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67" r:id="rId3"/>
    <p:sldId id="268" r:id="rId4"/>
    <p:sldId id="303" r:id="rId5"/>
    <p:sldId id="274" r:id="rId6"/>
    <p:sldId id="278" r:id="rId7"/>
    <p:sldId id="269" r:id="rId8"/>
    <p:sldId id="270" r:id="rId9"/>
    <p:sldId id="276" r:id="rId10"/>
    <p:sldId id="277" r:id="rId11"/>
    <p:sldId id="279" r:id="rId12"/>
    <p:sldId id="281" r:id="rId13"/>
    <p:sldId id="292" r:id="rId14"/>
    <p:sldId id="302" r:id="rId15"/>
    <p:sldId id="300" r:id="rId16"/>
    <p:sldId id="280" r:id="rId17"/>
    <p:sldId id="282" r:id="rId18"/>
    <p:sldId id="299" r:id="rId19"/>
    <p:sldId id="298" r:id="rId20"/>
    <p:sldId id="283" r:id="rId21"/>
    <p:sldId id="284" r:id="rId22"/>
    <p:sldId id="301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4" r:id="rId31"/>
    <p:sldId id="295" r:id="rId32"/>
    <p:sldId id="304" r:id="rId33"/>
    <p:sldId id="306" r:id="rId34"/>
    <p:sldId id="307" r:id="rId35"/>
    <p:sldId id="297" r:id="rId36"/>
    <p:sldId id="296" r:id="rId37"/>
  </p:sldIdLst>
  <p:sldSz cx="12192000" cy="68580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34EA2"/>
    <a:srgbClr val="CC0000"/>
    <a:srgbClr val="FF00FF"/>
    <a:srgbClr val="660033"/>
    <a:srgbClr val="0066FF"/>
    <a:srgbClr val="0033CC"/>
    <a:srgbClr val="0000FF"/>
    <a:srgbClr val="FF66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48" autoAdjust="0"/>
    <p:restoredTop sz="92870" autoAdjust="0"/>
  </p:normalViewPr>
  <p:slideViewPr>
    <p:cSldViewPr snapToGrid="0" showGuides="1">
      <p:cViewPr varScale="1">
        <p:scale>
          <a:sx n="99" d="100"/>
          <a:sy n="99" d="100"/>
        </p:scale>
        <p:origin x="96" y="72"/>
      </p:cViewPr>
      <p:guideLst>
        <p:guide orient="horz" pos="2137"/>
        <p:guide pos="3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9D9DA-5D05-46EF-A3C1-140271B557B8}" type="datetimeFigureOut">
              <a:rPr lang="lv-LV" smtClean="0"/>
              <a:t>2017.08.28.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2C15F-A91C-44B2-A7DA-A1BC484CCA2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87094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D0418-07D5-40FC-A838-908BEB1AEC22}" type="datetimeFigureOut">
              <a:rPr lang="en-GB" smtClean="0"/>
              <a:pPr/>
              <a:t>28/08/2017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B90FF8-A600-4373-B481-D8EC6BE05A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997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7219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4597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6622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8642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0219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232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0960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2077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8875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7007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792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1702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8308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500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2418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2319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8851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7017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2710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9133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43631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699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20016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05630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35046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75847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lv-LV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0074448-36BC-42B0-BFF7-0F5C3DF7C631}" type="slidenum">
              <a:rPr lang="en-GB" altLang="lv-LV" smtClean="0">
                <a:latin typeface="Calibri" panose="020F0502020204030204" pitchFamily="34" charset="0"/>
              </a:rPr>
              <a:pPr/>
              <a:t>33</a:t>
            </a:fld>
            <a:endParaRPr lang="en-GB" altLang="lv-LV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23485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lv-LV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0074448-36BC-42B0-BFF7-0F5C3DF7C631}" type="slidenum">
              <a:rPr lang="en-GB" altLang="lv-LV" smtClean="0">
                <a:latin typeface="Calibri" panose="020F0502020204030204" pitchFamily="34" charset="0"/>
              </a:rPr>
              <a:pPr/>
              <a:t>34</a:t>
            </a:fld>
            <a:endParaRPr lang="en-GB" altLang="lv-LV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88944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04353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330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54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630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0754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8106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0081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956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FA46A-D5A4-4C07-82D4-617D7FF1AA11}" type="datetime1">
              <a:rPr lang="en-GB" smtClean="0"/>
              <a:pPr/>
              <a:t>28/08/2017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35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4389-39E6-4AB4-AF68-51EC806DED63}" type="datetime1">
              <a:rPr lang="en-GB" smtClean="0"/>
              <a:pPr/>
              <a:t>28/08/2017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751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E30F-D8F1-453B-AEAF-E079C6EA9A80}" type="datetime1">
              <a:rPr lang="en-GB" smtClean="0"/>
              <a:pPr/>
              <a:t>28/08/2017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702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B70A-C96E-468B-9F23-79514D3886AC}" type="datetime1">
              <a:rPr lang="en-GB" smtClean="0"/>
              <a:pPr/>
              <a:t>28/08/2017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00" y="102627"/>
            <a:ext cx="4002450" cy="1303020"/>
          </a:xfrm>
          <a:prstGeom prst="rect">
            <a:avLst/>
          </a:prstGeom>
        </p:spPr>
      </p:pic>
      <p:grpSp>
        <p:nvGrpSpPr>
          <p:cNvPr id="8" name="Group 7"/>
          <p:cNvGrpSpPr/>
          <p:nvPr userDrawn="1"/>
        </p:nvGrpSpPr>
        <p:grpSpPr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9" name="Rectangle 8"/>
            <p:cNvSpPr/>
            <p:nvPr/>
          </p:nvSpPr>
          <p:spPr>
            <a:xfrm>
              <a:off x="0" y="914400"/>
              <a:ext cx="6096000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Isosceles Triangle 6"/>
            <p:cNvSpPr/>
            <p:nvPr/>
          </p:nvSpPr>
          <p:spPr>
            <a:xfrm rot="5400000">
              <a:off x="-231009" y="1139319"/>
              <a:ext cx="788310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1" name="TextBox 10"/>
          <p:cNvSpPr txBox="1"/>
          <p:nvPr userDrawn="1"/>
        </p:nvSpPr>
        <p:spPr>
          <a:xfrm>
            <a:off x="771525" y="6350170"/>
            <a:ext cx="704071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7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Latvia-Lithuania Cross Border Cooperation Programme 2014-2020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0153650" y="6350170"/>
            <a:ext cx="151188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7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www.latlit.eu</a:t>
            </a:r>
            <a:endParaRPr lang="en-GB" sz="1700" b="1" i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1480344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3456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4484-E7B7-48F9-B1F1-81FF04EEFE4A}" type="datetime1">
              <a:rPr lang="en-GB" smtClean="0"/>
              <a:pPr/>
              <a:t>28/08/2017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73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619C9-E98A-4158-8394-820D1234139F}" type="datetime1">
              <a:rPr lang="en-GB" smtClean="0"/>
              <a:pPr/>
              <a:t>28/08/2017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00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54F7-8357-47FB-B6F4-1D6C86B50D98}" type="datetime1">
              <a:rPr lang="en-GB" smtClean="0"/>
              <a:pPr/>
              <a:t>28/08/2017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978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4ACB-2069-4AAC-B733-74F4B911C878}" type="datetime1">
              <a:rPr lang="en-GB" smtClean="0"/>
              <a:pPr/>
              <a:t>28/08/2017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421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4489-34BD-4312-B9CB-AB91DA5FC69C}" type="datetime1">
              <a:rPr lang="en-GB" smtClean="0"/>
              <a:pPr/>
              <a:t>28/08/2017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777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4FBB-7E64-4E21-A774-96E5413C7628}" type="datetime1">
              <a:rPr lang="en-GB" smtClean="0"/>
              <a:pPr/>
              <a:t>28/08/2017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21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D24D-4BE1-47EB-AC00-7A12D266E7DC}" type="datetime1">
              <a:rPr lang="en-GB" smtClean="0"/>
              <a:pPr/>
              <a:t>28/08/2017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911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8F371-4996-4B9C-98CC-569AADBC48F4}" type="datetime1">
              <a:rPr lang="en-GB" smtClean="0"/>
              <a:pPr/>
              <a:t>28/08/2017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56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latlit.eu/how-to-implement/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latlit.eu/how-to-implemen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eg"/><Relationship Id="rId5" Type="http://schemas.openxmlformats.org/officeDocument/2006/relationships/hyperlink" Target="https://www.google.lv/url?sa=i&amp;rct=j&amp;q=&amp;esrc=s&amp;source=images&amp;cd=&amp;cad=rja&amp;uact=8&amp;ved=0ahUKEwj8yY2r7PHVAhVMPFAKHQOnCzIQjRwIBw&amp;url=http://tcocertified.com/news/spotlight-on-verification-and-stakeholder-outreach-in-2016/&amp;psig=AFQjCNFLLvrhy0K1lU58N3y7piifYX6IBg&amp;ust=1503731592736784" TargetMode="External"/><Relationship Id="rId4" Type="http://schemas.openxmlformats.org/officeDocument/2006/relationships/image" Target="../media/image31.jp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latlit.eu/how-to-implement/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jpeg"/><Relationship Id="rId4" Type="http://schemas.openxmlformats.org/officeDocument/2006/relationships/hyperlink" Target="http://latlit.eu/contacts/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93" y="0"/>
            <a:ext cx="6095999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8308"/>
            <a:ext cx="6036275" cy="19651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58805" y="3097392"/>
            <a:ext cx="604767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REPORTING </a:t>
            </a:r>
            <a:r>
              <a:rPr lang="lv-LV" sz="36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THROUGH THE EMS</a:t>
            </a:r>
          </a:p>
          <a:p>
            <a:endParaRPr lang="lv-LV" sz="3600" b="1" dirty="0">
              <a:solidFill>
                <a:srgbClr val="95A4D4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lv-LV" sz="2000" b="1" dirty="0" err="1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Implementation</a:t>
            </a:r>
            <a:r>
              <a:rPr lang="lv-LV" sz="20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sz="2000" b="1" dirty="0" err="1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Seminar</a:t>
            </a:r>
            <a:endParaRPr lang="lv-LV" sz="2000" b="1" dirty="0">
              <a:solidFill>
                <a:srgbClr val="95A4D4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21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497" y="4657646"/>
            <a:ext cx="10182225" cy="20168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5497" y="1534915"/>
            <a:ext cx="10182225" cy="25812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56609" y="3056880"/>
            <a:ext cx="3357796" cy="1919671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3934857" y="519097"/>
            <a:ext cx="79198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GB" sz="28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PARTNER REPORT</a:t>
            </a:r>
            <a:endParaRPr lang="lv-LV" sz="2800" b="1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27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934857" y="519097"/>
            <a:ext cx="79198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GB" sz="28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PARTNER REPORT</a:t>
            </a:r>
            <a:endParaRPr lang="lv-LV" sz="2800" b="1" dirty="0">
              <a:solidFill>
                <a:srgbClr val="95A4D4"/>
              </a:solidFill>
              <a:latin typeface="Arial" pitchFamily="34" charset="0"/>
              <a:cs typeface="Arial" pitchFamily="34" charset="0"/>
            </a:endParaRPr>
          </a:p>
          <a:p>
            <a:pPr lvl="0" algn="r"/>
            <a:r>
              <a:rPr lang="lv-LV" sz="2800" b="1" dirty="0">
                <a:solidFill>
                  <a:srgbClr val="95A4D4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List </a:t>
            </a:r>
            <a:r>
              <a:rPr lang="lv-LV" sz="2800" b="1" dirty="0" err="1">
                <a:solidFill>
                  <a:srgbClr val="95A4D4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of</a:t>
            </a:r>
            <a:r>
              <a:rPr lang="lv-LV" sz="2800" b="1" dirty="0">
                <a:solidFill>
                  <a:srgbClr val="95A4D4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800" b="1" dirty="0" err="1">
                <a:solidFill>
                  <a:srgbClr val="95A4D4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Expenditures</a:t>
            </a:r>
            <a:endParaRPr lang="lv-LV" sz="2800" b="1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8235" y="1473204"/>
            <a:ext cx="1073683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lv-LV" sz="28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8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“List of Expenditure” 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filling in form</a:t>
            </a:r>
            <a:r>
              <a:rPr lang="en-GB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sz="2800" dirty="0">
              <a:solidFill>
                <a:srgbClr val="034EA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555" y="2303881"/>
            <a:ext cx="8213081" cy="3896666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10120364" y="1996392"/>
            <a:ext cx="1751513" cy="3775587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</a:t>
            </a:r>
            <a:r>
              <a:rPr lang="lv-LV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according</a:t>
            </a:r>
            <a:r>
              <a:rPr lang="lv-LV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lv-LV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  <a:r>
              <a:rPr lang="lv-LV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planned</a:t>
            </a:r>
            <a:r>
              <a:rPr lang="lv-LV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lv-LV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lv-LV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r>
              <a:rPr lang="lv-LV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endParaRPr lang="lv-LV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3068" y="2246887"/>
            <a:ext cx="640244" cy="6402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10332" y="5098179"/>
            <a:ext cx="1171575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12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934857" y="519097"/>
            <a:ext cx="79198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GB" sz="28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PARTNER REPORT</a:t>
            </a:r>
            <a:endParaRPr lang="lv-LV" sz="2800" b="1" dirty="0">
              <a:solidFill>
                <a:srgbClr val="95A4D4"/>
              </a:solidFill>
              <a:latin typeface="Arial" pitchFamily="34" charset="0"/>
              <a:cs typeface="Arial" pitchFamily="34" charset="0"/>
            </a:endParaRPr>
          </a:p>
          <a:p>
            <a:pPr lvl="0" algn="r"/>
            <a:r>
              <a:rPr lang="lv-LV" sz="2800" b="1" dirty="0">
                <a:solidFill>
                  <a:srgbClr val="95A4D4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List </a:t>
            </a:r>
            <a:r>
              <a:rPr lang="lv-LV" sz="2800" b="1" dirty="0" err="1">
                <a:solidFill>
                  <a:srgbClr val="95A4D4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of</a:t>
            </a:r>
            <a:r>
              <a:rPr lang="lv-LV" sz="2800" b="1" dirty="0">
                <a:solidFill>
                  <a:srgbClr val="95A4D4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800" b="1" dirty="0" err="1">
                <a:solidFill>
                  <a:srgbClr val="95A4D4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Expenditure</a:t>
            </a:r>
            <a:endParaRPr lang="lv-LV" sz="2800" b="1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8235" y="1473204"/>
            <a:ext cx="11162488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Line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planned</a:t>
            </a:r>
            <a:endParaRPr lang="lv-LV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package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planned</a:t>
            </a:r>
            <a:endParaRPr lang="en-GB" sz="2400" dirty="0" smtClean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24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Procurement </a:t>
            </a:r>
            <a:r>
              <a:rPr lang="en-GB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link to contract specified in section “Procurements above </a:t>
            </a:r>
            <a:r>
              <a:rPr lang="en-GB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tresholds</a:t>
            </a:r>
            <a:r>
              <a:rPr lang="en-GB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/Supplementary information”</a:t>
            </a:r>
            <a:endParaRPr lang="lv-LV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</a:t>
            </a: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transaction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accounting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endParaRPr lang="lv-LV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Invoice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  <a:endParaRPr lang="lv-LV" sz="2400" b="1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payment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payment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book-keeping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endParaRPr lang="lv-LV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Currency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select the currency the costs incurred 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endParaRPr lang="lv-LV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value of item in original currency 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total costs including 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</a:t>
            </a:r>
            <a:r>
              <a:rPr lang="en-GB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lv-LV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5287" y="3903392"/>
            <a:ext cx="1655179" cy="1089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41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934857" y="519097"/>
            <a:ext cx="79198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GB" sz="28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PARTNER REPORT</a:t>
            </a:r>
            <a:endParaRPr lang="lv-LV" sz="2800" b="1" dirty="0">
              <a:solidFill>
                <a:srgbClr val="95A4D4"/>
              </a:solidFill>
              <a:latin typeface="Arial" pitchFamily="34" charset="0"/>
              <a:cs typeface="Arial" pitchFamily="34" charset="0"/>
            </a:endParaRPr>
          </a:p>
          <a:p>
            <a:pPr lvl="0" algn="r"/>
            <a:r>
              <a:rPr lang="lv-LV" sz="2800" b="1" dirty="0">
                <a:solidFill>
                  <a:srgbClr val="95A4D4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List </a:t>
            </a:r>
            <a:r>
              <a:rPr lang="lv-LV" sz="2800" b="1" dirty="0" err="1">
                <a:solidFill>
                  <a:srgbClr val="95A4D4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of</a:t>
            </a:r>
            <a:r>
              <a:rPr lang="lv-LV" sz="2800" b="1" dirty="0">
                <a:solidFill>
                  <a:srgbClr val="95A4D4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800" b="1" dirty="0" err="1" smtClean="0">
                <a:solidFill>
                  <a:srgbClr val="95A4D4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Expenditure</a:t>
            </a:r>
            <a:endParaRPr lang="lv-LV" sz="2800" b="1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6136" y="1854553"/>
            <a:ext cx="10736835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Declared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amount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original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currency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amount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declared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excluding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VAT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VAT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recovered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</a:t>
            </a:r>
            <a:r>
              <a:rPr lang="en-GB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with VAT if that is definitely borne by the project partner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Expenditure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outside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endParaRPr lang="lv-LV" sz="2400" b="1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goods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provider</a:t>
            </a:r>
            <a:endParaRPr lang="lv-LV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en-GB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  <a:r>
              <a:rPr lang="en-GB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were reported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 comment </a:t>
            </a:r>
            <a:r>
              <a:rPr lang="en-GB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more explanation, if </a:t>
            </a:r>
            <a:r>
              <a:rPr lang="en-GB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needed</a:t>
            </a:r>
            <a:endParaRPr lang="lv-LV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8574" y="3615652"/>
            <a:ext cx="1872532" cy="1233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64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934857" y="519097"/>
            <a:ext cx="79198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GB" sz="28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PARTNER REPORT</a:t>
            </a:r>
            <a:endParaRPr lang="lv-LV" sz="2800" b="1" dirty="0">
              <a:solidFill>
                <a:srgbClr val="95A4D4"/>
              </a:solidFill>
              <a:latin typeface="Arial" pitchFamily="34" charset="0"/>
              <a:cs typeface="Arial" pitchFamily="34" charset="0"/>
            </a:endParaRPr>
          </a:p>
          <a:p>
            <a:pPr lvl="0" algn="r"/>
            <a:r>
              <a:rPr lang="lv-LV" sz="2800" b="1" dirty="0">
                <a:solidFill>
                  <a:srgbClr val="95A4D4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List </a:t>
            </a:r>
            <a:r>
              <a:rPr lang="lv-LV" sz="2800" b="1" dirty="0" err="1">
                <a:solidFill>
                  <a:srgbClr val="95A4D4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of</a:t>
            </a:r>
            <a:r>
              <a:rPr lang="lv-LV" sz="2800" b="1" dirty="0">
                <a:solidFill>
                  <a:srgbClr val="95A4D4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800" b="1" dirty="0" err="1" smtClean="0">
                <a:solidFill>
                  <a:srgbClr val="95A4D4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Expenditure</a:t>
            </a:r>
            <a:endParaRPr lang="lv-LV" sz="2800" b="1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23888" y="1662048"/>
            <a:ext cx="10736835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sz="2400" b="1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Upload</a:t>
            </a:r>
            <a:r>
              <a:rPr lang="lv-LV" sz="24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attach</a:t>
            </a:r>
            <a:r>
              <a:rPr lang="en-US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supporting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documents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reported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  <a:endParaRPr lang="lv-LV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procurement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documentation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payment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documents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participants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photos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GB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Supporting documents (e.g. procurement documents, service contracts or labour contracts) for costs that are </a:t>
            </a:r>
            <a:r>
              <a:rPr lang="en-GB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paid </a:t>
            </a:r>
            <a:r>
              <a:rPr lang="en-GB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regularly can be submitted once with Partner report 1 and in next reports only changes should be submitted, if applicable</a:t>
            </a:r>
            <a:endParaRPr lang="en-GB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invoice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bigger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amount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paid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invoice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specified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exact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reported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amount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14829" y="1543355"/>
            <a:ext cx="1245894" cy="82046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49926" y="5823524"/>
            <a:ext cx="73450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r>
              <a:rPr lang="en-US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 name shall contain topic of the </a:t>
            </a:r>
            <a:r>
              <a:rPr lang="en-US" sz="24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document)</a:t>
            </a:r>
            <a:endParaRPr lang="lv-LV" sz="2400" b="1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99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934857" y="519097"/>
            <a:ext cx="79198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GB" sz="28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PARTNER REPORT</a:t>
            </a:r>
            <a:endParaRPr lang="lv-LV" sz="2800" b="1" dirty="0">
              <a:solidFill>
                <a:srgbClr val="95A4D4"/>
              </a:solidFill>
              <a:latin typeface="Arial" pitchFamily="34" charset="0"/>
              <a:cs typeface="Arial" pitchFamily="34" charset="0"/>
            </a:endParaRPr>
          </a:p>
          <a:p>
            <a:pPr lvl="0" algn="r"/>
            <a:r>
              <a:rPr lang="lv-LV" sz="2800" b="1" dirty="0">
                <a:solidFill>
                  <a:srgbClr val="95A4D4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List </a:t>
            </a:r>
            <a:r>
              <a:rPr lang="lv-LV" sz="2800" b="1" dirty="0" err="1">
                <a:solidFill>
                  <a:srgbClr val="95A4D4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of</a:t>
            </a:r>
            <a:r>
              <a:rPr lang="lv-LV" sz="2800" b="1" dirty="0">
                <a:solidFill>
                  <a:srgbClr val="95A4D4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800" b="1" dirty="0" err="1" smtClean="0">
                <a:solidFill>
                  <a:srgbClr val="95A4D4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Expenditure</a:t>
            </a:r>
            <a:endParaRPr lang="lv-LV" sz="2800" b="1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0475" y="1714671"/>
            <a:ext cx="1088617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Reported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displayed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lv-LV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768" y="2131148"/>
            <a:ext cx="11013318" cy="11860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50475" y="3464243"/>
            <a:ext cx="1158110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Reporting of staff costs and office and administration costs using flat rate method is ensured automatically by the </a:t>
            </a:r>
            <a:r>
              <a:rPr lang="en-GB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GB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lv-LV" sz="2400" dirty="0" smtClean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lv-LV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768" y="4224456"/>
            <a:ext cx="11013318" cy="1955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18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934857" y="519097"/>
            <a:ext cx="79198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GB" sz="28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PARTNER REPORT</a:t>
            </a:r>
            <a:endParaRPr lang="lv-LV" sz="2800" b="1" dirty="0">
              <a:solidFill>
                <a:srgbClr val="95A4D4"/>
              </a:solidFill>
              <a:latin typeface="Arial" pitchFamily="34" charset="0"/>
              <a:cs typeface="Arial" pitchFamily="34" charset="0"/>
            </a:endParaRPr>
          </a:p>
          <a:p>
            <a:pPr lvl="0" algn="r"/>
            <a:r>
              <a:rPr lang="lv-LV" sz="2800" b="1" dirty="0" err="1">
                <a:solidFill>
                  <a:srgbClr val="95A4D4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Contribution</a:t>
            </a:r>
            <a:r>
              <a:rPr lang="lv-LV" sz="2800" b="1" dirty="0">
                <a:solidFill>
                  <a:srgbClr val="95A4D4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800" b="1" dirty="0" err="1">
                <a:solidFill>
                  <a:srgbClr val="95A4D4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and</a:t>
            </a:r>
            <a:r>
              <a:rPr lang="lv-LV" sz="2800" b="1" dirty="0">
                <a:solidFill>
                  <a:srgbClr val="95A4D4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800" b="1" dirty="0" err="1">
                <a:solidFill>
                  <a:srgbClr val="95A4D4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forecast</a:t>
            </a:r>
            <a:endParaRPr lang="lv-LV" sz="2800" b="1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1359" y="1698395"/>
            <a:ext cx="10736835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Estimated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expenditure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much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money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spent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reporting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period.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forecast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differs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approved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spending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brief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endParaRPr lang="lv-LV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Amount of partner contribution in </a:t>
            </a: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r>
              <a:rPr lang="en-US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incorrect amount or fields left unfilled, report cannot be submitted</a:t>
            </a:r>
            <a:endParaRPr lang="en-GB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7024" y="3765926"/>
            <a:ext cx="9745504" cy="2370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26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934857" y="519097"/>
            <a:ext cx="79198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GB" sz="28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PARTNER REPORT</a:t>
            </a:r>
            <a:endParaRPr lang="lv-LV" sz="2800" b="1" dirty="0">
              <a:solidFill>
                <a:srgbClr val="95A4D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3888" y="1820420"/>
            <a:ext cx="10736835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v-LV" sz="2800" dirty="0">
                <a:solidFill>
                  <a:srgbClr val="95A4D4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Attachments</a:t>
            </a:r>
            <a:endParaRPr lang="en-GB" sz="28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Upload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documents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relevant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However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supporting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documents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reported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attached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“List of Expenditure”</a:t>
            </a:r>
            <a:endParaRPr lang="lv-LV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200" dirty="0">
              <a:solidFill>
                <a:srgbClr val="95A4D4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95A4D4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Submission of report</a:t>
            </a:r>
            <a:endParaRPr lang="lv-LV" sz="2800" dirty="0">
              <a:solidFill>
                <a:srgbClr val="034EA2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en-GB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prepared report</a:t>
            </a:r>
          </a:p>
          <a:p>
            <a:pPr marL="514350" indent="-514350">
              <a:spcBef>
                <a:spcPts val="1200"/>
              </a:spcBef>
              <a:spcAft>
                <a:spcPts val="1800"/>
              </a:spcAft>
              <a:buAutoNum type="arabicParenR"/>
            </a:pPr>
            <a:r>
              <a:rPr lang="en-GB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 report to Financial </a:t>
            </a:r>
            <a:r>
              <a:rPr lang="en-GB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 (FC)</a:t>
            </a:r>
          </a:p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en-GB" sz="20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inform your Financial controller that the Partner report is submitted in the </a:t>
            </a:r>
            <a:r>
              <a:rPr lang="en-GB" sz="2000" b="1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eMS</a:t>
            </a:r>
            <a:endParaRPr lang="en-GB" sz="2000" b="1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2910" y="4336238"/>
            <a:ext cx="2969831" cy="60173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6566" y="4930780"/>
            <a:ext cx="2591870" cy="706874"/>
          </a:xfrm>
          <a:prstGeom prst="rect">
            <a:avLst/>
          </a:prstGeom>
        </p:spPr>
      </p:pic>
      <p:sp>
        <p:nvSpPr>
          <p:cNvPr id="2" name="Curved Left Arrow 1"/>
          <p:cNvSpPr/>
          <p:nvPr/>
        </p:nvSpPr>
        <p:spPr>
          <a:xfrm>
            <a:off x="8887361" y="4597848"/>
            <a:ext cx="752355" cy="900502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32" y="5550603"/>
            <a:ext cx="640244" cy="640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04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934857" y="519097"/>
            <a:ext cx="79198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lv-LV" sz="2800" b="1" dirty="0" smtClean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VERIFICATION OF PARTNER REPORT</a:t>
            </a:r>
            <a:endParaRPr lang="lv-LV" sz="2800" b="1" dirty="0">
              <a:solidFill>
                <a:srgbClr val="95A4D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3888" y="1820420"/>
            <a:ext cx="10736835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lv-LV" sz="2400" dirty="0" smtClean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lv-LV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lv-LV" sz="2400" dirty="0" smtClean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lv-LV" sz="2400" dirty="0" smtClean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lv-LV" sz="1200" dirty="0" smtClean="0">
              <a:solidFill>
                <a:srgbClr val="95A4D4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 lvl="0"/>
            <a:endParaRPr lang="en-GB" sz="1200" dirty="0">
              <a:solidFill>
                <a:srgbClr val="95A4D4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1359" y="1698395"/>
            <a:ext cx="10736835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lv-LV" sz="2400" b="1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</a:t>
            </a:r>
            <a:r>
              <a:rPr lang="lv-LV" sz="24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verification</a:t>
            </a:r>
            <a:r>
              <a:rPr lang="lv-LV" sz="24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lv-LV" sz="24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lv-LV" sz="24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</a:t>
            </a:r>
            <a:r>
              <a:rPr lang="lv-LV" sz="24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r>
              <a:rPr lang="lv-LV" sz="24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FC </a:t>
            </a:r>
            <a:r>
              <a:rPr lang="lv-LV" sz="2400" b="1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lv-LV" sz="24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Revert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correction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Attachments</a:t>
            </a:r>
            <a:r>
              <a:rPr lang="en-GB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upload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missing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documents</a:t>
            </a:r>
            <a:endParaRPr lang="lv-LV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Deduct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ineligible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lv-LV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Withdraw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clarification</a:t>
            </a:r>
            <a:r>
              <a:rPr lang="en-GB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Partner report is verified, </a:t>
            </a:r>
            <a:r>
              <a:rPr lang="en-GB" sz="24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 issues </a:t>
            </a:r>
            <a:r>
              <a:rPr lang="en-GB" sz="2400" b="1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lv-LV" sz="2400" b="1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rtificate</a:t>
            </a:r>
            <a:r>
              <a:rPr lang="en-GB" sz="24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approved costs</a:t>
            </a:r>
            <a:r>
              <a:rPr lang="lv-LV" sz="24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it is </a:t>
            </a:r>
            <a:r>
              <a:rPr lang="en-GB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 in reporting section </a:t>
            </a:r>
            <a:endParaRPr lang="en-GB" sz="2400" dirty="0" smtClean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293" y="2609661"/>
            <a:ext cx="1412907" cy="141290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009" y="5076124"/>
            <a:ext cx="11899762" cy="948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42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934857" y="519097"/>
            <a:ext cx="79198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GB" sz="28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CONSOLIDATED PROGRESS REPORT</a:t>
            </a:r>
            <a:endParaRPr lang="lv-LV" sz="2800" b="1" dirty="0">
              <a:solidFill>
                <a:srgbClr val="95A4D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7600" y="2117928"/>
            <a:ext cx="87725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Consolidated progress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role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</a:t>
            </a:r>
            <a:r>
              <a:rPr lang="en-GB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and choose period</a:t>
            </a:r>
            <a:endParaRPr lang="en-US" sz="2400" b="1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683015" y="2117928"/>
            <a:ext cx="1934678" cy="376310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Lead partner must prepare Consolidated progress</a:t>
            </a:r>
            <a:r>
              <a:rPr lang="lv-LV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r>
              <a:rPr lang="lv-LV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lv-LV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lv-LV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lv-LV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lv-LV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</a:t>
            </a:r>
            <a:r>
              <a:rPr lang="lv-LV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reports</a:t>
            </a:r>
            <a:r>
              <a:rPr lang="en-GB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lv-LV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232" y="2308681"/>
            <a:ext cx="640244" cy="6402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288" y="3148236"/>
            <a:ext cx="41910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11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3887" y="1713074"/>
            <a:ext cx="1099784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 </a:t>
            </a:r>
            <a:r>
              <a:rPr lang="lv-LV" sz="28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8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lv-LV" sz="28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lv-LV" sz="28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8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8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(PP) </a:t>
            </a:r>
            <a:r>
              <a:rPr lang="lv-LV" sz="28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8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8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(LP</a:t>
            </a:r>
            <a:r>
              <a:rPr lang="lv-LV" sz="28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lv-LV" sz="28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lv-LV" sz="28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8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reporting</a:t>
            </a:r>
            <a:endParaRPr lang="lv-LV" sz="28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lv-LV" sz="28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Reporting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8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expenditures</a:t>
            </a:r>
            <a:endParaRPr lang="lv-LV" sz="28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Wingdings" panose="05000000000000000000" pitchFamily="2" charset="2"/>
              <a:buChar char="q"/>
            </a:pPr>
            <a:endParaRPr lang="en-US" sz="28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lv-LV" sz="28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Consolidated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 </a:t>
            </a:r>
            <a:r>
              <a:rPr lang="lv-LV" sz="28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8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v-LV" sz="28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lv-LV" sz="28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8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eMS</a:t>
            </a:r>
            <a:r>
              <a:rPr lang="en-GB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lv-LV" sz="28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</a:t>
            </a:r>
            <a:r>
              <a:rPr lang="lv-LV" sz="28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r>
              <a:rPr lang="en-GB" sz="28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lv-LV" sz="28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- </a:t>
            </a:r>
            <a:r>
              <a:rPr lang="lv-LV" sz="28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lv-LV" sz="28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LP</a:t>
            </a:r>
            <a:endParaRPr lang="lv-LV" sz="28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lv-LV" sz="28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8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reporting</a:t>
            </a:r>
            <a:endParaRPr lang="lv-LV" sz="28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Reporting expenditures</a:t>
            </a:r>
          </a:p>
        </p:txBody>
      </p:sp>
      <p:sp>
        <p:nvSpPr>
          <p:cNvPr id="3" name="Rectangle 2"/>
          <p:cNvSpPr/>
          <p:nvPr/>
        </p:nvSpPr>
        <p:spPr>
          <a:xfrm>
            <a:off x="5574853" y="539085"/>
            <a:ext cx="59282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REPORTING </a:t>
            </a:r>
            <a:r>
              <a:rPr lang="lv-LV" sz="28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THROUGH THE EMS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3758055"/>
            <a:ext cx="2590085" cy="2590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89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934857" y="519097"/>
            <a:ext cx="79198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GB" sz="28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CONSOLIDATED PROGRESS REPORT</a:t>
            </a:r>
            <a:endParaRPr lang="lv-LV" sz="2800" b="1" dirty="0">
              <a:solidFill>
                <a:srgbClr val="95A4D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6563" y="1813086"/>
            <a:ext cx="1002686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8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Consolidated Progress Report </a:t>
            </a:r>
            <a:r>
              <a:rPr lang="en-GB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includes five sections:</a:t>
            </a:r>
            <a:endParaRPr lang="lv-LV" sz="28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packages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Certificates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report tables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Attachments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997" y="2851729"/>
            <a:ext cx="5163164" cy="2581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25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934857" y="519097"/>
            <a:ext cx="79198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GB" sz="28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CONSOLIDATED PROGRESS REPORT</a:t>
            </a:r>
            <a:endParaRPr lang="lv-LV" sz="2800" b="1" dirty="0">
              <a:solidFill>
                <a:srgbClr val="95A4D4"/>
              </a:solidFill>
              <a:latin typeface="Arial" pitchFamily="34" charset="0"/>
              <a:cs typeface="Arial" pitchFamily="34" charset="0"/>
            </a:endParaRPr>
          </a:p>
          <a:p>
            <a:pPr lvl="0" algn="r"/>
            <a:r>
              <a:rPr lang="lv-LV" sz="28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Report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23888" y="1612352"/>
            <a:ext cx="11230844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Highlights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achievements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progress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towards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outputs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US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</a:t>
            </a: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lv-LV" sz="24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certificates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</a:t>
            </a:r>
            <a:r>
              <a:rPr lang="en-GB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certificates</a:t>
            </a:r>
            <a:endParaRPr lang="en-US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888" y="3182661"/>
            <a:ext cx="11287125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6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934857" y="519097"/>
            <a:ext cx="79198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GB" sz="28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CONSOLIDATED PROGRESS REPORT</a:t>
            </a:r>
            <a:endParaRPr lang="lv-LV" sz="2800" b="1" dirty="0">
              <a:solidFill>
                <a:srgbClr val="95A4D4"/>
              </a:solidFill>
              <a:latin typeface="Arial" pitchFamily="34" charset="0"/>
              <a:cs typeface="Arial" pitchFamily="34" charset="0"/>
            </a:endParaRPr>
          </a:p>
          <a:p>
            <a:pPr lvl="0" algn="r"/>
            <a:r>
              <a:rPr lang="lv-LV" sz="28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Report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23888" y="1612352"/>
            <a:ext cx="11230844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sz="24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</a:t>
            </a: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achievement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explanation</a:t>
            </a:r>
            <a:endParaRPr lang="en-US" sz="2800" b="1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endParaRPr lang="en-US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9730" y="2411865"/>
            <a:ext cx="2610322" cy="197674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12463" y="4998265"/>
            <a:ext cx="110207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</a:t>
            </a: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outputs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achievement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automatic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progress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reached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taken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en-US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packages</a:t>
            </a:r>
            <a:endParaRPr lang="en-US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37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934857" y="519097"/>
            <a:ext cx="79198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GB" sz="28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CONSOLIDATED PROGRESS REPORT</a:t>
            </a:r>
            <a:endParaRPr lang="lv-LV" sz="2800" b="1" dirty="0">
              <a:solidFill>
                <a:srgbClr val="95A4D4"/>
              </a:solidFill>
              <a:latin typeface="Arial" pitchFamily="34" charset="0"/>
              <a:cs typeface="Arial" pitchFamily="34" charset="0"/>
            </a:endParaRPr>
          </a:p>
          <a:p>
            <a:pPr lvl="0" algn="r"/>
            <a:r>
              <a:rPr lang="lv-LV" sz="28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Report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23888" y="2014435"/>
            <a:ext cx="1123084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sz="24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</a:t>
            </a: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groups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reached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quantity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verification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proof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reached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endParaRPr lang="lv-LV" sz="2400" dirty="0" smtClean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Problems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solutions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found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explain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problems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encountered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reporting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period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solutions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found</a:t>
            </a:r>
            <a:endParaRPr lang="lv-LV" sz="2400" dirty="0" smtClean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lv-LV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Fully implemented 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must be ticked only for the final project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endParaRPr lang="en-US" sz="2400" b="1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60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934857" y="519097"/>
            <a:ext cx="79198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GB" sz="28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CONSOLIDATED PROGRESS REPORT</a:t>
            </a:r>
            <a:endParaRPr lang="lv-LV" sz="2800" b="1" dirty="0">
              <a:solidFill>
                <a:srgbClr val="95A4D4"/>
              </a:solidFill>
              <a:latin typeface="Arial" pitchFamily="34" charset="0"/>
              <a:cs typeface="Arial" pitchFamily="34" charset="0"/>
            </a:endParaRPr>
          </a:p>
          <a:p>
            <a:pPr lvl="0" algn="r"/>
            <a:r>
              <a:rPr lang="lv-LV" sz="2800" b="1" dirty="0" err="1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Work</a:t>
            </a:r>
            <a:r>
              <a:rPr lang="en-GB" sz="28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sz="2800" b="1" dirty="0" err="1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packages</a:t>
            </a:r>
            <a:endParaRPr lang="lv-LV" sz="2800" b="1" dirty="0">
              <a:solidFill>
                <a:srgbClr val="95A4D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3888" y="1688781"/>
            <a:ext cx="11230844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WP status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lv-LV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lv-LV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 </a:t>
            </a: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implemented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involved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justify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problems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deviations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(including minor changes that have to be communicated via Progress reports)</a:t>
            </a:r>
            <a:endParaRPr lang="lv-LV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tatus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a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ctivities and deliverables (if not reached or delayed, provide explanation)</a:t>
            </a:r>
            <a:endParaRPr lang="en-US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012"/>
          <a:stretch/>
        </p:blipFill>
        <p:spPr>
          <a:xfrm>
            <a:off x="3170931" y="1979841"/>
            <a:ext cx="2494613" cy="1412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45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934857" y="519097"/>
            <a:ext cx="79198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GB" sz="28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CONSOLIDATED PROGRESS REPORT</a:t>
            </a:r>
            <a:endParaRPr lang="lv-LV" sz="2800" b="1" dirty="0">
              <a:solidFill>
                <a:srgbClr val="95A4D4"/>
              </a:solidFill>
              <a:latin typeface="Arial" pitchFamily="34" charset="0"/>
              <a:cs typeface="Arial" pitchFamily="34" charset="0"/>
            </a:endParaRPr>
          </a:p>
          <a:p>
            <a:pPr lvl="0" algn="r"/>
            <a:r>
              <a:rPr lang="lv-LV" sz="2800" b="1" dirty="0" err="1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Work</a:t>
            </a:r>
            <a:r>
              <a:rPr lang="en-GB" sz="28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sz="2800" b="1" dirty="0" err="1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packages</a:t>
            </a:r>
            <a:endParaRPr lang="lv-LV" sz="2800" b="1" dirty="0">
              <a:solidFill>
                <a:srgbClr val="95A4D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3889" y="1750469"/>
            <a:ext cx="110784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Indicate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achievement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outputs</a:t>
            </a:r>
            <a:endParaRPr lang="en-US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endParaRPr lang="en-US" sz="28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endParaRPr lang="en-US" sz="28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endParaRPr lang="lv-LV" sz="28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Attach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evidence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achieved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deliverable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that was not provided </a:t>
            </a:r>
            <a:r>
              <a:rPr lang="en-GB" sz="24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GB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 </a:t>
            </a:r>
            <a:r>
              <a:rPr lang="en-GB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</a:t>
            </a:r>
            <a:r>
              <a:rPr lang="en-GB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r>
              <a:rPr lang="en-GB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 </a:t>
            </a:r>
            <a:r>
              <a:rPr lang="en-US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shall contain topic of the document</a:t>
            </a:r>
            <a:r>
              <a:rPr lang="en-GB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US" sz="2400" b="1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4848" y="2300749"/>
            <a:ext cx="3116266" cy="1904385"/>
          </a:xfrm>
          <a:prstGeom prst="rect">
            <a:avLst/>
          </a:prstGeom>
          <a:ln>
            <a:solidFill>
              <a:srgbClr val="034EA2"/>
            </a:solidFill>
          </a:ln>
        </p:spPr>
      </p:pic>
    </p:spTree>
    <p:extLst>
      <p:ext uri="{BB962C8B-B14F-4D97-AF65-F5344CB8AC3E}">
        <p14:creationId xmlns:p14="http://schemas.microsoft.com/office/powerpoint/2010/main" val="595155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934857" y="519097"/>
            <a:ext cx="79198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GB" sz="28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CONSOLIDATED PROGRESS REPORT</a:t>
            </a:r>
            <a:endParaRPr lang="lv-LV" sz="2800" b="1" dirty="0">
              <a:solidFill>
                <a:srgbClr val="95A4D4"/>
              </a:solidFill>
              <a:latin typeface="Arial" pitchFamily="34" charset="0"/>
              <a:cs typeface="Arial" pitchFamily="34" charset="0"/>
            </a:endParaRPr>
          </a:p>
          <a:p>
            <a:pPr lvl="0" algn="r"/>
            <a:r>
              <a:rPr lang="lv-LV" sz="2800" b="1" dirty="0" err="1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Certificates</a:t>
            </a:r>
            <a:endParaRPr lang="lv-LV" sz="2800" b="1" dirty="0">
              <a:solidFill>
                <a:srgbClr val="95A4D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4382" y="1804881"/>
            <a:ext cx="1123084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Certificates</a:t>
            </a:r>
            <a:r>
              <a:rPr lang="en-GB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LP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sees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reported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certified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FC (List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expen</a:t>
            </a:r>
            <a:r>
              <a:rPr lang="en-GB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iture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400" dirty="0" smtClean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Consolidated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progress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r>
              <a:rPr lang="en-GB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lv-LV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endParaRPr lang="en-US" sz="2800" b="1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241" y="3860583"/>
            <a:ext cx="11287125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6264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934857" y="519097"/>
            <a:ext cx="79198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GB" sz="28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CONSOLIDATED PROGRESS REPORT</a:t>
            </a:r>
            <a:endParaRPr lang="lv-LV" sz="2800" b="1" dirty="0">
              <a:solidFill>
                <a:srgbClr val="95A4D4"/>
              </a:solidFill>
              <a:latin typeface="Arial" pitchFamily="34" charset="0"/>
              <a:cs typeface="Arial" pitchFamily="34" charset="0"/>
            </a:endParaRPr>
          </a:p>
          <a:p>
            <a:pPr lvl="0" algn="r"/>
            <a:r>
              <a:rPr lang="lv-LV" sz="28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Project </a:t>
            </a:r>
            <a:r>
              <a:rPr lang="lv-LV" sz="2800" b="1" dirty="0" err="1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report</a:t>
            </a:r>
            <a:r>
              <a:rPr lang="lv-LV" sz="28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sz="2800" b="1" dirty="0" err="1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tables</a:t>
            </a:r>
            <a:endParaRPr lang="lv-LV" sz="2800" b="1" dirty="0">
              <a:solidFill>
                <a:srgbClr val="95A4D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3888" y="1770593"/>
            <a:ext cx="109632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</a:t>
            </a:r>
            <a:r>
              <a:rPr lang="lv-LV" sz="28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tables show different summary tables of the expenditure included in </a:t>
            </a:r>
            <a:r>
              <a:rPr lang="lv-LV" sz="28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Consolidated progress </a:t>
            </a:r>
            <a:r>
              <a:rPr lang="lv-LV" sz="28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b="1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756" y="2851160"/>
            <a:ext cx="11190051" cy="2381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1083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934857" y="519097"/>
            <a:ext cx="79198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GB" sz="28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CONSOLIDATED PROGRESS REPORT</a:t>
            </a:r>
            <a:endParaRPr lang="lv-LV" sz="2800" b="1" dirty="0">
              <a:solidFill>
                <a:srgbClr val="95A4D4"/>
              </a:solidFill>
              <a:latin typeface="Arial" pitchFamily="34" charset="0"/>
              <a:cs typeface="Arial" pitchFamily="34" charset="0"/>
            </a:endParaRPr>
          </a:p>
          <a:p>
            <a:pPr lvl="0" algn="r"/>
            <a:r>
              <a:rPr lang="lv-LV" sz="28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Attachments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23888" y="1638161"/>
            <a:ext cx="11230844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attach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electronically signed c</a:t>
            </a: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onfirmation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letter</a:t>
            </a:r>
            <a:r>
              <a:rPr lang="en-GB" sz="24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(template is here: 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http://latlit.eu/how-to-implement</a:t>
            </a:r>
            <a:r>
              <a:rPr lang="en-GB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lv-LV" sz="24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authorised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LP’s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specified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applicaton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attach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 giving rights for signing of documents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2913" indent="-442913" algn="just">
              <a:spcBef>
                <a:spcPts val="600"/>
              </a:spcBef>
              <a:spcAft>
                <a:spcPts val="1200"/>
              </a:spcAft>
            </a:pPr>
            <a:r>
              <a:rPr lang="en-US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electronically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signed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Confirmation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letter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attached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LP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shall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it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post to JS.</a:t>
            </a:r>
          </a:p>
          <a:p>
            <a:pPr marL="457200" indent="-45720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documents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relevant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shall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contain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topic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attached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</a:t>
            </a:r>
            <a:r>
              <a:rPr lang="en-GB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(e.g. </a:t>
            </a:r>
            <a:r>
              <a:rPr lang="en-GB" sz="2400" i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LP_list_of_participants_seminar_Utena.pdf</a:t>
            </a:r>
            <a:r>
              <a:rPr lang="en-GB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400" b="1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008" y="3589330"/>
            <a:ext cx="640244" cy="640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0632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934857" y="519097"/>
            <a:ext cx="79198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GB" sz="28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CONSOLIDATED PROGRESS REPORT</a:t>
            </a:r>
            <a:endParaRPr lang="lv-LV" sz="2800" b="1" dirty="0">
              <a:solidFill>
                <a:srgbClr val="95A4D4"/>
              </a:solidFill>
              <a:latin typeface="Arial" pitchFamily="34" charset="0"/>
              <a:cs typeface="Arial" pitchFamily="34" charset="0"/>
            </a:endParaRPr>
          </a:p>
          <a:p>
            <a:pPr lvl="0" algn="r"/>
            <a:r>
              <a:rPr lang="lv-LV" sz="2800" b="1" dirty="0" err="1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Submitting</a:t>
            </a:r>
            <a:r>
              <a:rPr lang="lv-LV" sz="28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sz="2800" b="1" dirty="0" err="1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lv-LV" sz="28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sz="2800" b="1" dirty="0" err="1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lv-LV" sz="28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sz="2800" b="1" dirty="0" err="1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report</a:t>
            </a:r>
            <a:endParaRPr lang="lv-LV" sz="2800" b="1" dirty="0">
              <a:solidFill>
                <a:srgbClr val="95A4D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1937" y="2351732"/>
            <a:ext cx="1103243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rabicParenR"/>
            </a:pPr>
            <a:r>
              <a:rPr lang="en-GB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prepared report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en-GB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 report to 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</a:t>
            </a:r>
          </a:p>
          <a:p>
            <a:endParaRPr lang="lv-LV" sz="28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lv-LV" sz="28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inform JS responsible Project manager when the </a:t>
            </a:r>
            <a:r>
              <a:rPr lang="lv-LV" sz="2800" b="1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r>
              <a:rPr lang="lv-LV" sz="28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submitted.</a:t>
            </a:r>
          </a:p>
          <a:p>
            <a:pPr algn="just"/>
            <a:endParaRPr lang="lv-LV" sz="28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28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Consolidated progress report </a:t>
            </a:r>
            <a:r>
              <a:rPr lang="en-GB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not 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verified by JS until Confirmation letter is not received at JS</a:t>
            </a:r>
            <a:r>
              <a:rPr lang="en-GB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b="1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4810" y="2428220"/>
            <a:ext cx="2969831" cy="60173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656" y="3057673"/>
            <a:ext cx="2591870" cy="706874"/>
          </a:xfrm>
          <a:prstGeom prst="rect">
            <a:avLst/>
          </a:prstGeom>
        </p:spPr>
      </p:pic>
      <p:sp>
        <p:nvSpPr>
          <p:cNvPr id="3" name="Curved Left Arrow 2"/>
          <p:cNvSpPr/>
          <p:nvPr/>
        </p:nvSpPr>
        <p:spPr>
          <a:xfrm>
            <a:off x="7874695" y="2597270"/>
            <a:ext cx="601883" cy="920805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175" y="5247828"/>
            <a:ext cx="958645" cy="95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769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35339" y="1708119"/>
            <a:ext cx="1086774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lv-LV" sz="2400" dirty="0" err="1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Before</a:t>
            </a:r>
            <a:r>
              <a:rPr lang="lv-LV" sz="2400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reporting</a:t>
            </a:r>
            <a:r>
              <a:rPr lang="en-GB" sz="2400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check if information in section </a:t>
            </a:r>
            <a:r>
              <a:rPr lang="en-GB" sz="24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“Supplementary information”</a:t>
            </a:r>
            <a:r>
              <a:rPr lang="en-GB" sz="2400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is filled in</a:t>
            </a:r>
            <a:r>
              <a:rPr lang="lv-LV" sz="2400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:</a:t>
            </a:r>
            <a:endParaRPr lang="en-GB" sz="2400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marL="457200" lvl="0" indent="-4572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GB" sz="2400" b="1" dirty="0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Project management </a:t>
            </a:r>
            <a:r>
              <a:rPr lang="en-GB" sz="2400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–</a:t>
            </a:r>
            <a:r>
              <a:rPr lang="en-GB" sz="2400" b="1" dirty="0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en-GB" sz="2400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details on LP’s project management staff</a:t>
            </a:r>
          </a:p>
          <a:p>
            <a:pPr marL="457200" lvl="0" indent="-4572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GB" sz="2400" b="1" dirty="0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Bank information </a:t>
            </a:r>
            <a:r>
              <a:rPr lang="en-GB" sz="2400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– </a:t>
            </a:r>
            <a:r>
              <a:rPr lang="en-GB" sz="2400" dirty="0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bank account</a:t>
            </a:r>
            <a:r>
              <a:rPr lang="lv-LV" sz="2400" dirty="0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en-GB" sz="2400" dirty="0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is specified and Confirmation of financial information (template is here: 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http://latlit.eu/how-to-implement/</a:t>
            </a:r>
            <a:r>
              <a:rPr lang="en-GB" sz="2400" dirty="0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) is uploaded </a:t>
            </a:r>
            <a:endParaRPr lang="en-GB" sz="2400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marL="457200" lvl="0" indent="-4572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GB" sz="24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User </a:t>
            </a:r>
            <a:r>
              <a:rPr lang="en-GB" sz="2400" b="1" dirty="0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assignment </a:t>
            </a:r>
            <a:r>
              <a:rPr lang="en-GB" sz="2400" dirty="0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– </a:t>
            </a:r>
            <a:r>
              <a:rPr lang="lv-LV" sz="2400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LP </a:t>
            </a:r>
            <a:r>
              <a:rPr lang="lv-LV" sz="2400" dirty="0" err="1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and</a:t>
            </a:r>
            <a:r>
              <a:rPr lang="lv-LV" sz="2400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en-GB" sz="2400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all </a:t>
            </a:r>
            <a:r>
              <a:rPr lang="en-GB" sz="2400" dirty="0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PPs users are assigned </a:t>
            </a:r>
            <a:endParaRPr lang="en-GB" sz="2400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marL="457200" lvl="0" indent="-457200">
              <a:spcBef>
                <a:spcPts val="600"/>
              </a:spcBef>
              <a:buFontTx/>
              <a:buChar char="-"/>
            </a:pPr>
            <a:endParaRPr lang="en-GB" sz="2400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marL="457200" lvl="0" indent="-457200">
              <a:spcBef>
                <a:spcPts val="600"/>
              </a:spcBef>
              <a:buFontTx/>
              <a:buChar char="-"/>
            </a:pPr>
            <a:endParaRPr lang="en-GB" sz="2400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marL="457200" lvl="0" indent="-457200">
              <a:spcBef>
                <a:spcPts val="600"/>
              </a:spcBef>
              <a:buFontTx/>
              <a:buChar char="-"/>
            </a:pPr>
            <a:endParaRPr lang="en-GB" sz="2400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marL="457200" lvl="0" indent="-4572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GB" sz="24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Partnership </a:t>
            </a:r>
            <a:r>
              <a:rPr lang="en-GB" sz="2400" b="1" dirty="0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agreement </a:t>
            </a:r>
            <a:r>
              <a:rPr lang="en-GB" sz="2400" dirty="0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- Partnership agreement is uploaded</a:t>
            </a:r>
            <a:endParaRPr lang="lv-LV" sz="2400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74853" y="494115"/>
            <a:ext cx="59282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REPORTING </a:t>
            </a:r>
            <a:r>
              <a:rPr lang="lv-LV" sz="28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THROUGH THE EMS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036" y="4296715"/>
            <a:ext cx="10674345" cy="98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07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934857" y="519097"/>
            <a:ext cx="791987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lv-LV" sz="28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REPORTING PREPARATION COSTS</a:t>
            </a:r>
            <a:endParaRPr lang="en-GB" sz="2800" b="1" dirty="0">
              <a:solidFill>
                <a:srgbClr val="95A4D4"/>
              </a:solidFill>
              <a:latin typeface="Arial" pitchFamily="34" charset="0"/>
              <a:cs typeface="Arial" pitchFamily="34" charset="0"/>
            </a:endParaRPr>
          </a:p>
          <a:p>
            <a:pPr lvl="0" algn="r"/>
            <a:r>
              <a:rPr lang="en-GB" sz="28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0 period</a:t>
            </a:r>
            <a:endParaRPr lang="lv-LV" sz="2800" b="1" dirty="0">
              <a:solidFill>
                <a:srgbClr val="95A4D4"/>
              </a:solidFill>
              <a:latin typeface="Arial" pitchFamily="34" charset="0"/>
              <a:cs typeface="Arial" pitchFamily="34" charset="0"/>
            </a:endParaRPr>
          </a:p>
          <a:p>
            <a:pPr lvl="0" algn="r"/>
            <a:endParaRPr lang="lv-LV" sz="2800" b="1" dirty="0">
              <a:solidFill>
                <a:srgbClr val="95A4D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91274" y="1473204"/>
            <a:ext cx="10026869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endParaRPr lang="lv-LV" sz="2800" b="1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lv-LV" sz="2800" b="1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300000"/>
              </a:lnSpc>
            </a:pPr>
            <a:endParaRPr lang="en-US" sz="2800" b="1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3888" y="1473204"/>
            <a:ext cx="11094347" cy="48423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PARTNER</a:t>
            </a:r>
            <a:r>
              <a:rPr lang="en-GB" sz="2800" dirty="0">
                <a:solidFill>
                  <a:srgbClr val="034EA2"/>
                </a:solidFill>
              </a:rPr>
              <a:t> </a:t>
            </a:r>
            <a:r>
              <a:rPr lang="en-GB" sz="28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REPORT</a:t>
            </a:r>
          </a:p>
          <a:p>
            <a:pPr marL="457200" indent="-457200" algn="just">
              <a:lnSpc>
                <a:spcPts val="4000"/>
              </a:lnSpc>
              <a:buFont typeface="Wingdings" panose="05000000000000000000" pitchFamily="2" charset="2"/>
              <a:buChar char="q"/>
            </a:pPr>
            <a:r>
              <a:rPr lang="lv-LV" sz="28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8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r>
              <a:rPr lang="en-US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8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 period </a:t>
            </a:r>
            <a:r>
              <a:rPr lang="lv-LV" sz="28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lv-LV" sz="28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8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prepared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projects having 0 period, </a:t>
            </a:r>
            <a:r>
              <a:rPr lang="lv-LV" sz="28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lv-LV" sz="28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8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8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even </a:t>
            </a:r>
            <a:r>
              <a:rPr lang="lv-LV" sz="28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8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lv-LV" sz="28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8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8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preparation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8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 algn="just">
              <a:lnSpc>
                <a:spcPts val="4000"/>
              </a:lnSpc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be s</a:t>
            </a:r>
            <a:r>
              <a:rPr lang="lv-LV" sz="28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ubmit</a:t>
            </a:r>
            <a:r>
              <a:rPr lang="en-US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ted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8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8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deadline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8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8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period 1 </a:t>
            </a:r>
          </a:p>
          <a:p>
            <a:pPr marL="457200" indent="-457200" algn="just">
              <a:lnSpc>
                <a:spcPts val="4000"/>
              </a:lnSpc>
              <a:buFont typeface="Wingdings" panose="05000000000000000000" pitchFamily="2" charset="2"/>
              <a:buChar char="q"/>
            </a:pPr>
            <a:r>
              <a:rPr lang="lv-LV" sz="28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8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List </a:t>
            </a:r>
            <a:r>
              <a:rPr lang="lv-LV" sz="28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8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Expenditure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8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8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Lump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sum </a:t>
            </a:r>
            <a:r>
              <a:rPr lang="lv-LV" sz="28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BL </a:t>
            </a:r>
            <a:r>
              <a:rPr lang="en-GB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“Travel and accommodation costs”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8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8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8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8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BL </a:t>
            </a:r>
            <a:r>
              <a:rPr lang="en-GB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“Infrastructure and works</a:t>
            </a:r>
            <a:r>
              <a:rPr lang="en-GB" sz="28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”. If costs are 0, please report 0 costs as lump sum.</a:t>
            </a:r>
            <a:endParaRPr lang="lv-LV" sz="28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ts val="4000"/>
              </a:lnSpc>
              <a:buFont typeface="Wingdings" panose="05000000000000000000" pitchFamily="2" charset="2"/>
              <a:buChar char="q"/>
            </a:pP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 in only summary for WP Preparation</a:t>
            </a:r>
            <a:endParaRPr lang="en-US" sz="2800" b="1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1711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934857" y="519097"/>
            <a:ext cx="791987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lv-LV" sz="28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REPORTING PREPARATION COSTS</a:t>
            </a:r>
            <a:endParaRPr lang="en-GB" sz="2800" b="1" dirty="0">
              <a:solidFill>
                <a:srgbClr val="95A4D4"/>
              </a:solidFill>
              <a:latin typeface="Arial" pitchFamily="34" charset="0"/>
              <a:cs typeface="Arial" pitchFamily="34" charset="0"/>
            </a:endParaRPr>
          </a:p>
          <a:p>
            <a:pPr lvl="0" algn="r"/>
            <a:r>
              <a:rPr lang="en-GB" sz="28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0 period</a:t>
            </a:r>
            <a:endParaRPr lang="lv-LV" sz="2800" b="1" dirty="0">
              <a:solidFill>
                <a:srgbClr val="95A4D4"/>
              </a:solidFill>
              <a:latin typeface="Arial" pitchFamily="34" charset="0"/>
              <a:cs typeface="Arial" pitchFamily="34" charset="0"/>
            </a:endParaRPr>
          </a:p>
          <a:p>
            <a:pPr lvl="0" algn="r"/>
            <a:endParaRPr lang="lv-LV" sz="2800" b="1" dirty="0">
              <a:solidFill>
                <a:srgbClr val="95A4D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3888" y="1642169"/>
            <a:ext cx="10394255" cy="2508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GB" sz="28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PROJECT CONSOLIDATED REPORT</a:t>
            </a:r>
          </a:p>
          <a:p>
            <a:pPr marL="457200" indent="-45720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 in only s</a:t>
            </a:r>
            <a:r>
              <a:rPr lang="lv-LV" sz="28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ummary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preparation</a:t>
            </a:r>
            <a:r>
              <a:rPr lang="lv-LV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activities   </a:t>
            </a:r>
          </a:p>
          <a:p>
            <a:pPr marL="457200" indent="-45720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Attach FC certificates for project partners</a:t>
            </a:r>
            <a:endParaRPr lang="lv-LV" sz="28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the WP Preparation status as “Completed”</a:t>
            </a:r>
            <a:endParaRPr lang="en-US" sz="2800" b="1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1314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934857" y="519097"/>
            <a:ext cx="79198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lv-LV" sz="2800" b="1" dirty="0" smtClean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VERIFICATION OF </a:t>
            </a:r>
            <a:r>
              <a:rPr lang="en-GB" sz="2800" b="1" dirty="0" smtClean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CONSOLIDATED PROGRESS</a:t>
            </a:r>
            <a:r>
              <a:rPr lang="lv-LV" sz="2800" b="1" dirty="0" smtClean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 REPORT</a:t>
            </a:r>
            <a:endParaRPr lang="lv-LV" sz="2800" b="1" dirty="0">
              <a:solidFill>
                <a:srgbClr val="95A4D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3888" y="1820420"/>
            <a:ext cx="10736835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lv-LV" sz="2400" dirty="0" smtClean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lv-LV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lv-LV" sz="2400" dirty="0" smtClean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lv-LV" sz="2400" dirty="0" smtClean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lv-LV" sz="1200" dirty="0" smtClean="0">
              <a:solidFill>
                <a:srgbClr val="95A4D4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 lvl="0"/>
            <a:endParaRPr lang="en-GB" sz="1200" dirty="0">
              <a:solidFill>
                <a:srgbClr val="95A4D4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1359" y="1698395"/>
            <a:ext cx="10736835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lv-LV" sz="2400" b="1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</a:t>
            </a:r>
            <a:r>
              <a:rPr lang="lv-LV" sz="24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verification</a:t>
            </a:r>
            <a:r>
              <a:rPr lang="lv-LV" sz="24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lv-LV" sz="24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lv-LV" sz="24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Consolidated progress </a:t>
            </a:r>
            <a:r>
              <a:rPr lang="lv-LV" sz="2400" b="1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r>
              <a:rPr lang="lv-LV" sz="24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JS/MA</a:t>
            </a:r>
            <a:r>
              <a:rPr lang="lv-LV" sz="24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lv-LV" sz="24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Revert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Consolidated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correction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Attachments</a:t>
            </a:r>
            <a:r>
              <a:rPr lang="en-GB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upload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missing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documents</a:t>
            </a:r>
            <a:endParaRPr lang="lv-LV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Deduct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ineligible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column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“State” you can follow state of the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Consolidated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– at which stage it is. 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400" dirty="0" smtClean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021" y="4589481"/>
            <a:ext cx="11511166" cy="1092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37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778" name="Group 7"/>
          <p:cNvGrpSpPr>
            <a:grpSpLocks/>
          </p:cNvGrpSpPr>
          <p:nvPr/>
        </p:nvGrpSpPr>
        <p:grpSpPr bwMode="auto"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6" name="Rectangle 5"/>
            <p:cNvSpPr/>
            <p:nvPr/>
          </p:nvSpPr>
          <p:spPr>
            <a:xfrm>
              <a:off x="264" y="914400"/>
              <a:ext cx="6095736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7" name="Isosceles Triangle 6"/>
            <p:cNvSpPr/>
            <p:nvPr/>
          </p:nvSpPr>
          <p:spPr>
            <a:xfrm rot="5400000">
              <a:off x="-231010" y="1139318"/>
              <a:ext cx="788312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10243" name="TextBox 8"/>
          <p:cNvSpPr txBox="1">
            <a:spLocks noChangeArrowheads="1"/>
          </p:cNvSpPr>
          <p:nvPr/>
        </p:nvSpPr>
        <p:spPr bwMode="auto">
          <a:xfrm>
            <a:off x="338138" y="1800225"/>
            <a:ext cx="11371262" cy="3413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endParaRPr lang="lv-LV" sz="1800" cap="all" dirty="0" smtClean="0"/>
          </a:p>
        </p:txBody>
      </p:sp>
      <p:sp>
        <p:nvSpPr>
          <p:cNvPr id="75780" name="TextBox 9"/>
          <p:cNvSpPr txBox="1">
            <a:spLocks noChangeArrowheads="1"/>
          </p:cNvSpPr>
          <p:nvPr/>
        </p:nvSpPr>
        <p:spPr bwMode="auto">
          <a:xfrm>
            <a:off x="771525" y="6350000"/>
            <a:ext cx="6626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lv-LV" sz="1600" b="1">
                <a:solidFill>
                  <a:schemeClr val="bg1"/>
                </a:solidFill>
                <a:latin typeface="Arial" panose="020B0604020202020204" pitchFamily="34" charset="0"/>
              </a:rPr>
              <a:t>Latvia-Lithuania Cross Border Cooperation Programme 2014-2020</a:t>
            </a:r>
          </a:p>
        </p:txBody>
      </p:sp>
      <p:sp>
        <p:nvSpPr>
          <p:cNvPr id="75781" name="TextBox 10"/>
          <p:cNvSpPr txBox="1">
            <a:spLocks noChangeArrowheads="1"/>
          </p:cNvSpPr>
          <p:nvPr/>
        </p:nvSpPr>
        <p:spPr bwMode="auto">
          <a:xfrm>
            <a:off x="10153650" y="6350000"/>
            <a:ext cx="14366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lv-LV" altLang="lv-LV" sz="1600" b="1">
                <a:solidFill>
                  <a:schemeClr val="bg1"/>
                </a:solidFill>
                <a:latin typeface="Arial" panose="020B0604020202020204" pitchFamily="34" charset="0"/>
              </a:rPr>
              <a:t>www.latlit.eu</a:t>
            </a:r>
            <a:endParaRPr lang="en-GB" altLang="lv-LV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5782" name="TextBox 11"/>
          <p:cNvSpPr txBox="1">
            <a:spLocks noChangeArrowheads="1"/>
          </p:cNvSpPr>
          <p:nvPr/>
        </p:nvSpPr>
        <p:spPr bwMode="auto">
          <a:xfrm>
            <a:off x="7960259" y="553106"/>
            <a:ext cx="43459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cap="all" dirty="0" smtClean="0">
                <a:solidFill>
                  <a:srgbClr val="95A4D4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Payment</a:t>
            </a:r>
            <a:r>
              <a:rPr lang="en-GB" altLang="en-US" b="1" dirty="0" smtClean="0">
                <a:solidFill>
                  <a:srgbClr val="95A4D4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en-GB" altLang="en-US" b="1" cap="all" dirty="0">
                <a:solidFill>
                  <a:srgbClr val="95A4D4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process</a:t>
            </a:r>
            <a:endParaRPr lang="lv-LV" altLang="lv-LV" b="1" cap="all" dirty="0">
              <a:solidFill>
                <a:srgbClr val="95A4D4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pic>
        <p:nvPicPr>
          <p:cNvPr id="75783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177800"/>
            <a:ext cx="4003675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Straight Connector 15"/>
          <p:cNvCxnSpPr/>
          <p:nvPr/>
        </p:nvCxnSpPr>
        <p:spPr>
          <a:xfrm>
            <a:off x="12700" y="1481138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2960002" y="4023297"/>
            <a:ext cx="1779588" cy="1085799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weeks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after the consolidated progress report or final report is received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5318291" y="3970960"/>
            <a:ext cx="1852530" cy="104094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months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after the consolidated progress report or final report is received 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7768088" y="4013200"/>
            <a:ext cx="1876425" cy="1077913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weeks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after the consolidated progress report or final report is approved by the JS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3021463" y="2119312"/>
            <a:ext cx="1744345" cy="165096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MA makes the 1</a:t>
            </a:r>
            <a:r>
              <a:rPr lang="en-GB" sz="1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 payment  (</a:t>
            </a:r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70% of reported eligible costs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) to the LP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5395929" y="2141538"/>
            <a:ext cx="1774892" cy="16383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JS assesses the consolidated progress report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7777179" y="2146339"/>
            <a:ext cx="1867334" cy="162393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MA makes the 2</a:t>
            </a:r>
            <a:r>
              <a:rPr lang="en-GB" sz="1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 payment of  (</a:t>
            </a:r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30% of reported eligible costs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) to the LP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ight Brace 33"/>
          <p:cNvSpPr/>
          <p:nvPr/>
        </p:nvSpPr>
        <p:spPr>
          <a:xfrm>
            <a:off x="1212851" y="2119312"/>
            <a:ext cx="126999" cy="163101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0" name="Right Brace 49"/>
          <p:cNvSpPr/>
          <p:nvPr/>
        </p:nvSpPr>
        <p:spPr>
          <a:xfrm>
            <a:off x="1240632" y="4000499"/>
            <a:ext cx="126999" cy="10398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51" name="Right Brace 50"/>
          <p:cNvSpPr/>
          <p:nvPr/>
        </p:nvSpPr>
        <p:spPr>
          <a:xfrm>
            <a:off x="1276351" y="5228576"/>
            <a:ext cx="126999" cy="72202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75800" name="Rectangle 34"/>
          <p:cNvSpPr>
            <a:spLocks noChangeArrowheads="1"/>
          </p:cNvSpPr>
          <p:nvPr/>
        </p:nvSpPr>
        <p:spPr bwMode="auto">
          <a:xfrm>
            <a:off x="498475" y="2762250"/>
            <a:ext cx="803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lv-LV" sz="1200" b="1" dirty="0">
                <a:latin typeface="Arial" panose="020B0604020202020204" pitchFamily="34" charset="0"/>
                <a:cs typeface="Times New Roman" panose="02020603050405020304" pitchFamily="18" charset="0"/>
              </a:rPr>
              <a:t>Activity</a:t>
            </a:r>
            <a:r>
              <a:rPr lang="en-GB" altLang="lv-LV" sz="1800" b="1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n-GB" altLang="lv-LV" sz="1800" dirty="0">
              <a:latin typeface="Arial" panose="020B0604020202020204" pitchFamily="34" charset="0"/>
            </a:endParaRPr>
          </a:p>
        </p:txBody>
      </p:sp>
      <p:sp>
        <p:nvSpPr>
          <p:cNvPr id="75801" name="Rectangle 35"/>
          <p:cNvSpPr>
            <a:spLocks noChangeArrowheads="1"/>
          </p:cNvSpPr>
          <p:nvPr/>
        </p:nvSpPr>
        <p:spPr bwMode="auto">
          <a:xfrm>
            <a:off x="471488" y="4137025"/>
            <a:ext cx="889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lv-LV" sz="1200" b="1">
                <a:latin typeface="Arial" panose="020B0604020202020204" pitchFamily="34" charset="0"/>
                <a:cs typeface="Times New Roman" panose="02020603050405020304" pitchFamily="18" charset="0"/>
              </a:rPr>
              <a:t>Deadline</a:t>
            </a:r>
            <a:r>
              <a:rPr lang="en-GB" altLang="lv-LV" sz="1800" b="1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n-GB" altLang="lv-LV" sz="1800">
              <a:latin typeface="Arial" panose="020B0604020202020204" pitchFamily="34" charset="0"/>
            </a:endParaRPr>
          </a:p>
        </p:txBody>
      </p:sp>
      <p:sp>
        <p:nvSpPr>
          <p:cNvPr id="75802" name="Rectangle 39"/>
          <p:cNvSpPr>
            <a:spLocks noChangeArrowheads="1"/>
          </p:cNvSpPr>
          <p:nvPr/>
        </p:nvSpPr>
        <p:spPr bwMode="auto">
          <a:xfrm>
            <a:off x="102392" y="5056188"/>
            <a:ext cx="126523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lv-LV" sz="1200" b="1" dirty="0">
                <a:latin typeface="Arial" panose="020B0604020202020204" pitchFamily="34" charset="0"/>
                <a:cs typeface="Times New Roman" panose="02020603050405020304" pitchFamily="18" charset="0"/>
              </a:rPr>
              <a:t>Total max time</a:t>
            </a:r>
            <a:r>
              <a:rPr lang="lv-LV" altLang="lv-LV" sz="1200" b="1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lv-LV" altLang="lv-LV" sz="1200" b="1" dirty="0" err="1">
                <a:latin typeface="Arial" panose="020B0604020202020204" pitchFamily="34" charset="0"/>
                <a:cs typeface="Times New Roman" panose="02020603050405020304" pitchFamily="18" charset="0"/>
              </a:rPr>
              <a:t>from</a:t>
            </a:r>
            <a:r>
              <a:rPr lang="en-GB" altLang="lv-LV" sz="1200" b="1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lv-LV" altLang="lv-LV" sz="1200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lv-LV" sz="1200" b="1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submission of Consolidated report to JS</a:t>
            </a:r>
            <a:endParaRPr lang="en-GB" altLang="lv-LV" sz="1200" dirty="0">
              <a:latin typeface="Arial" panose="020B0604020202020204" pitchFamily="34" charset="0"/>
            </a:endParaRPr>
          </a:p>
        </p:txBody>
      </p:sp>
      <p:sp>
        <p:nvSpPr>
          <p:cNvPr id="58" name="Chevron 57"/>
          <p:cNvSpPr/>
          <p:nvPr/>
        </p:nvSpPr>
        <p:spPr>
          <a:xfrm>
            <a:off x="2960002" y="5296303"/>
            <a:ext cx="1779588" cy="511175"/>
          </a:xfrm>
          <a:prstGeom prst="chevro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 weeks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Chevron 58"/>
          <p:cNvSpPr/>
          <p:nvPr/>
        </p:nvSpPr>
        <p:spPr>
          <a:xfrm>
            <a:off x="5357110" y="5296303"/>
            <a:ext cx="1774892" cy="511175"/>
          </a:xfrm>
          <a:prstGeom prst="chevro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3,5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months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Chevron 59"/>
          <p:cNvSpPr/>
          <p:nvPr/>
        </p:nvSpPr>
        <p:spPr>
          <a:xfrm>
            <a:off x="7793488" y="5326185"/>
            <a:ext cx="1851025" cy="511175"/>
          </a:xfrm>
          <a:prstGeom prst="chevro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months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4777689" y="2769469"/>
            <a:ext cx="618239" cy="3626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6" name="Right Arrow 35"/>
          <p:cNvSpPr/>
          <p:nvPr/>
        </p:nvSpPr>
        <p:spPr>
          <a:xfrm>
            <a:off x="7170821" y="2753520"/>
            <a:ext cx="606358" cy="369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6491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778" name="Group 7"/>
          <p:cNvGrpSpPr>
            <a:grpSpLocks/>
          </p:cNvGrpSpPr>
          <p:nvPr/>
        </p:nvGrpSpPr>
        <p:grpSpPr bwMode="auto"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6" name="Rectangle 5"/>
            <p:cNvSpPr/>
            <p:nvPr/>
          </p:nvSpPr>
          <p:spPr>
            <a:xfrm>
              <a:off x="264" y="914400"/>
              <a:ext cx="6095736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7" name="Isosceles Triangle 6"/>
            <p:cNvSpPr/>
            <p:nvPr/>
          </p:nvSpPr>
          <p:spPr>
            <a:xfrm rot="5400000">
              <a:off x="-231010" y="1139318"/>
              <a:ext cx="788312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10243" name="TextBox 8"/>
          <p:cNvSpPr txBox="1">
            <a:spLocks noChangeArrowheads="1"/>
          </p:cNvSpPr>
          <p:nvPr/>
        </p:nvSpPr>
        <p:spPr bwMode="auto">
          <a:xfrm>
            <a:off x="338138" y="1800225"/>
            <a:ext cx="11371262" cy="3413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endParaRPr lang="lv-LV" sz="1800" cap="all" dirty="0" smtClean="0"/>
          </a:p>
        </p:txBody>
      </p:sp>
      <p:sp>
        <p:nvSpPr>
          <p:cNvPr id="75780" name="TextBox 9"/>
          <p:cNvSpPr txBox="1">
            <a:spLocks noChangeArrowheads="1"/>
          </p:cNvSpPr>
          <p:nvPr/>
        </p:nvSpPr>
        <p:spPr bwMode="auto">
          <a:xfrm>
            <a:off x="771525" y="6350000"/>
            <a:ext cx="6626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lv-LV" sz="1600" b="1">
                <a:solidFill>
                  <a:schemeClr val="bg1"/>
                </a:solidFill>
                <a:latin typeface="Arial" panose="020B0604020202020204" pitchFamily="34" charset="0"/>
              </a:rPr>
              <a:t>Latvia-Lithuania Cross Border Cooperation Programme 2014-2020</a:t>
            </a:r>
          </a:p>
        </p:txBody>
      </p:sp>
      <p:sp>
        <p:nvSpPr>
          <p:cNvPr id="75781" name="TextBox 10"/>
          <p:cNvSpPr txBox="1">
            <a:spLocks noChangeArrowheads="1"/>
          </p:cNvSpPr>
          <p:nvPr/>
        </p:nvSpPr>
        <p:spPr bwMode="auto">
          <a:xfrm>
            <a:off x="10153650" y="6350000"/>
            <a:ext cx="14366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lv-LV" altLang="lv-LV" sz="1600" b="1">
                <a:solidFill>
                  <a:schemeClr val="bg1"/>
                </a:solidFill>
                <a:latin typeface="Arial" panose="020B0604020202020204" pitchFamily="34" charset="0"/>
              </a:rPr>
              <a:t>www.latlit.eu</a:t>
            </a:r>
            <a:endParaRPr lang="en-GB" altLang="lv-LV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5782" name="TextBox 11"/>
          <p:cNvSpPr txBox="1">
            <a:spLocks noChangeArrowheads="1"/>
          </p:cNvSpPr>
          <p:nvPr/>
        </p:nvSpPr>
        <p:spPr bwMode="auto">
          <a:xfrm>
            <a:off x="7180447" y="553106"/>
            <a:ext cx="51257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cap="all" dirty="0" smtClean="0">
                <a:solidFill>
                  <a:srgbClr val="95A4D4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ON-SPOT project VISITS</a:t>
            </a:r>
            <a:endParaRPr lang="lv-LV" altLang="lv-LV" b="1" cap="all" dirty="0">
              <a:solidFill>
                <a:srgbClr val="95A4D4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pic>
        <p:nvPicPr>
          <p:cNvPr id="75783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177800"/>
            <a:ext cx="4003675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Straight Connector 15"/>
          <p:cNvCxnSpPr/>
          <p:nvPr/>
        </p:nvCxnSpPr>
        <p:spPr>
          <a:xfrm>
            <a:off x="12700" y="1481138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38137" y="1630363"/>
            <a:ext cx="8055091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 carries out 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on-spot project </a:t>
            </a:r>
            <a:r>
              <a:rPr lang="en-GB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visits </a:t>
            </a:r>
            <a:r>
              <a:rPr lang="en-GB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on: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observations </a:t>
            </a:r>
            <a:r>
              <a:rPr lang="en-GB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 the </a:t>
            </a:r>
            <a:r>
              <a:rPr lang="en-GB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Consolidated report </a:t>
            </a:r>
            <a:r>
              <a:rPr lang="en-GB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checks </a:t>
            </a:r>
            <a:r>
              <a:rPr lang="en-GB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</a:t>
            </a:r>
            <a:r>
              <a:rPr lang="en-GB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the project implementation received from the FC, </a:t>
            </a:r>
            <a:r>
              <a:rPr lang="en-GB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</a:t>
            </a:r>
            <a:r>
              <a:rPr lang="en-GB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bodies involved in Programme implementation </a:t>
            </a:r>
            <a:r>
              <a:rPr lang="en-GB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endParaRPr lang="en-GB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third parties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83706" y="3612274"/>
            <a:ext cx="815310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we check?</a:t>
            </a:r>
            <a:endParaRPr lang="en-GB" sz="2400" dirty="0" smtClean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roject implementation state (if progress is according to plan)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produced project main outputs and deliverables are on-spot, in book-keeping and used according to planned in the project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ublicity requirements followed for outputs and deliverables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upporting documents for reported costs (on random sample)</a:t>
            </a:r>
            <a:endParaRPr lang="en-GB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dirty="0" smtClean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293" y="3889019"/>
            <a:ext cx="1648695" cy="2141162"/>
          </a:xfrm>
          <a:prstGeom prst="rect">
            <a:avLst/>
          </a:prstGeom>
        </p:spPr>
      </p:pic>
      <p:pic>
        <p:nvPicPr>
          <p:cNvPr id="1026" name="Picture 2" descr="Image result for on-spot verification clip art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8563" y="1843368"/>
            <a:ext cx="2279848" cy="1816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044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934857" y="519097"/>
            <a:ext cx="79198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GB" sz="28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REPORTING</a:t>
            </a:r>
            <a:endParaRPr lang="lv-LV" sz="2800" b="1" dirty="0">
              <a:solidFill>
                <a:srgbClr val="95A4D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91274" y="1473204"/>
            <a:ext cx="10026869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endParaRPr lang="lv-LV" sz="2800" b="1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lv-LV" sz="2800" b="1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300000"/>
              </a:lnSpc>
            </a:pPr>
            <a:endParaRPr lang="en-US" sz="2800" b="1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3888" y="1680317"/>
            <a:ext cx="11078444" cy="618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Guidance on </a:t>
            </a:r>
            <a:r>
              <a:rPr lang="en-GB" sz="24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implement the project via the </a:t>
            </a:r>
            <a:r>
              <a:rPr lang="en-GB" sz="2400" b="1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eMS</a:t>
            </a:r>
            <a:r>
              <a:rPr lang="en-GB" sz="24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(Part II) </a:t>
            </a:r>
            <a:r>
              <a:rPr lang="en-GB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published </a:t>
            </a:r>
            <a:r>
              <a:rPr lang="en-GB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http://latlit.eu/how-to-implement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lv-LV" sz="2400" b="1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lv-LV" sz="24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  <a:r>
              <a:rPr lang="lv-LV" sz="24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lv-LV" sz="24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lv-LV" sz="24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lv-LV" sz="24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</a:t>
            </a:r>
            <a:r>
              <a:rPr lang="lv-LV" sz="24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lv-LV" sz="24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ct val="90000"/>
              </a:lnSpc>
            </a:pP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Latvia -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Lithuania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lv-LV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Division</a:t>
            </a:r>
            <a:r>
              <a:rPr lang="en-US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</a:t>
            </a:r>
            <a:r>
              <a:rPr lang="en-US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Instruments </a:t>
            </a:r>
            <a:r>
              <a:rPr lang="en-US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</a:t>
            </a:r>
            <a:endParaRPr lang="lv-LV" sz="2400" dirty="0" smtClean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Ministry </a:t>
            </a:r>
            <a:r>
              <a:rPr lang="en-US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Environmental Protection and Regional Development of the Republic of </a:t>
            </a:r>
            <a:r>
              <a:rPr lang="en-US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Latvia</a:t>
            </a:r>
            <a:endParaRPr lang="lv-LV" sz="2400" dirty="0" smtClean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lv-LV" altLang="en-US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</a:t>
            </a:r>
            <a:r>
              <a:rPr lang="lv-LV" altLang="en-US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lv-LV" altLang="en-US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altLang="en-US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employees</a:t>
            </a:r>
            <a:r>
              <a:rPr lang="lv-LV" altLang="en-US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altLang="en-US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lv-LV" altLang="en-US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altLang="en-US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lv-LV" altLang="en-US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altLang="en-US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telephones</a:t>
            </a:r>
            <a:r>
              <a:rPr lang="lv-LV" altLang="en-US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lv-LV" altLang="en-US" sz="2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http://latlit.eu/contacts</a:t>
            </a:r>
            <a:r>
              <a:rPr lang="en-US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lv-LV" sz="2400" dirty="0" smtClean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</a:t>
            </a:r>
            <a:r>
              <a:rPr lang="en-US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address: </a:t>
            </a:r>
            <a:r>
              <a:rPr lang="en-US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Doma</a:t>
            </a:r>
            <a:r>
              <a:rPr lang="en-US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laukums</a:t>
            </a:r>
            <a:r>
              <a:rPr lang="en-US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8a, Riga, Latvia, LV 1050</a:t>
            </a:r>
            <a:br>
              <a:rPr lang="en-US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Mailing address: </a:t>
            </a:r>
            <a:r>
              <a:rPr lang="en-US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Peldu</a:t>
            </a:r>
            <a:r>
              <a:rPr lang="en-US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iela</a:t>
            </a:r>
            <a:r>
              <a:rPr lang="en-US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25, Riga, Latvia, LV 1494</a:t>
            </a:r>
            <a:endParaRPr lang="lv-LV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</a:pPr>
            <a:endParaRPr lang="lv-LV" altLang="en-US" sz="2800" dirty="0" smtClean="0"/>
          </a:p>
          <a:p>
            <a:pPr algn="ctr">
              <a:lnSpc>
                <a:spcPct val="90000"/>
              </a:lnSpc>
            </a:pPr>
            <a:r>
              <a:rPr lang="lv-LV" altLang="en-US" sz="28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/</a:t>
            </a:r>
            <a:r>
              <a:rPr lang="lv-LV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lv-LV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endParaRPr lang="lv-LV" sz="2800" b="1" dirty="0" smtClean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endParaRPr lang="en-GB" sz="28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21" y="5004304"/>
            <a:ext cx="1557629" cy="1168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7507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991274" y="1473204"/>
            <a:ext cx="10026869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endParaRPr lang="lv-LV" sz="2800" b="1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lv-LV" sz="2800" b="1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300000"/>
              </a:lnSpc>
            </a:pPr>
            <a:endParaRPr lang="en-US" sz="2800" b="1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77101" y="1510147"/>
            <a:ext cx="10982389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76" indent="-265176" algn="ctr">
              <a:lnSpc>
                <a:spcPct val="150000"/>
              </a:lnSpc>
              <a:spcBef>
                <a:spcPts val="600"/>
              </a:spcBef>
              <a:buClr>
                <a:srgbClr val="034EA2"/>
              </a:buClr>
              <a:buSzPts val="2000"/>
            </a:pPr>
            <a:endParaRPr lang="lv-LV" sz="3200" b="1" dirty="0">
              <a:latin typeface="Arial" pitchFamily="34" charset="0"/>
              <a:cs typeface="Arial" pitchFamily="34" charset="0"/>
            </a:endParaRPr>
          </a:p>
          <a:p>
            <a:pPr marL="265176" indent="-265176" algn="ctr">
              <a:lnSpc>
                <a:spcPct val="150000"/>
              </a:lnSpc>
              <a:spcBef>
                <a:spcPts val="600"/>
              </a:spcBef>
              <a:buClr>
                <a:srgbClr val="034EA2"/>
              </a:buClr>
              <a:buSzPts val="2000"/>
            </a:pPr>
            <a:r>
              <a:rPr lang="lv-LV" sz="3200" b="1" dirty="0" err="1">
                <a:solidFill>
                  <a:srgbClr val="034EA2"/>
                </a:solidFill>
                <a:latin typeface="Arial" pitchFamily="34" charset="0"/>
                <a:cs typeface="Arial" pitchFamily="34" charset="0"/>
              </a:rPr>
              <a:t>Thank</a:t>
            </a:r>
            <a:r>
              <a:rPr lang="lv-LV" sz="3200" b="1" dirty="0">
                <a:solidFill>
                  <a:srgbClr val="034EA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sz="3200" b="1" dirty="0" err="1">
                <a:solidFill>
                  <a:srgbClr val="034EA2"/>
                </a:solidFill>
                <a:latin typeface="Arial" pitchFamily="34" charset="0"/>
                <a:cs typeface="Arial" pitchFamily="34" charset="0"/>
              </a:rPr>
              <a:t>you</a:t>
            </a:r>
            <a:r>
              <a:rPr lang="lv-LV" sz="3200" b="1" dirty="0">
                <a:solidFill>
                  <a:srgbClr val="034EA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sz="3200" b="1" dirty="0" err="1">
                <a:solidFill>
                  <a:srgbClr val="034EA2"/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lv-LV" sz="3200" b="1" dirty="0">
                <a:solidFill>
                  <a:srgbClr val="034EA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sz="3200" b="1" dirty="0" err="1">
                <a:solidFill>
                  <a:srgbClr val="034EA2"/>
                </a:solidFill>
                <a:latin typeface="Arial" pitchFamily="34" charset="0"/>
                <a:cs typeface="Arial" pitchFamily="34" charset="0"/>
              </a:rPr>
              <a:t>your</a:t>
            </a:r>
            <a:r>
              <a:rPr lang="lv-LV" sz="3200" b="1" dirty="0">
                <a:solidFill>
                  <a:srgbClr val="034EA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sz="3200" b="1" dirty="0" err="1">
                <a:solidFill>
                  <a:srgbClr val="034EA2"/>
                </a:solidFill>
                <a:latin typeface="Arial" pitchFamily="34" charset="0"/>
                <a:cs typeface="Arial" pitchFamily="34" charset="0"/>
              </a:rPr>
              <a:t>attention</a:t>
            </a:r>
            <a:r>
              <a:rPr lang="lv-LV" sz="3200" b="1" dirty="0">
                <a:solidFill>
                  <a:srgbClr val="034EA2"/>
                </a:solidFill>
                <a:latin typeface="Arial" pitchFamily="34" charset="0"/>
                <a:cs typeface="Arial" pitchFamily="34" charset="0"/>
              </a:rPr>
              <a:t>!!!</a:t>
            </a:r>
          </a:p>
          <a:p>
            <a:pPr marL="265176" indent="-265176" algn="ctr">
              <a:lnSpc>
                <a:spcPct val="150000"/>
              </a:lnSpc>
              <a:spcBef>
                <a:spcPts val="600"/>
              </a:spcBef>
              <a:buClr>
                <a:srgbClr val="034EA2"/>
              </a:buClr>
              <a:buSzPts val="2000"/>
            </a:pPr>
            <a:r>
              <a:rPr lang="lv-LV" sz="3200" b="1" dirty="0" err="1">
                <a:solidFill>
                  <a:srgbClr val="034EA2"/>
                </a:solidFill>
                <a:latin typeface="Arial" pitchFamily="34" charset="0"/>
                <a:cs typeface="Arial" pitchFamily="34" charset="0"/>
              </a:rPr>
              <a:t>Any</a:t>
            </a:r>
            <a:r>
              <a:rPr lang="lv-LV" sz="3200" b="1" dirty="0">
                <a:solidFill>
                  <a:srgbClr val="034EA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lv-LV" sz="3200" b="1" dirty="0" err="1">
                <a:solidFill>
                  <a:srgbClr val="034EA2"/>
                </a:solidFill>
                <a:latin typeface="Arial" pitchFamily="34" charset="0"/>
                <a:cs typeface="Arial" pitchFamily="34" charset="0"/>
              </a:rPr>
              <a:t>questions</a:t>
            </a:r>
            <a:r>
              <a:rPr lang="lv-LV" sz="3200" b="1" dirty="0">
                <a:solidFill>
                  <a:srgbClr val="034EA2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265176" indent="-265176" algn="ctr">
              <a:lnSpc>
                <a:spcPct val="150000"/>
              </a:lnSpc>
              <a:spcBef>
                <a:spcPts val="600"/>
              </a:spcBef>
              <a:buClr>
                <a:srgbClr val="034EA2"/>
              </a:buClr>
              <a:buSzPts val="2000"/>
            </a:pPr>
            <a:endParaRPr lang="lv-LV" sz="3200" b="1" dirty="0">
              <a:latin typeface="Arial" pitchFamily="34" charset="0"/>
              <a:cs typeface="Arial" pitchFamily="34" charset="0"/>
            </a:endParaRPr>
          </a:p>
          <a:p>
            <a:pPr marL="265176" indent="-265176" algn="ctr">
              <a:lnSpc>
                <a:spcPct val="150000"/>
              </a:lnSpc>
              <a:spcBef>
                <a:spcPts val="600"/>
              </a:spcBef>
              <a:buClr>
                <a:srgbClr val="034EA2"/>
              </a:buClr>
              <a:buSzPts val="2000"/>
            </a:pPr>
            <a:endParaRPr lang="lv-LV" sz="3200" b="1" dirty="0">
              <a:latin typeface="Arial" pitchFamily="34" charset="0"/>
              <a:cs typeface="Arial" pitchFamily="34" charset="0"/>
            </a:endParaRPr>
          </a:p>
          <a:p>
            <a:pPr marL="265176" indent="-265176" algn="ctr">
              <a:lnSpc>
                <a:spcPct val="150000"/>
              </a:lnSpc>
              <a:spcBef>
                <a:spcPts val="600"/>
              </a:spcBef>
              <a:buClr>
                <a:srgbClr val="034EA2"/>
              </a:buClr>
              <a:buSzPts val="2000"/>
            </a:pPr>
            <a:endParaRPr lang="lv-LV" sz="3200" b="1" dirty="0">
              <a:latin typeface="Arial" pitchFamily="34" charset="0"/>
              <a:cs typeface="Arial" pitchFamily="34" charset="0"/>
            </a:endParaRPr>
          </a:p>
          <a:p>
            <a:pPr marL="265176" indent="-265176" algn="ctr">
              <a:lnSpc>
                <a:spcPct val="150000"/>
              </a:lnSpc>
              <a:spcBef>
                <a:spcPts val="600"/>
              </a:spcBef>
              <a:buClr>
                <a:srgbClr val="034EA2"/>
              </a:buClr>
              <a:buSzPts val="2000"/>
            </a:pPr>
            <a:endParaRPr lang="en-GB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C:\Users\marinagnedova\AppData\Local\Microsoft\Windows\INetCache\IE\APSUY2RF\3questions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790" y="4010585"/>
            <a:ext cx="1611988" cy="18702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33141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87655" y="1708119"/>
            <a:ext cx="10415424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</a:pPr>
            <a:r>
              <a:rPr lang="en-GB" sz="2400" b="1" dirty="0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Procurements above the thresholds </a:t>
            </a:r>
            <a:r>
              <a:rPr lang="en-GB" sz="2400" dirty="0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– project partners can specify here  information on contracts signed through procurements above the thresholds and to make a link to these contracts when reporting </a:t>
            </a:r>
            <a:r>
              <a:rPr lang="en-GB" sz="2400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costs in “List of expenditure”</a:t>
            </a:r>
          </a:p>
          <a:p>
            <a:pPr lvl="0">
              <a:spcBef>
                <a:spcPts val="600"/>
              </a:spcBef>
            </a:pPr>
            <a:endParaRPr lang="en-GB" sz="2400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marL="457200" lvl="0" indent="-457200">
              <a:spcBef>
                <a:spcPts val="600"/>
              </a:spcBef>
              <a:buFontTx/>
              <a:buChar char="-"/>
            </a:pPr>
            <a:endParaRPr lang="en-GB" sz="2400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lvl="0">
              <a:spcBef>
                <a:spcPts val="600"/>
              </a:spcBef>
            </a:pPr>
            <a:endParaRPr lang="en-GB" sz="2400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74853" y="494115"/>
            <a:ext cx="59282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REPORTING </a:t>
            </a:r>
            <a:r>
              <a:rPr lang="lv-LV" sz="28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THROUGH THE EMS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9537" y="3162363"/>
            <a:ext cx="9541125" cy="3039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91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136125" y="2104483"/>
            <a:ext cx="100268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lv-LV" sz="20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</a:t>
            </a:r>
            <a:r>
              <a:rPr lang="lv-LV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</a:t>
            </a:r>
            <a:r>
              <a:rPr lang="lv-LV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r>
              <a:rPr lang="lv-LV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select role </a:t>
            </a:r>
            <a:r>
              <a:rPr lang="en-GB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“PP” and choose period</a:t>
            </a:r>
            <a:endParaRPr lang="en-US" sz="2000" b="1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34857" y="519097"/>
            <a:ext cx="79198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GB" sz="28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PARTNER REPORT</a:t>
            </a:r>
            <a:endParaRPr lang="lv-LV" sz="2800" b="1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62784" y="1612041"/>
            <a:ext cx="432077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lv-LV" sz="2200" b="1" dirty="0">
                <a:solidFill>
                  <a:srgbClr val="FF0000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LP </a:t>
            </a:r>
            <a:r>
              <a:rPr lang="en-GB" sz="2200" b="1" dirty="0">
                <a:solidFill>
                  <a:srgbClr val="FF0000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and each </a:t>
            </a:r>
            <a:r>
              <a:rPr lang="lv-LV" sz="2200" b="1" dirty="0">
                <a:solidFill>
                  <a:srgbClr val="FF0000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PP</a:t>
            </a:r>
            <a:r>
              <a:rPr lang="en-GB" sz="2200" b="1" dirty="0">
                <a:solidFill>
                  <a:srgbClr val="FF0000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must fill in!</a:t>
            </a:r>
            <a:endParaRPr lang="lv-LV" sz="2200" b="1" dirty="0">
              <a:solidFill>
                <a:srgbClr val="FF0000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6150" y="2581498"/>
            <a:ext cx="7876985" cy="3593783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10103219" y="2304538"/>
            <a:ext cx="1751513" cy="3775587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20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Reports</a:t>
            </a:r>
            <a:r>
              <a:rPr lang="lv-LV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lv-LV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lv-LV" sz="20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lv-LV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dirty="0" err="1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prepared</a:t>
            </a:r>
            <a:r>
              <a:rPr lang="lv-LV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by one</a:t>
            </a:r>
            <a:r>
              <a:rPr lang="lv-LV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20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lv-LV" sz="20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period </a:t>
            </a:r>
            <a:r>
              <a:rPr lang="lv-LV" sz="20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 1, 2…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853" y="2596951"/>
            <a:ext cx="640244" cy="640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2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712015" y="1645771"/>
            <a:ext cx="10026869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sz="2800" b="1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 Report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of Expenditure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Contribution and Forecast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Attachments</a:t>
            </a:r>
          </a:p>
        </p:txBody>
      </p:sp>
      <p:sp>
        <p:nvSpPr>
          <p:cNvPr id="7" name="Rectangle 6"/>
          <p:cNvSpPr/>
          <p:nvPr/>
        </p:nvSpPr>
        <p:spPr>
          <a:xfrm>
            <a:off x="3934857" y="519097"/>
            <a:ext cx="79198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GB" sz="28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PARTNER REPORT</a:t>
            </a:r>
            <a:endParaRPr lang="lv-LV" sz="2800" b="1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3888" y="1645771"/>
            <a:ext cx="96472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Partner Report includes four sections:</a:t>
            </a:r>
            <a:endParaRPr lang="lv-LV" sz="2800" b="1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778" y="2497768"/>
            <a:ext cx="5163164" cy="2581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72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8808" y="1668939"/>
            <a:ext cx="972562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GB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section “</a:t>
            </a:r>
            <a:r>
              <a:rPr lang="en-GB" sz="24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 Report</a:t>
            </a:r>
            <a:r>
              <a:rPr lang="en-GB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describe the following:</a:t>
            </a:r>
          </a:p>
          <a:p>
            <a:pPr marL="457200" indent="-45720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GB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 of </a:t>
            </a:r>
            <a:r>
              <a:rPr lang="en-GB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 </a:t>
            </a:r>
            <a:r>
              <a:rPr lang="en-GB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– specify activities implemented and main </a:t>
            </a:r>
            <a:r>
              <a:rPr lang="en-GB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achievements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</a:t>
            </a:r>
            <a:endParaRPr lang="en-GB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GB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main outputs delivered</a:t>
            </a:r>
            <a:endParaRPr lang="lv-LV" sz="2800" dirty="0">
              <a:solidFill>
                <a:srgbClr val="034EA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34857" y="549077"/>
            <a:ext cx="79198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GB" sz="28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PARTNER REPORT</a:t>
            </a:r>
            <a:endParaRPr lang="lv-LV" sz="2800" b="1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808" y="3392488"/>
            <a:ext cx="9848850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4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11485" y="1690094"/>
            <a:ext cx="9725620" cy="830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GB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groups reached</a:t>
            </a:r>
            <a:endParaRPr lang="en-GB" sz="2400" dirty="0">
              <a:solidFill>
                <a:srgbClr val="034EA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388" y="2749371"/>
            <a:ext cx="9867900" cy="282892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934857" y="519097"/>
            <a:ext cx="79198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GB" sz="28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PARTNER REPORT</a:t>
            </a:r>
            <a:endParaRPr lang="lv-LV" sz="2800" b="1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0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23888" y="1591995"/>
            <a:ext cx="972562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GB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Reporting per work packages:</a:t>
            </a:r>
          </a:p>
          <a:p>
            <a:pPr marL="914400" lvl="1" indent="-457200">
              <a:lnSpc>
                <a:spcPct val="150000"/>
              </a:lnSpc>
              <a:buFontTx/>
              <a:buChar char="-"/>
            </a:pP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package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</a:t>
            </a:r>
            <a:r>
              <a:rPr lang="en-GB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escri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en-GB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activities </a:t>
            </a:r>
            <a:r>
              <a:rPr lang="en-GB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implemented during reporting period</a:t>
            </a:r>
          </a:p>
          <a:p>
            <a:pPr marL="914400" lvl="1" indent="-457200">
              <a:lnSpc>
                <a:spcPct val="150000"/>
              </a:lnSpc>
              <a:buFontTx/>
              <a:buChar char="-"/>
            </a:pPr>
            <a:r>
              <a:rPr lang="en-GB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en-GB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problems/deviations </a:t>
            </a:r>
            <a:r>
              <a:rPr lang="en-GB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faced</a:t>
            </a:r>
          </a:p>
          <a:p>
            <a:pPr marL="914400" lvl="1" indent="-457200">
              <a:lnSpc>
                <a:spcPct val="150000"/>
              </a:lnSpc>
              <a:buFontTx/>
              <a:buChar char="-"/>
            </a:pPr>
            <a:r>
              <a:rPr lang="en-GB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en-GB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deliverables </a:t>
            </a:r>
            <a:r>
              <a:rPr lang="en-GB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implemented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en-GB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ttach</a:t>
            </a:r>
            <a:r>
              <a:rPr lang="en-GB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evidences of deliverables (list of participants, photos from </a:t>
            </a:r>
            <a:r>
              <a:rPr lang="en-GB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events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v-LV" sz="24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equipment</a:t>
            </a:r>
            <a:r>
              <a:rPr lang="lv-LV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GB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result </a:t>
            </a:r>
            <a:r>
              <a:rPr lang="en-GB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works, etc.) </a:t>
            </a:r>
            <a:r>
              <a:rPr lang="en-GB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r>
              <a:rPr lang="en-GB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 </a:t>
            </a:r>
            <a:r>
              <a:rPr lang="en-US" sz="24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shall contain topic of the document)</a:t>
            </a:r>
            <a:endParaRPr lang="en-GB" sz="24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34857" y="519097"/>
            <a:ext cx="79198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GB" sz="28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PARTNER REPORT</a:t>
            </a:r>
            <a:endParaRPr lang="lv-LV" sz="2800" b="1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49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5561</TotalTime>
  <Words>1746</Words>
  <Application>Microsoft Office PowerPoint</Application>
  <PresentationFormat>Widescreen</PresentationFormat>
  <Paragraphs>269</Paragraphs>
  <Slides>36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</vt:lpstr>
      <vt:lpstr>Calibri</vt:lpstr>
      <vt:lpstr>Calibri Light</vt:lpstr>
      <vt:lpstr>MS PGothic</vt:lpstr>
      <vt:lpstr>Open Sans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Dainis Barkans</dc:creator>
  <cp:lastModifiedBy>Marina Gņedova</cp:lastModifiedBy>
  <cp:revision>502</cp:revision>
  <cp:lastPrinted>2017-08-21T12:28:55Z</cp:lastPrinted>
  <dcterms:created xsi:type="dcterms:W3CDTF">2015-11-13T10:20:07Z</dcterms:created>
  <dcterms:modified xsi:type="dcterms:W3CDTF">2017-08-28T08:05:27Z</dcterms:modified>
</cp:coreProperties>
</file>