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61" r:id="rId2"/>
    <p:sldId id="989" r:id="rId3"/>
    <p:sldId id="954" r:id="rId4"/>
    <p:sldId id="1190" r:id="rId5"/>
    <p:sldId id="1205" r:id="rId6"/>
    <p:sldId id="956" r:id="rId7"/>
    <p:sldId id="1143" r:id="rId8"/>
    <p:sldId id="1167" r:id="rId9"/>
    <p:sldId id="1196" r:id="rId10"/>
    <p:sldId id="1206" r:id="rId11"/>
    <p:sldId id="1157" r:id="rId12"/>
    <p:sldId id="1158" r:id="rId13"/>
    <p:sldId id="1183" r:id="rId14"/>
    <p:sldId id="1144" r:id="rId15"/>
    <p:sldId id="1145" r:id="rId16"/>
    <p:sldId id="1208" r:id="rId17"/>
    <p:sldId id="1209" r:id="rId18"/>
    <p:sldId id="1146" r:id="rId19"/>
    <p:sldId id="1211" r:id="rId20"/>
    <p:sldId id="1210" r:id="rId21"/>
    <p:sldId id="1147" r:id="rId22"/>
    <p:sldId id="950" r:id="rId23"/>
    <p:sldId id="1074" r:id="rId24"/>
    <p:sldId id="951" r:id="rId25"/>
    <p:sldId id="952" r:id="rId26"/>
    <p:sldId id="1097" r:id="rId27"/>
    <p:sldId id="1197" r:id="rId28"/>
    <p:sldId id="1113" r:id="rId29"/>
    <p:sldId id="1215" r:id="rId30"/>
    <p:sldId id="1212" r:id="rId31"/>
    <p:sldId id="1049" r:id="rId32"/>
    <p:sldId id="1169" r:id="rId33"/>
    <p:sldId id="1170" r:id="rId34"/>
    <p:sldId id="1071" r:id="rId35"/>
    <p:sldId id="1072" r:id="rId36"/>
    <p:sldId id="1052" r:id="rId37"/>
    <p:sldId id="1053" r:id="rId38"/>
    <p:sldId id="1185" r:id="rId39"/>
    <p:sldId id="998" r:id="rId40"/>
    <p:sldId id="993" r:id="rId41"/>
    <p:sldId id="1008" r:id="rId42"/>
    <p:sldId id="832" r:id="rId43"/>
    <p:sldId id="997" r:id="rId44"/>
    <p:sldId id="1013" r:id="rId45"/>
    <p:sldId id="1213" r:id="rId46"/>
    <p:sldId id="1214" r:id="rId47"/>
    <p:sldId id="1216" r:id="rId48"/>
    <p:sldId id="1005" r:id="rId49"/>
    <p:sldId id="794" r:id="rId50"/>
    <p:sldId id="888" r:id="rId51"/>
    <p:sldId id="840" r:id="rId52"/>
    <p:sldId id="841" r:id="rId53"/>
    <p:sldId id="1179" r:id="rId54"/>
    <p:sldId id="1180" r:id="rId55"/>
    <p:sldId id="1175" r:id="rId56"/>
    <p:sldId id="894" r:id="rId57"/>
    <p:sldId id="1123" r:id="rId58"/>
    <p:sldId id="1124" r:id="rId59"/>
    <p:sldId id="1079" r:id="rId60"/>
    <p:sldId id="900" r:id="rId61"/>
    <p:sldId id="1080" r:id="rId62"/>
    <p:sldId id="966" r:id="rId63"/>
    <p:sldId id="969" r:id="rId64"/>
    <p:sldId id="964" r:id="rId65"/>
    <p:sldId id="1019" r:id="rId66"/>
    <p:sldId id="259" r:id="rId67"/>
  </p:sldIdLst>
  <p:sldSz cx="9144000" cy="6858000" type="screen4x3"/>
  <p:notesSz cx="6797675" cy="9926638"/>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374" y="102"/>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9360"/>
    </p:cViewPr>
  </p:sorterViewPr>
  <p:notesViewPr>
    <p:cSldViewPr>
      <p:cViewPr varScale="1">
        <p:scale>
          <a:sx n="70" d="100"/>
          <a:sy n="70" d="100"/>
        </p:scale>
        <p:origin x="3240" y="7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5BE86-F8E2-491F-909F-42BBF960FB9B}"/>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B9A303ED-5BA0-482B-B8A9-5309E72382B9}"/>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F0CC52A-2298-4E6E-B52B-8F0B312362E6}" type="datetimeFigureOut">
              <a:rPr lang="lv-LV" smtClean="0"/>
              <a:t>13.09.2017.</a:t>
            </a:fld>
            <a:endParaRPr lang="lv-LV"/>
          </a:p>
        </p:txBody>
      </p:sp>
      <p:sp>
        <p:nvSpPr>
          <p:cNvPr id="4" name="Footer Placeholder 3">
            <a:extLst>
              <a:ext uri="{FF2B5EF4-FFF2-40B4-BE49-F238E27FC236}">
                <a16:creationId xmlns:a16="http://schemas.microsoft.com/office/drawing/2014/main" id="{35B61A78-1A55-4C2B-9032-038B3F29A4B1}"/>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0C448577-B190-42FC-AC01-B489E4B549FF}"/>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ED07FB3-DF16-4635-BB10-4425D4EFE16E}" type="slidenum">
              <a:rPr lang="lv-LV" smtClean="0"/>
              <a:t>‹#›</a:t>
            </a:fld>
            <a:endParaRPr lang="lv-LV"/>
          </a:p>
        </p:txBody>
      </p:sp>
    </p:spTree>
    <p:extLst>
      <p:ext uri="{BB962C8B-B14F-4D97-AF65-F5344CB8AC3E}">
        <p14:creationId xmlns:p14="http://schemas.microsoft.com/office/powerpoint/2010/main" val="16531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D8B0190-AB26-45BA-9728-4B31236091C6}" type="datetimeFigureOut">
              <a:rPr lang="lv-LV" smtClean="0"/>
              <a:t>13.09.2017.</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96982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93978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88820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127958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59256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95374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72101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25528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03683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26137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5184438" y="-9520238"/>
            <a:ext cx="13431838" cy="10075863"/>
          </a:xfrm>
        </p:spPr>
      </p:sp>
      <p:sp>
        <p:nvSpPr>
          <p:cNvPr id="80899"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05960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82753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B279CF9-1BEB-4BD2-BFB6-79C9D6052C24}" type="slidenum">
              <a:rPr lang="lv-LV" smtClean="0"/>
              <a:t>38</a:t>
            </a:fld>
            <a:endParaRPr lang="lv-LV"/>
          </a:p>
        </p:txBody>
      </p:sp>
    </p:spTree>
    <p:extLst>
      <p:ext uri="{BB962C8B-B14F-4D97-AF65-F5344CB8AC3E}">
        <p14:creationId xmlns:p14="http://schemas.microsoft.com/office/powerpoint/2010/main" val="1946981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5184438" y="-9520238"/>
            <a:ext cx="13431838" cy="10075863"/>
          </a:xfrm>
        </p:spPr>
      </p:sp>
      <p:sp>
        <p:nvSpPr>
          <p:cNvPr id="7885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52984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5184438" y="-9520238"/>
            <a:ext cx="13431838" cy="10075863"/>
          </a:xfrm>
        </p:spPr>
      </p:sp>
      <p:sp>
        <p:nvSpPr>
          <p:cNvPr id="55299"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302691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5184438" y="-9520238"/>
            <a:ext cx="13431838" cy="10075863"/>
          </a:xfrm>
        </p:spPr>
      </p:sp>
      <p:sp>
        <p:nvSpPr>
          <p:cNvPr id="55299"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7618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9/13/2017</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
            <a:ext cx="3777632" cy="4166170"/>
          </a:xfrm>
          <a:prstGeom prst="rect">
            <a:avLst/>
          </a:prstGeom>
        </p:spPr>
      </p:pic>
      <p:sp>
        <p:nvSpPr>
          <p:cNvPr id="3" name="Subtitle 2"/>
          <p:cNvSpPr>
            <a:spLocks noGrp="1"/>
          </p:cNvSpPr>
          <p:nvPr>
            <p:ph type="subTitle" idx="1"/>
          </p:nvPr>
        </p:nvSpPr>
        <p:spPr>
          <a:xfrm>
            <a:off x="1371600" y="5105400"/>
            <a:ext cx="6400800" cy="838200"/>
          </a:xfrm>
        </p:spPr>
        <p:txBody>
          <a:bodyPr>
            <a:noAutofit/>
          </a:bodyPr>
          <a:lstStyle/>
          <a:p>
            <a:r>
              <a:rPr lang="lv-LV" sz="1400" dirty="0">
                <a:solidFill>
                  <a:schemeClr val="tx1"/>
                </a:solidFill>
                <a:cs typeface="Times New Roman" panose="02020603050405020304" pitchFamily="18" charset="0"/>
              </a:rPr>
              <a:t>Dace Gaile</a:t>
            </a:r>
          </a:p>
          <a:p>
            <a:r>
              <a:rPr lang="lv-LV" sz="1400" dirty="0">
                <a:solidFill>
                  <a:schemeClr val="tx1"/>
                </a:solidFill>
                <a:cs typeface="Times New Roman" panose="02020603050405020304" pitchFamily="18" charset="0"/>
              </a:rPr>
              <a:t>Iepirkumu uzraudzības biroja vadītāja</a:t>
            </a:r>
          </a:p>
          <a:p>
            <a:r>
              <a:rPr lang="lv-LV" sz="1400" dirty="0" err="1">
                <a:solidFill>
                  <a:schemeClr val="tx1"/>
                </a:solidFill>
                <a:cs typeface="Times New Roman" panose="02020603050405020304" pitchFamily="18" charset="0"/>
              </a:rPr>
              <a:t>Dace.Gaile@iub.gov.lv</a:t>
            </a:r>
            <a:endParaRPr lang="lv-LV" sz="1400" dirty="0">
              <a:solidFill>
                <a:schemeClr val="tx1"/>
              </a:solidFill>
              <a:cs typeface="Times New Roman" panose="02020603050405020304" pitchFamily="18" charset="0"/>
            </a:endParaRP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lv-LV" sz="1400" dirty="0">
              <a:solidFill>
                <a:schemeClr val="tx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657600"/>
            <a:ext cx="7772400" cy="1187170"/>
          </a:xfrm>
        </p:spPr>
        <p:txBody>
          <a:bodyPr>
            <a:normAutofit fontScale="90000"/>
          </a:bodyPr>
          <a:lstStyle/>
          <a:p>
            <a:r>
              <a:rPr lang="lv-LV" sz="4000" b="1" dirty="0">
                <a:effectLst>
                  <a:outerShdw blurRad="38100" dist="38100" dir="2700000" algn="tl">
                    <a:srgbClr val="000000">
                      <a:alpha val="43137"/>
                    </a:srgbClr>
                  </a:outerShdw>
                </a:effectLst>
              </a:rPr>
              <a:t>Publisko iepirkumu likums (spēkā no 01.03.2017.) un biežāk pieļautās kļūdas</a:t>
            </a:r>
            <a:endParaRPr lang="lv-LV"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2" name="Title 1"/>
          <p:cNvSpPr>
            <a:spLocks noGrp="1"/>
          </p:cNvSpPr>
          <p:nvPr>
            <p:ph type="title"/>
          </p:nvPr>
        </p:nvSpPr>
        <p:spPr>
          <a:xfrm>
            <a:off x="2058083" y="292753"/>
            <a:ext cx="6761869" cy="1372292"/>
          </a:xfrm>
        </p:spPr>
        <p:txBody>
          <a:bodyPr>
            <a:noAutofit/>
          </a:bodyPr>
          <a:lstStyle/>
          <a:p>
            <a:pPr algn="l"/>
            <a:r>
              <a:rPr lang="lv-LV" sz="3600" b="1" dirty="0">
                <a:effectLst>
                  <a:outerShdw blurRad="38100" dist="38100" dir="2700000" algn="tl">
                    <a:srgbClr val="000000">
                      <a:alpha val="43137"/>
                    </a:srgbClr>
                  </a:outerShdw>
                </a:effectLst>
                <a:ea typeface="Verdana" panose="020B0604030504040204" pitchFamily="34" charset="0"/>
                <a:cs typeface="Verdana" panose="020B0604030504040204" pitchFamily="34" charset="0"/>
              </a:rPr>
              <a:t>Elektroniska pieteikumu un piedāvājumu iesniegšana</a:t>
            </a:r>
            <a:br>
              <a:rPr lang="lv-LV" sz="3600" b="1" dirty="0">
                <a:solidFill>
                  <a:srgbClr val="002060"/>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br>
            <a:endParaRPr lang="lv-LV" sz="3600" b="1" dirty="0">
              <a:effectLst>
                <a:outerShdw blurRad="38100" dist="38100" dir="2700000" algn="tl">
                  <a:srgbClr val="000000">
                    <a:alpha val="43137"/>
                  </a:srgbClr>
                </a:outerShdw>
              </a:effectLs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81000" y="1665045"/>
            <a:ext cx="8305800" cy="4888155"/>
          </a:xfrm>
        </p:spPr>
        <p:txBody>
          <a:bodyPr>
            <a:noAutofit/>
          </a:bodyPr>
          <a:lstStyle/>
          <a:p>
            <a:r>
              <a:rPr lang="lv-LV" sz="2100" dirty="0"/>
              <a:t>Nosacījumi elektroniskai pieteikumu un piedāvājumu iesniegšanai:</a:t>
            </a:r>
          </a:p>
          <a:p>
            <a:pPr lvl="1"/>
            <a:r>
              <a:rPr lang="lv-LV" sz="1700" dirty="0"/>
              <a:t>nolikumā norāda informāciju par specifikācijām, kas attiecas uz piedāvājumu un pieteikumu elektronisku iesniegšanu, kodēšanu un laika reģistrāciju;</a:t>
            </a:r>
          </a:p>
          <a:p>
            <a:pPr lvl="1"/>
            <a:r>
              <a:rPr lang="lv-LV" sz="1700" dirty="0"/>
              <a:t>Paziņojumā par līgumu norāda, ka piedāvājumi jāiesniedz elektroniski (1.3.sadaļa);</a:t>
            </a:r>
          </a:p>
          <a:p>
            <a:pPr lvl="1"/>
            <a:r>
              <a:rPr lang="lv-LV" sz="1700" dirty="0"/>
              <a:t>visi sagatavošanās jautājumi noskaidrojami ar VRAA konsultantiem (Informācija IUB tīmekļvietnē).</a:t>
            </a:r>
          </a:p>
          <a:p>
            <a:r>
              <a:rPr lang="lv-LV" sz="2100" dirty="0"/>
              <a:t>Var neparedzēt elektronisku pieteikumu un piedāvājumu iesniegšanu (</a:t>
            </a:r>
            <a:r>
              <a:rPr lang="lv-LV" sz="2100" b="1" dirty="0"/>
              <a:t>ziņojumā iekļauj pamatojumu</a:t>
            </a:r>
            <a:r>
              <a:rPr lang="lv-LV" sz="2100" dirty="0"/>
              <a:t>):</a:t>
            </a:r>
          </a:p>
          <a:p>
            <a:pPr lvl="1"/>
            <a:r>
              <a:rPr lang="lv-LV" sz="1700" dirty="0"/>
              <a:t>sarunu procedūru gadījumā;</a:t>
            </a:r>
          </a:p>
          <a:p>
            <a:pPr lvl="1"/>
            <a:r>
              <a:rPr lang="lv-LV" sz="1700" dirty="0"/>
              <a:t>ja iepirkuma procedūras vai metu konkursa izsludināšanas dienā elektroniskā sistēma nav pieejama;</a:t>
            </a:r>
          </a:p>
          <a:p>
            <a:pPr lvl="1"/>
            <a:r>
              <a:rPr lang="lv-LV" sz="1700" dirty="0"/>
              <a:t>piedāvājums, vai tā a sastāvdaļa nav </a:t>
            </a:r>
            <a:r>
              <a:rPr lang="lv-LV" sz="1700" dirty="0" err="1"/>
              <a:t>digitalizējama</a:t>
            </a:r>
            <a:r>
              <a:rPr lang="lv-LV" sz="1700" dirty="0"/>
              <a:t> un elektroniski nosūtāma;</a:t>
            </a:r>
          </a:p>
          <a:p>
            <a:pPr lvl="1"/>
            <a:r>
              <a:rPr lang="lv-LV" sz="1700" dirty="0"/>
              <a:t>datņu formāti vai pasūtītāja rīcībā esošās iekārtas neļauj piedāvājumus iesniegt vai saņemt un nolasīt;</a:t>
            </a:r>
          </a:p>
          <a:p>
            <a:pPr lvl="1"/>
            <a:r>
              <a:rPr lang="lv-LV" sz="1700" dirty="0"/>
              <a:t>izmantotā elektroniskā sistēma nenodrošina pietiekamu iesniedzamās  informācijas aizsardzību.</a:t>
            </a:r>
          </a:p>
          <a:p>
            <a:pPr marL="0" indent="0">
              <a:buNone/>
            </a:pPr>
            <a:endParaRPr lang="lv-LV" sz="2100" dirty="0"/>
          </a:p>
        </p:txBody>
      </p:sp>
      <p:sp>
        <p:nvSpPr>
          <p:cNvPr id="4" name="Slide Number Placeholder 3"/>
          <p:cNvSpPr>
            <a:spLocks noGrp="1"/>
          </p:cNvSpPr>
          <p:nvPr>
            <p:ph type="sldNum" sz="quarter" idx="12"/>
          </p:nvPr>
        </p:nvSpPr>
        <p:spPr/>
        <p:txBody>
          <a:bodyPr/>
          <a:lstStyle/>
          <a:p>
            <a:fld id="{7C09A6FE-AAAC-4811-B52D-42F9EB79B765}" type="slidenum">
              <a:rPr lang="lv-LV" smtClean="0"/>
              <a:t>10</a:t>
            </a:fld>
            <a:endParaRPr lang="lv-LV"/>
          </a:p>
        </p:txBody>
      </p:sp>
    </p:spTree>
    <p:extLst>
      <p:ext uri="{BB962C8B-B14F-4D97-AF65-F5344CB8AC3E}">
        <p14:creationId xmlns:p14="http://schemas.microsoft.com/office/powerpoint/2010/main" val="14469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solidFill>
                  <a:srgbClr val="002060"/>
                </a:solidFill>
                <a:effectLst>
                  <a:outerShdw blurRad="38100" dist="38100" dir="2700000" algn="tl">
                    <a:srgbClr val="000000">
                      <a:alpha val="43137"/>
                    </a:srgbClr>
                  </a:outerShdw>
                </a:effectLst>
              </a:rPr>
              <a:t>Iepirkuma dokumentu pieejamība (36.pants)</a:t>
            </a:r>
          </a:p>
        </p:txBody>
      </p:sp>
      <p:sp>
        <p:nvSpPr>
          <p:cNvPr id="78851" name="Rectangle 3"/>
          <p:cNvSpPr>
            <a:spLocks noGrp="1" noChangeArrowheads="1"/>
          </p:cNvSpPr>
          <p:nvPr>
            <p:ph type="body" idx="4294967295"/>
          </p:nvPr>
        </p:nvSpPr>
        <p:spPr>
          <a:xfrm>
            <a:off x="2057400" y="1695451"/>
            <a:ext cx="6629400" cy="4629149"/>
          </a:xfrm>
        </p:spPr>
        <p:txBody>
          <a:bodyPr>
            <a:noAutofit/>
          </a:bodyPr>
          <a:lstStyle/>
          <a:p>
            <a:r>
              <a:rPr lang="lv-LV" sz="2600" dirty="0"/>
              <a:t>Publicē pircēja profilā </a:t>
            </a:r>
            <a:r>
              <a:rPr lang="lv-LV" sz="2600" i="1" dirty="0"/>
              <a:t>(pasūtītāja tīmekļvietne vai EIS!)</a:t>
            </a:r>
          </a:p>
          <a:p>
            <a:r>
              <a:rPr lang="lv-LV" sz="2600" dirty="0"/>
              <a:t>Brīva un tieša elektroniska piekļuve un iespēja iepazīties  uz vietas, sākot ar iepirkuma izsludināšanas brīdi </a:t>
            </a:r>
            <a:r>
              <a:rPr lang="lv-LV" sz="2600" b="1" i="1" dirty="0"/>
              <a:t>(dienu, kad paziņojums par līgumu bija publicēts IUB </a:t>
            </a:r>
            <a:r>
              <a:rPr lang="lv-LV" sz="2600" i="1" dirty="0"/>
              <a:t>– MK noteikumi Nr.107) </a:t>
            </a:r>
            <a:r>
              <a:rPr lang="lv-LV" sz="2600" dirty="0"/>
              <a:t>- izņemot gadījumus, kad tehniski vai informācijas aizsardzības dēļ nevar publicēt.</a:t>
            </a:r>
          </a:p>
          <a:p>
            <a:pPr marL="0" indent="0">
              <a:buNone/>
            </a:pPr>
            <a:endParaRPr lang="lv-LV" sz="24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97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solidFill>
                  <a:srgbClr val="002060"/>
                </a:solidFill>
                <a:effectLst>
                  <a:outerShdw blurRad="38100" dist="38100" dir="2700000" algn="tl">
                    <a:srgbClr val="000000">
                      <a:alpha val="43137"/>
                    </a:srgbClr>
                  </a:outerShdw>
                </a:effectLst>
              </a:rPr>
              <a:t>Papildu informācijas sniegšana (36.pants)</a:t>
            </a:r>
          </a:p>
        </p:txBody>
      </p:sp>
      <p:sp>
        <p:nvSpPr>
          <p:cNvPr id="78851" name="Rectangle 3"/>
          <p:cNvSpPr>
            <a:spLocks noGrp="1" noChangeArrowheads="1"/>
          </p:cNvSpPr>
          <p:nvPr>
            <p:ph type="body" idx="4294967295"/>
          </p:nvPr>
        </p:nvSpPr>
        <p:spPr>
          <a:xfrm>
            <a:off x="2057400" y="1695451"/>
            <a:ext cx="6629400" cy="4629149"/>
          </a:xfrm>
        </p:spPr>
        <p:txBody>
          <a:bodyPr>
            <a:noAutofit/>
          </a:bodyPr>
          <a:lstStyle/>
          <a:p>
            <a:r>
              <a:rPr lang="lv-LV" sz="2400" dirty="0"/>
              <a:t>Papildu informāciju par iepirkuma procedūras dokumentos iekļautajām prasībām pasūtītājs sniedz </a:t>
            </a:r>
            <a:r>
              <a:rPr lang="lv-LV" sz="2400" b="1" dirty="0"/>
              <a:t>5 d/d laikā (iepriekš – 5 dienu) </a:t>
            </a:r>
            <a:r>
              <a:rPr lang="lv-LV" sz="2400" dirty="0"/>
              <a:t>pēc pieprasījuma saņemšanas, </a:t>
            </a:r>
            <a:r>
              <a:rPr lang="lv-LV" sz="2400" b="1" dirty="0"/>
              <a:t>bet ne vēlāk kā 6 dienas </a:t>
            </a:r>
            <a:r>
              <a:rPr lang="lv-LV" sz="2400" dirty="0"/>
              <a:t>pirms pieteikumu un piedāvājumu iesniegšanas termiņa beigām. </a:t>
            </a:r>
          </a:p>
          <a:p>
            <a:r>
              <a:rPr lang="lv-LV" sz="2400" dirty="0"/>
              <a:t>Saīsinātās procedūrās </a:t>
            </a:r>
            <a:r>
              <a:rPr lang="lv-LV" sz="2400" i="1" dirty="0"/>
              <a:t>(saīsināts atklāts/slēgts konkurss, konkursa procedūra ar sarunām) </a:t>
            </a:r>
            <a:r>
              <a:rPr lang="lv-LV" sz="2400" dirty="0"/>
              <a:t>papildu informāciju pasūtītājs sniedz </a:t>
            </a:r>
            <a:r>
              <a:rPr lang="lv-LV" sz="2400" b="1" dirty="0"/>
              <a:t>3 d/d laikā</a:t>
            </a:r>
            <a:r>
              <a:rPr lang="lv-LV" sz="2400" dirty="0"/>
              <a:t>, </a:t>
            </a:r>
            <a:r>
              <a:rPr lang="lv-LV" sz="2400" b="1" dirty="0"/>
              <a:t>bet ne vēlāk kā 4 dienas </a:t>
            </a:r>
            <a:r>
              <a:rPr lang="lv-LV" sz="2400" dirty="0"/>
              <a:t>pirms pieteikumu un piedāvājumu iesniegšanas termiņa beigām.</a:t>
            </a:r>
          </a:p>
          <a:p>
            <a:pPr marL="0" indent="0">
              <a:buNone/>
            </a:pPr>
            <a:endParaRPr lang="lv-LV" sz="2400" b="1"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140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083" y="292753"/>
            <a:ext cx="6761869" cy="1372292"/>
          </a:xfrm>
        </p:spPr>
        <p:txBody>
          <a:bodyPr>
            <a:noAutofit/>
          </a:bodyPr>
          <a:lstStyle/>
          <a:p>
            <a:pPr algn="l"/>
            <a:r>
              <a:rPr lang="lv-LV" sz="3600" b="1" dirty="0">
                <a:effectLst>
                  <a:outerShdw blurRad="38100" dist="38100" dir="2700000" algn="tl">
                    <a:srgbClr val="000000">
                      <a:alpha val="43137"/>
                    </a:srgbClr>
                  </a:outerShdw>
                </a:effectLst>
                <a:ea typeface="Verdana" panose="020B0604030504040204" pitchFamily="34" charset="0"/>
                <a:cs typeface="Verdana" panose="020B0604030504040204" pitchFamily="34" charset="0"/>
              </a:rPr>
              <a:t>Iepirkuma procedūras dokumentēšana (PIL 40.pants)</a:t>
            </a:r>
          </a:p>
        </p:txBody>
      </p:sp>
      <p:sp>
        <p:nvSpPr>
          <p:cNvPr id="3" name="Content Placeholder 2"/>
          <p:cNvSpPr>
            <a:spLocks noGrp="1"/>
          </p:cNvSpPr>
          <p:nvPr>
            <p:ph idx="1"/>
          </p:nvPr>
        </p:nvSpPr>
        <p:spPr>
          <a:xfrm>
            <a:off x="1752600" y="1905000"/>
            <a:ext cx="6934200" cy="4648200"/>
          </a:xfrm>
        </p:spPr>
        <p:txBody>
          <a:bodyPr>
            <a:noAutofit/>
          </a:bodyPr>
          <a:lstStyle/>
          <a:p>
            <a:pPr marL="0" indent="0" algn="just">
              <a:buNone/>
              <a:defRPr/>
            </a:pPr>
            <a:r>
              <a:rPr lang="lv-LV" altLang="lv-LV" sz="2200" dirty="0"/>
              <a:t>Iepirkuma procedūras </a:t>
            </a:r>
            <a:r>
              <a:rPr lang="lv-LV" altLang="lv-LV" sz="2200" b="1" dirty="0"/>
              <a:t>ziņojums</a:t>
            </a:r>
            <a:r>
              <a:rPr lang="lv-LV" altLang="lv-LV" sz="2200" dirty="0"/>
              <a:t>:</a:t>
            </a:r>
          </a:p>
          <a:p>
            <a:pPr lvl="1" algn="just">
              <a:defRPr/>
            </a:pPr>
            <a:r>
              <a:rPr lang="lv-LV" altLang="lv-LV" sz="2000" i="1" dirty="0"/>
              <a:t>Saturu nosaka MK noteikumos</a:t>
            </a:r>
          </a:p>
          <a:p>
            <a:pPr lvl="1" algn="just">
              <a:defRPr/>
            </a:pPr>
            <a:r>
              <a:rPr lang="lv-LV" altLang="lv-LV" sz="2000" b="1" i="1" dirty="0">
                <a:solidFill>
                  <a:srgbClr val="002060"/>
                </a:solidFill>
              </a:rPr>
              <a:t>Ziņojums publicējams pircēja profilā 5 d/d laikā (MK noteikumi Nr.107) </a:t>
            </a:r>
            <a:r>
              <a:rPr lang="lv-LV" altLang="lv-LV" sz="2000" i="1" dirty="0"/>
              <a:t>pēc tam, kad pieņemts lēmums par iepirkuma procedūras rezultātiem.</a:t>
            </a:r>
          </a:p>
          <a:p>
            <a:pPr algn="just">
              <a:defRPr/>
            </a:pPr>
            <a:r>
              <a:rPr lang="lv-LV" altLang="lv-LV" sz="2200" dirty="0"/>
              <a:t>Pasūtītājs </a:t>
            </a:r>
            <a:r>
              <a:rPr lang="lv-LV" altLang="lv-LV" sz="2200" b="1" dirty="0"/>
              <a:t>3 d/d laikā pēc pieprasījuma saņemšanas nodrošina </a:t>
            </a:r>
            <a:r>
              <a:rPr lang="lv-LV" altLang="lv-LV" sz="2200" b="1" u="sng" dirty="0"/>
              <a:t>protokolu</a:t>
            </a:r>
            <a:r>
              <a:rPr lang="lv-LV" altLang="lv-LV" sz="2200" dirty="0"/>
              <a:t>, ziņojuma un citu iepirkuma procedūras dokumentu (izņemot pieteikumus un piedāvājumus) izsniegšanu.</a:t>
            </a:r>
          </a:p>
          <a:p>
            <a:pPr algn="just">
              <a:defRPr/>
            </a:pPr>
            <a:r>
              <a:rPr lang="lv-LV" altLang="lv-LV" sz="2200" dirty="0"/>
              <a:t>Pasūtītājs neizsniedz protokolus, </a:t>
            </a:r>
            <a:r>
              <a:rPr lang="lv-LV" altLang="lv-LV" sz="2200" b="1" dirty="0"/>
              <a:t>izņemot piedāvājumu atvēršanas protokolu</a:t>
            </a:r>
            <a:r>
              <a:rPr lang="lv-LV" altLang="lv-LV" sz="2200" dirty="0"/>
              <a:t>, kamēr notiek pieteikumu vai piedāvājumu vērtēšana.</a:t>
            </a:r>
          </a:p>
        </p:txBody>
      </p:sp>
      <p:sp>
        <p:nvSpPr>
          <p:cNvPr id="4" name="Slide Number Placeholder 3"/>
          <p:cNvSpPr>
            <a:spLocks noGrp="1"/>
          </p:cNvSpPr>
          <p:nvPr>
            <p:ph type="sldNum" sz="quarter" idx="12"/>
          </p:nvPr>
        </p:nvSpPr>
        <p:spPr/>
        <p:txBody>
          <a:bodyPr/>
          <a:lstStyle/>
          <a:p>
            <a:fld id="{7C09A6FE-AAAC-4811-B52D-42F9EB79B765}" type="slidenum">
              <a:rPr lang="lv-LV" smtClean="0"/>
              <a:t>13</a:t>
            </a:fld>
            <a:endParaRPr lang="lv-LV"/>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658630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0" y="3886201"/>
            <a:ext cx="7772400" cy="1882780"/>
          </a:xfrm>
        </p:spPr>
        <p:txBody>
          <a:bodyPr>
            <a:noAutofit/>
          </a:bodyPr>
          <a:lstStyle/>
          <a:p>
            <a:r>
              <a:rPr lang="lv-LV" sz="3200" dirty="0">
                <a:effectLst>
                  <a:outerShdw blurRad="38100" dist="38100" dir="2700000" algn="tl">
                    <a:srgbClr val="000000">
                      <a:alpha val="43137"/>
                    </a:srgbClr>
                  </a:outerShdw>
                </a:effectLst>
              </a:rPr>
              <a:t>Izmaiņas iepirkumu paziņojumu veidos</a:t>
            </a:r>
            <a:br>
              <a:rPr lang="lv-LV" sz="3200" dirty="0">
                <a:effectLst>
                  <a:outerShdw blurRad="38100" dist="38100" dir="2700000" algn="tl">
                    <a:srgbClr val="000000">
                      <a:alpha val="43137"/>
                    </a:srgbClr>
                  </a:outerShdw>
                </a:effectLst>
              </a:rPr>
            </a:br>
            <a:endParaRPr lang="en-US" sz="3200" dirty="0">
              <a:effectLst>
                <a:outerShdw blurRad="38100" dist="38100" dir="2700000" algn="tl">
                  <a:srgbClr val="000000">
                    <a:alpha val="43137"/>
                  </a:srgbClr>
                </a:outerShdw>
              </a:effectLst>
            </a:endParaRPr>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5764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solidFill>
                  <a:srgbClr val="002060"/>
                </a:solidFill>
                <a:effectLst>
                  <a:outerShdw blurRad="38100" dist="38100" dir="2700000" algn="tl">
                    <a:srgbClr val="000000">
                      <a:alpha val="43137"/>
                    </a:srgbClr>
                  </a:outerShdw>
                </a:effectLst>
              </a:rPr>
              <a:t>Paziņojums par līguma slēgšanas tiesību piešķiršanu (29.pants)</a:t>
            </a:r>
          </a:p>
        </p:txBody>
      </p:sp>
      <p:sp>
        <p:nvSpPr>
          <p:cNvPr id="78851" name="Rectangle 3"/>
          <p:cNvSpPr>
            <a:spLocks noGrp="1" noChangeArrowheads="1"/>
          </p:cNvSpPr>
          <p:nvPr>
            <p:ph type="body" idx="4294967295"/>
          </p:nvPr>
        </p:nvSpPr>
        <p:spPr>
          <a:xfrm>
            <a:off x="2057400" y="1524001"/>
            <a:ext cx="6629400" cy="4800600"/>
          </a:xfrm>
        </p:spPr>
        <p:txBody>
          <a:bodyPr>
            <a:noAutofit/>
          </a:bodyPr>
          <a:lstStyle/>
          <a:p>
            <a:pPr algn="just">
              <a:defRPr/>
            </a:pPr>
            <a:r>
              <a:rPr lang="lv-LV" altLang="lv-LV" sz="2400" dirty="0"/>
              <a:t>nosūtāms IUB </a:t>
            </a:r>
            <a:r>
              <a:rPr lang="lv-LV" altLang="lv-LV" sz="2400" b="1" dirty="0"/>
              <a:t>10 darbdienu laikā </a:t>
            </a:r>
            <a:r>
              <a:rPr lang="lv-LV" altLang="lv-LV" sz="2400" b="1" u="sng" dirty="0"/>
              <a:t>pēc iepirkuma līguma vai vispārīgās vienošanās noslēgšanas </a:t>
            </a:r>
            <a:r>
              <a:rPr lang="lv-LV" altLang="lv-LV" sz="2400" dirty="0"/>
              <a:t>vai lēmuma par iepirkuma procedūras izbeigšanu vai pārtraukšanu pieņemšanas </a:t>
            </a:r>
          </a:p>
          <a:p>
            <a:pPr algn="just">
              <a:defRPr/>
            </a:pPr>
            <a:r>
              <a:rPr lang="lv-LV" sz="2400" b="1" dirty="0"/>
              <a:t>jāpublicē attiecībā uz iepirkuma līgumiem, kas tiek noslēgti vispārīgās vienošanās ietvaros</a:t>
            </a:r>
            <a:r>
              <a:rPr lang="lv-LV" sz="2400" dirty="0"/>
              <a:t>, var apvienot viena ceturkšņa ietvaros un iesniegt publicēšanai 10 darbdienu laikā pēc katra ceturkšņa beigām </a:t>
            </a:r>
            <a:r>
              <a:rPr lang="lv-LV" sz="2400" i="1" dirty="0"/>
              <a:t>(centralizēta iepirkuma gadījumā paziņojumus par noslēgtajiem līgumiem var publicēt iepirkuma veicējs vai līguma slēdzējs) </a:t>
            </a:r>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619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solidFill>
                  <a:srgbClr val="002060"/>
                </a:solidFill>
                <a:effectLst>
                  <a:outerShdw blurRad="38100" dist="38100" dir="2700000" algn="tl">
                    <a:srgbClr val="000000">
                      <a:alpha val="43137"/>
                    </a:srgbClr>
                  </a:outerShdw>
                </a:effectLst>
              </a:rPr>
              <a:t>Paziņojums par līguma slēgšanas tiesību piešķiršanu (29.pants)</a:t>
            </a:r>
          </a:p>
        </p:txBody>
      </p:sp>
      <p:sp>
        <p:nvSpPr>
          <p:cNvPr id="78851" name="Rectangle 3"/>
          <p:cNvSpPr>
            <a:spLocks noGrp="1" noChangeArrowheads="1"/>
          </p:cNvSpPr>
          <p:nvPr>
            <p:ph type="body" idx="4294967295"/>
          </p:nvPr>
        </p:nvSpPr>
        <p:spPr>
          <a:xfrm>
            <a:off x="2057400" y="1695451"/>
            <a:ext cx="6629400" cy="4629150"/>
          </a:xfrm>
        </p:spPr>
        <p:txBody>
          <a:bodyPr>
            <a:noAutofit/>
          </a:bodyPr>
          <a:lstStyle/>
          <a:p>
            <a:pPr algn="just">
              <a:defRPr/>
            </a:pPr>
            <a:r>
              <a:rPr lang="lv-LV" sz="2400" dirty="0"/>
              <a:t>Vairāki paziņojumi par līguma slēgšanas tiesību piešķiršanu vienai iepirkuma procedūrai var būt:</a:t>
            </a:r>
          </a:p>
          <a:p>
            <a:pPr lvl="1" algn="just">
              <a:defRPr/>
            </a:pPr>
            <a:r>
              <a:rPr lang="lv-LV" sz="2000" dirty="0"/>
              <a:t>ja iepirkuma priekšmets dalīts daļās – līgumus var slēgt un paziņojumus publicēt par katru daļu atsevišķi;</a:t>
            </a:r>
          </a:p>
          <a:p>
            <a:pPr lvl="1" algn="just">
              <a:defRPr/>
            </a:pPr>
            <a:r>
              <a:rPr lang="lv-LV" sz="2000" dirty="0"/>
              <a:t>ja paredzēts slēgt vispārīgo vienošanos  - paziņojumi jāpublicē par katru noslēgto līgumu;</a:t>
            </a:r>
          </a:p>
          <a:p>
            <a:pPr lvl="1" algn="just">
              <a:defRPr/>
            </a:pPr>
            <a:r>
              <a:rPr lang="lv-LV" sz="2000" dirty="0"/>
              <a:t>ja izveidota dinamiskā iepirkumu sistēma (slēgts konkurss) – paziņojums tiek publicēts par katru sistēmas ietvaros noslēgto līgumu.</a:t>
            </a:r>
          </a:p>
        </p:txBody>
      </p:sp>
    </p:spTree>
    <p:extLst>
      <p:ext uri="{BB962C8B-B14F-4D97-AF65-F5344CB8AC3E}">
        <p14:creationId xmlns:p14="http://schemas.microsoft.com/office/powerpoint/2010/main" val="671230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solidFill>
                  <a:srgbClr val="002060"/>
                </a:solidFill>
                <a:effectLst>
                  <a:outerShdw blurRad="38100" dist="38100" dir="2700000" algn="tl">
                    <a:srgbClr val="000000">
                      <a:alpha val="43137"/>
                    </a:srgbClr>
                  </a:outerShdw>
                </a:effectLst>
              </a:rPr>
              <a:t>Paziņojums par līguma slēgšanas tiesību piešķiršanu (29.pants)</a:t>
            </a:r>
          </a:p>
        </p:txBody>
      </p:sp>
      <p:sp>
        <p:nvSpPr>
          <p:cNvPr id="78851" name="Rectangle 3"/>
          <p:cNvSpPr>
            <a:spLocks noGrp="1" noChangeArrowheads="1"/>
          </p:cNvSpPr>
          <p:nvPr>
            <p:ph type="body" idx="4294967295"/>
          </p:nvPr>
        </p:nvSpPr>
        <p:spPr>
          <a:xfrm>
            <a:off x="2057400" y="1695451"/>
            <a:ext cx="6629400" cy="4629150"/>
          </a:xfrm>
        </p:spPr>
        <p:txBody>
          <a:bodyPr>
            <a:noAutofit/>
          </a:bodyPr>
          <a:lstStyle/>
          <a:p>
            <a:pPr algn="just">
              <a:defRPr/>
            </a:pPr>
            <a:r>
              <a:rPr lang="lv-LV" sz="2400" dirty="0"/>
              <a:t>Ja iepirkums paredz vairākus secīgus pakalpojumus </a:t>
            </a:r>
            <a:r>
              <a:rPr lang="lv-LV" sz="2400" i="1" dirty="0"/>
              <a:t>(piemēram, projektēšana, autoruzraudzība, būvdarbi) </a:t>
            </a:r>
            <a:r>
              <a:rPr lang="lv-LV" sz="2400" dirty="0"/>
              <a:t>bet nav dalīts daļās, līgums jāslēdz par visu iepirkuma apjomu un jāpublicē viens paziņojums par līguma slēgšanas tiesību piešķiršanu (nepieciešamos precizējumus par katru nākamo posmu var paredzēt vienošanās pie noslēgtā līguma.</a:t>
            </a:r>
          </a:p>
          <a:p>
            <a:pPr lvl="1" algn="just">
              <a:defRPr/>
            </a:pPr>
            <a:r>
              <a:rPr lang="lv-LV" sz="2000" i="1" dirty="0"/>
              <a:t>Skaidrojums par paziņojumu par līguma slēgšanas tiesību piešķiršanu iepirkuma procedūrā, kuras rezultātā tiek slēgti vairāki secīgi līgumi.</a:t>
            </a:r>
          </a:p>
        </p:txBody>
      </p:sp>
    </p:spTree>
    <p:extLst>
      <p:ext uri="{BB962C8B-B14F-4D97-AF65-F5344CB8AC3E}">
        <p14:creationId xmlns:p14="http://schemas.microsoft.com/office/powerpoint/2010/main" val="213875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a:bodyPr>
          <a:lstStyle/>
          <a:p>
            <a:pPr algn="l">
              <a:defRPr/>
            </a:pPr>
            <a:r>
              <a:rPr lang="lv-LV" sz="3200" b="1" dirty="0">
                <a:solidFill>
                  <a:srgbClr val="002060"/>
                </a:solidFill>
                <a:effectLst>
                  <a:outerShdw blurRad="38100" dist="38100" dir="2700000" algn="tl">
                    <a:srgbClr val="000000">
                      <a:alpha val="43137"/>
                    </a:srgbClr>
                  </a:outerShdw>
                </a:effectLst>
              </a:rPr>
              <a:t>Paziņojums par izmaiņām vai papildu informāciju (28.panta (2) daļa)</a:t>
            </a:r>
          </a:p>
        </p:txBody>
      </p:sp>
      <p:sp>
        <p:nvSpPr>
          <p:cNvPr id="78851" name="Rectangle 3"/>
          <p:cNvSpPr>
            <a:spLocks noGrp="1" noChangeArrowheads="1"/>
          </p:cNvSpPr>
          <p:nvPr>
            <p:ph type="body" idx="4294967295"/>
          </p:nvPr>
        </p:nvSpPr>
        <p:spPr>
          <a:xfrm>
            <a:off x="2057400" y="1695451"/>
            <a:ext cx="6629400" cy="4629149"/>
          </a:xfrm>
        </p:spPr>
        <p:txBody>
          <a:bodyPr>
            <a:noAutofit/>
          </a:bodyPr>
          <a:lstStyle/>
          <a:p>
            <a:pPr algn="just">
              <a:defRPr/>
            </a:pPr>
            <a:r>
              <a:rPr lang="lv-LV" altLang="lv-LV" sz="2400" dirty="0"/>
              <a:t>Publicē, ja pasūtītājs izdarījis </a:t>
            </a:r>
            <a:r>
              <a:rPr lang="lv-LV" altLang="lv-LV" sz="2400" b="1" dirty="0">
                <a:solidFill>
                  <a:srgbClr val="002060"/>
                </a:solidFill>
              </a:rPr>
              <a:t>grozījumus</a:t>
            </a:r>
            <a:r>
              <a:rPr lang="lv-LV" altLang="lv-LV" sz="2400" dirty="0"/>
              <a:t> iepirkuma procedūras dokumentos vai PIL 10.panta kārtībā veicamajos iepirkumos vai </a:t>
            </a:r>
            <a:r>
              <a:rPr lang="lv-LV" altLang="lv-LV" sz="2400" b="1" dirty="0">
                <a:solidFill>
                  <a:srgbClr val="002060"/>
                </a:solidFill>
              </a:rPr>
              <a:t>pagarina</a:t>
            </a:r>
            <a:r>
              <a:rPr lang="lv-LV" altLang="lv-LV" sz="2400" dirty="0"/>
              <a:t> piedāvājumu iesniegšanas termiņu. </a:t>
            </a:r>
          </a:p>
          <a:p>
            <a:pPr lvl="1">
              <a:lnSpc>
                <a:spcPct val="120000"/>
              </a:lnSpc>
            </a:pPr>
            <a:r>
              <a:rPr lang="lv-LV" sz="2000" i="1" dirty="0"/>
              <a:t>Ja pasūtītājs izdarījis grozījumus iepirkuma procedūras dokumentos, tas ievieto informāciju par grozījumiem pircēja profilā, kur ir pieejami šie dokumenti, </a:t>
            </a:r>
            <a:r>
              <a:rPr lang="lv-LV" sz="2000" b="1" i="1" dirty="0"/>
              <a:t>ne vēlāk kā dienu pēc tam, kad paziņojums par izmaiņām vai papildu informāciju </a:t>
            </a:r>
            <a:r>
              <a:rPr lang="lv-LV" sz="2000" b="1" i="1" u="sng" dirty="0"/>
              <a:t>iesniegts IUB publicēšanai (36.panta (4) daļa).</a:t>
            </a:r>
            <a:endParaRPr lang="lv-LV" sz="2000" b="1" i="1" dirty="0"/>
          </a:p>
          <a:p>
            <a:pPr algn="just">
              <a:defRPr/>
            </a:pPr>
            <a:r>
              <a:rPr lang="lv-LV" altLang="lv-LV" sz="2600" dirty="0"/>
              <a:t>            </a:t>
            </a:r>
          </a:p>
          <a:p>
            <a:pPr marL="0" indent="0">
              <a:buNone/>
            </a:pPr>
            <a:endParaRPr lang="lv-LV" sz="24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889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Iepirkuma dokumentu grozīšana (35.panta (3) daļa)</a:t>
            </a:r>
          </a:p>
        </p:txBody>
      </p:sp>
      <p:sp>
        <p:nvSpPr>
          <p:cNvPr id="79875" name="Content Placeholder 5"/>
          <p:cNvSpPr>
            <a:spLocks noGrp="1"/>
          </p:cNvSpPr>
          <p:nvPr>
            <p:ph idx="1"/>
          </p:nvPr>
        </p:nvSpPr>
        <p:spPr>
          <a:xfrm>
            <a:off x="2119313" y="1600200"/>
            <a:ext cx="6629400" cy="4800600"/>
          </a:xfrm>
        </p:spPr>
        <p:txBody>
          <a:bodyPr>
            <a:normAutofit/>
          </a:bodyPr>
          <a:lstStyle/>
          <a:p>
            <a:pPr>
              <a:lnSpc>
                <a:spcPct val="110000"/>
              </a:lnSpc>
            </a:pPr>
            <a:r>
              <a:rPr lang="lv-LV" sz="2400" dirty="0"/>
              <a:t>Pasūtītājs var izdarīt grozījumus iepirkuma procedūras dokumentos, </a:t>
            </a:r>
          </a:p>
          <a:p>
            <a:pPr marL="411063" lvl="1" indent="0">
              <a:lnSpc>
                <a:spcPct val="110000"/>
              </a:lnSpc>
              <a:buNone/>
            </a:pPr>
            <a:r>
              <a:rPr lang="lv-LV" sz="2400" b="1" dirty="0"/>
              <a:t>ja vien grozītie noteikumi nepieļauj atšķirīgu piedāvājumu iesniegšanu vai citu kandidātu un pretendentu dalību vai izvēli iepirkuma procedūrā </a:t>
            </a:r>
            <a:r>
              <a:rPr lang="lv-LV" sz="2400" i="1" dirty="0"/>
              <a:t>(Direktīvas 2014/24/ES 81.apsvērums). </a:t>
            </a:r>
          </a:p>
          <a:p>
            <a:pPr>
              <a:lnSpc>
                <a:spcPct val="110000"/>
              </a:lnSpc>
            </a:pPr>
            <a:r>
              <a:rPr lang="lv-LV" sz="2400" dirty="0"/>
              <a:t>Piedāvājumu iesniegšanas termiņa pagarinājumu nosaka atbilstoši grozījumu svarīgumam, un  ievērojot MK noteikumos Nr.107  noteiktos  minimālos termiņus.</a:t>
            </a:r>
            <a:endParaRPr lang="lv-LV" altLang="en-US" sz="2400" dirty="0"/>
          </a:p>
        </p:txBody>
      </p:sp>
      <p:sp>
        <p:nvSpPr>
          <p:cNvPr id="79876" name="Slide Number Placeholder 3"/>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86115F06-E4BD-4267-AFA1-D18CCF329D5D}" type="slidenum">
              <a:rPr lang="lv-LV" altLang="lv-LV" sz="1000" smtClean="0"/>
              <a:pPr algn="l" eaLnBrk="0" hangingPunct="0">
                <a:spcBef>
                  <a:spcPct val="0"/>
                </a:spcBef>
                <a:buClrTx/>
                <a:buSzTx/>
                <a:buFontTx/>
                <a:buNone/>
              </a:pPr>
              <a:t>19</a:t>
            </a:fld>
            <a:endParaRPr lang="lv-LV" altLang="lv-LV" sz="1000"/>
          </a:p>
        </p:txBody>
      </p:sp>
      <p:pic>
        <p:nvPicPr>
          <p:cNvPr id="7987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823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0" y="3886201"/>
            <a:ext cx="7772400" cy="1882780"/>
          </a:xfrm>
        </p:spPr>
        <p:txBody>
          <a:bodyPr>
            <a:noAutofit/>
          </a:bodyPr>
          <a:lstStyle/>
          <a:p>
            <a:r>
              <a:rPr lang="lv-LV" sz="3200" dirty="0">
                <a:solidFill>
                  <a:srgbClr val="002060"/>
                </a:solidFill>
                <a:effectLst>
                  <a:outerShdw blurRad="38100" dist="38100" dir="2700000" algn="tl">
                    <a:srgbClr val="000000">
                      <a:alpha val="43137"/>
                    </a:srgbClr>
                  </a:outerShdw>
                </a:effectLst>
              </a:rPr>
              <a:t>Iepirkumu Plānošana  </a:t>
            </a:r>
            <a:br>
              <a:rPr lang="lv-LV" sz="3200" dirty="0">
                <a:solidFill>
                  <a:srgbClr val="002060"/>
                </a:solidFill>
                <a:effectLst>
                  <a:outerShdw blurRad="38100" dist="38100" dir="2700000" algn="tl">
                    <a:srgbClr val="000000">
                      <a:alpha val="43137"/>
                    </a:srgbClr>
                  </a:outerShdw>
                </a:effectLst>
              </a:rPr>
            </a:br>
            <a:endParaRPr lang="en-US" sz="3200" dirty="0">
              <a:effectLst>
                <a:outerShdw blurRad="38100" dist="38100" dir="2700000" algn="tl">
                  <a:srgbClr val="000000">
                    <a:alpha val="43137"/>
                  </a:srgbClr>
                </a:outerShdw>
              </a:effectLst>
            </a:endParaRPr>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589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a:bodyPr>
          <a:lstStyle/>
          <a:p>
            <a:pPr algn="just">
              <a:defRPr/>
            </a:pPr>
            <a:r>
              <a:rPr lang="lv-LV" sz="3200" b="1" dirty="0">
                <a:solidFill>
                  <a:srgbClr val="002060"/>
                </a:solidFill>
                <a:effectLst>
                  <a:outerShdw blurRad="38100" dist="38100" dir="2700000" algn="tl">
                    <a:srgbClr val="000000">
                      <a:alpha val="43137"/>
                    </a:srgbClr>
                  </a:outerShdw>
                </a:effectLst>
              </a:rPr>
              <a:t>Paziņojums par sociālajiem un citiem īpašiem pakalpojumiem (32.pants)</a:t>
            </a:r>
          </a:p>
        </p:txBody>
      </p:sp>
      <p:sp>
        <p:nvSpPr>
          <p:cNvPr id="78851" name="Rectangle 3"/>
          <p:cNvSpPr>
            <a:spLocks noGrp="1" noChangeArrowheads="1"/>
          </p:cNvSpPr>
          <p:nvPr>
            <p:ph type="body" idx="4294967295"/>
          </p:nvPr>
        </p:nvSpPr>
        <p:spPr>
          <a:xfrm>
            <a:off x="2069432" y="1417638"/>
            <a:ext cx="6629400" cy="4906962"/>
          </a:xfrm>
        </p:spPr>
        <p:txBody>
          <a:bodyPr>
            <a:noAutofit/>
          </a:bodyPr>
          <a:lstStyle/>
          <a:p>
            <a:pPr algn="just">
              <a:defRPr/>
            </a:pPr>
            <a:r>
              <a:rPr lang="lv-LV" sz="2600" dirty="0"/>
              <a:t>Publicē, ja vēlas veikt iepirkumu PIL 10.panta kārtībā – paziņojums par līgumu; </a:t>
            </a:r>
          </a:p>
          <a:p>
            <a:pPr algn="just">
              <a:defRPr/>
            </a:pPr>
            <a:r>
              <a:rPr lang="lv-LV" sz="2600" dirty="0"/>
              <a:t>Publicē arī par noslēgto līgumu 10 d/d laikā pēc publiska pakalpojumu līguma noslēgšanas – paziņojums par līguma slēgšanas tiesību piešķiršanu </a:t>
            </a:r>
            <a:r>
              <a:rPr lang="lv-LV" sz="2600" i="1" dirty="0"/>
              <a:t>(32.panta (3) daļa – kad var nepublicēt (iepriekš – 8.p.(7</a:t>
            </a:r>
            <a:r>
              <a:rPr lang="lv-LV" sz="2600" i="1" baseline="30000" dirty="0"/>
              <a:t>1</a:t>
            </a:r>
            <a:r>
              <a:rPr lang="lv-LV" sz="2600" i="1" dirty="0"/>
              <a:t>)daļa)).</a:t>
            </a:r>
          </a:p>
          <a:p>
            <a:pPr lvl="1" algn="just">
              <a:defRPr/>
            </a:pPr>
            <a:r>
              <a:rPr lang="lv-LV" sz="2200" i="1" dirty="0"/>
              <a:t>Var publicēt arī iepriekšēju informatīvu paziņojumu, bet nav paredzēta iespēja pēc šī paziņojuma publicēšanas noteikt saīsinātu piedāvājumu iesniegšanas termiņu.</a:t>
            </a:r>
          </a:p>
          <a:p>
            <a:endParaRPr lang="lv-LV" sz="24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365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solidFill>
                  <a:srgbClr val="002060"/>
                </a:solidFill>
                <a:effectLst>
                  <a:outerShdw blurRad="38100" dist="38100" dir="2700000" algn="tl">
                    <a:srgbClr val="000000">
                      <a:alpha val="43137"/>
                    </a:srgbClr>
                  </a:outerShdw>
                </a:effectLst>
              </a:rPr>
              <a:t>Paziņojums par izmaiņām līguma darbības laikā (33.pants)</a:t>
            </a:r>
          </a:p>
        </p:txBody>
      </p:sp>
      <p:sp>
        <p:nvSpPr>
          <p:cNvPr id="78851" name="Rectangle 3"/>
          <p:cNvSpPr>
            <a:spLocks noGrp="1" noChangeArrowheads="1"/>
          </p:cNvSpPr>
          <p:nvPr>
            <p:ph type="body" idx="4294967295"/>
          </p:nvPr>
        </p:nvSpPr>
        <p:spPr>
          <a:xfrm>
            <a:off x="2057400" y="1695451"/>
            <a:ext cx="6629400" cy="4629149"/>
          </a:xfrm>
        </p:spPr>
        <p:txBody>
          <a:bodyPr>
            <a:noAutofit/>
          </a:bodyPr>
          <a:lstStyle/>
          <a:p>
            <a:pPr>
              <a:defRPr/>
            </a:pPr>
            <a:r>
              <a:rPr lang="lv-LV" sz="2400" dirty="0"/>
              <a:t>Publicē, ja izdarīti </a:t>
            </a:r>
            <a:r>
              <a:rPr lang="lv-LV" sz="2400" b="1" dirty="0"/>
              <a:t>PIL 61.panta (3) daļas 2. un 3.punktā</a:t>
            </a:r>
            <a:r>
              <a:rPr lang="lv-LV" sz="2400" dirty="0"/>
              <a:t> minētie būtiskie grozījumi iepirkuma līgumā </a:t>
            </a:r>
            <a:r>
              <a:rPr lang="lv-LV" sz="2400" i="1" dirty="0"/>
              <a:t>(papildu pakalpojumi, būvdarbi vai piegādes; grozījumi neparedzamu iemeslu dēļ), </a:t>
            </a:r>
            <a:r>
              <a:rPr lang="lv-LV" sz="2400" dirty="0"/>
              <a:t>kura </a:t>
            </a:r>
            <a:r>
              <a:rPr lang="lv-LV" sz="2400" b="1" dirty="0"/>
              <a:t>līgumcena vienāda ar MK noteiktajām līgumcenu robežvērtībām vai lielāka </a:t>
            </a:r>
            <a:r>
              <a:rPr lang="lv-LV" sz="2400" i="1" dirty="0"/>
              <a:t>(publicē 10 d/d laikā pēc grozījumu spēkā stāšanās).</a:t>
            </a:r>
          </a:p>
          <a:p>
            <a:endParaRPr lang="lv-LV" sz="24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5623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0" y="3886201"/>
            <a:ext cx="7772400" cy="1882780"/>
          </a:xfrm>
        </p:spPr>
        <p:txBody>
          <a:bodyPr>
            <a:noAutofit/>
          </a:bodyPr>
          <a:lstStyle/>
          <a:p>
            <a:r>
              <a:rPr lang="lv-LV" sz="3200" dirty="0">
                <a:solidFill>
                  <a:srgbClr val="002060"/>
                </a:solidFill>
                <a:effectLst>
                  <a:outerShdw blurRad="38100" dist="38100" dir="2700000" algn="tl">
                    <a:srgbClr val="000000">
                      <a:alpha val="43137"/>
                    </a:srgbClr>
                  </a:outerShdw>
                </a:effectLst>
              </a:rPr>
              <a:t>Iepirkuma procedūras un </a:t>
            </a:r>
            <a:br>
              <a:rPr lang="lv-LV" sz="3200" dirty="0">
                <a:solidFill>
                  <a:srgbClr val="002060"/>
                </a:solidFill>
                <a:effectLst>
                  <a:outerShdw blurRad="38100" dist="38100" dir="2700000" algn="tl">
                    <a:srgbClr val="000000">
                      <a:alpha val="43137"/>
                    </a:srgbClr>
                  </a:outerShdw>
                </a:effectLst>
              </a:rPr>
            </a:br>
            <a:r>
              <a:rPr lang="lv-LV" sz="3200" dirty="0">
                <a:solidFill>
                  <a:srgbClr val="002060"/>
                </a:solidFill>
                <a:effectLst>
                  <a:outerShdw blurRad="38100" dist="38100" dir="2700000" algn="tl">
                    <a:srgbClr val="000000">
                      <a:alpha val="43137"/>
                    </a:srgbClr>
                  </a:outerShdw>
                </a:effectLst>
              </a:rPr>
              <a:t>īpašās iepirkumu kārtības </a:t>
            </a:r>
            <a:br>
              <a:rPr lang="lv-LV" sz="3200" dirty="0">
                <a:effectLst>
                  <a:outerShdw blurRad="38100" dist="38100" dir="2700000" algn="tl">
                    <a:srgbClr val="000000">
                      <a:alpha val="43137"/>
                    </a:srgbClr>
                  </a:outerShdw>
                </a:effectLst>
              </a:rPr>
            </a:br>
            <a:endParaRPr lang="en-US" sz="3200" dirty="0">
              <a:effectLst>
                <a:outerShdw blurRad="38100" dist="38100" dir="2700000" algn="tl">
                  <a:srgbClr val="000000">
                    <a:alpha val="43137"/>
                  </a:srgbClr>
                </a:outerShdw>
              </a:effectLst>
            </a:endParaRPr>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823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57400" y="381000"/>
            <a:ext cx="6629400" cy="914400"/>
          </a:xfrm>
        </p:spPr>
        <p:txBody>
          <a:bodyPr>
            <a:normAutofit/>
          </a:bodyPr>
          <a:lstStyle/>
          <a:p>
            <a:pPr>
              <a:defRPr/>
            </a:pPr>
            <a:r>
              <a:rPr lang="lv-LV" altLang="lv-LV" b="1" dirty="0">
                <a:effectLst>
                  <a:outerShdw blurRad="38100" dist="38100" dir="2700000" algn="tl">
                    <a:srgbClr val="000000">
                      <a:alpha val="43137"/>
                    </a:srgbClr>
                  </a:outerShdw>
                </a:effectLst>
              </a:rPr>
              <a:t>Iepirkuma komisija</a:t>
            </a:r>
          </a:p>
        </p:txBody>
      </p:sp>
      <p:sp>
        <p:nvSpPr>
          <p:cNvPr id="3" name="Text Placeholder 2"/>
          <p:cNvSpPr>
            <a:spLocks noGrp="1"/>
          </p:cNvSpPr>
          <p:nvPr>
            <p:ph type="body" sz="quarter" idx="10"/>
          </p:nvPr>
        </p:nvSpPr>
        <p:spPr>
          <a:xfrm>
            <a:off x="1066800" y="1798638"/>
            <a:ext cx="7527925" cy="4602162"/>
          </a:xfrm>
        </p:spPr>
        <p:txBody>
          <a:bodyPr/>
          <a:lstStyle/>
          <a:p>
            <a:pPr marL="342900" indent="-342900" algn="just">
              <a:buFont typeface="Arial" panose="020B0604020202020204" pitchFamily="34" charset="0"/>
              <a:buChar char="•"/>
              <a:defRPr/>
            </a:pPr>
            <a:endParaRPr lang="lv-LV" altLang="lv-LV" sz="2300" b="1" dirty="0">
              <a:solidFill>
                <a:schemeClr val="tx1"/>
              </a:solidFill>
            </a:endParaRPr>
          </a:p>
          <a:p>
            <a:pPr marL="342900" indent="-342900" algn="just">
              <a:buFont typeface="Arial" panose="020B0604020202020204" pitchFamily="34" charset="0"/>
              <a:buChar char="•"/>
              <a:defRPr/>
            </a:pPr>
            <a:endParaRPr lang="lv-LV" altLang="lv-LV" sz="2300" b="1" dirty="0">
              <a:solidFill>
                <a:schemeClr val="tx1"/>
              </a:solidFill>
            </a:endParaRPr>
          </a:p>
          <a:p>
            <a:pPr marL="342900" indent="-342900" algn="just">
              <a:buFont typeface="Arial" panose="020B0604020202020204" pitchFamily="34" charset="0"/>
              <a:buChar char="•"/>
              <a:defRPr/>
            </a:pPr>
            <a:r>
              <a:rPr lang="lv-LV" altLang="lv-LV" sz="2300" b="1" dirty="0">
                <a:solidFill>
                  <a:schemeClr val="tx1"/>
                </a:solidFill>
              </a:rPr>
              <a:t>Komisijā nedrīkst iekļaut personas, kurām piemērots administratīvais sods – aizliegums ieņemt noteiktus amatus.</a:t>
            </a:r>
          </a:p>
          <a:p>
            <a:pPr marL="342900" indent="-342900" algn="just">
              <a:buFont typeface="Arial" panose="020B0604020202020204" pitchFamily="34" charset="0"/>
              <a:buChar char="•"/>
              <a:defRPr/>
            </a:pPr>
            <a:r>
              <a:rPr lang="lv-LV" altLang="lv-LV" sz="2300" dirty="0">
                <a:solidFill>
                  <a:schemeClr val="tx1"/>
                </a:solidFill>
              </a:rPr>
              <a:t>Iepirkuma komisija vismaz </a:t>
            </a:r>
            <a:r>
              <a:rPr lang="lv-LV" altLang="lv-LV" sz="2300" b="1" dirty="0">
                <a:solidFill>
                  <a:schemeClr val="tx1"/>
                </a:solidFill>
              </a:rPr>
              <a:t>3</a:t>
            </a:r>
            <a:r>
              <a:rPr lang="lv-LV" altLang="lv-LV" sz="2300" dirty="0">
                <a:solidFill>
                  <a:schemeClr val="tx1"/>
                </a:solidFill>
              </a:rPr>
              <a:t> komisijas locekļu sastāvā, vismaz </a:t>
            </a:r>
            <a:r>
              <a:rPr lang="lv-LV" altLang="lv-LV" sz="2300" b="1" dirty="0">
                <a:solidFill>
                  <a:schemeClr val="tx1"/>
                </a:solidFill>
              </a:rPr>
              <a:t>5</a:t>
            </a:r>
            <a:r>
              <a:rPr lang="lv-LV" altLang="lv-LV" sz="2300" dirty="0">
                <a:solidFill>
                  <a:schemeClr val="tx1"/>
                </a:solidFill>
              </a:rPr>
              <a:t> komisijas locekļu sastāvā, ja paredzamā līgumcena ir lielāka par </a:t>
            </a:r>
            <a:r>
              <a:rPr lang="lv-LV" altLang="lv-LV" sz="2300" b="1" dirty="0">
                <a:solidFill>
                  <a:schemeClr val="tx1"/>
                </a:solidFill>
              </a:rPr>
              <a:t>1 000 000 </a:t>
            </a:r>
            <a:r>
              <a:rPr lang="lv-LV" altLang="lv-LV" sz="2300" b="1" i="1" dirty="0">
                <a:solidFill>
                  <a:schemeClr val="tx1"/>
                </a:solidFill>
              </a:rPr>
              <a:t>EUR (iepriekš 711 000 EUR).</a:t>
            </a:r>
          </a:p>
          <a:p>
            <a:pPr marL="342900" indent="-342900" algn="just">
              <a:buFont typeface="Arial" panose="020B0604020202020204" pitchFamily="34" charset="0"/>
              <a:buChar char="•"/>
              <a:defRPr/>
            </a:pPr>
            <a:r>
              <a:rPr lang="lv-LV" altLang="lv-LV" sz="2300" dirty="0">
                <a:solidFill>
                  <a:schemeClr val="tx1"/>
                </a:solidFill>
              </a:rPr>
              <a:t>Iepirkuma komisija ir lemttiesīga, ja tās sēdē piedalās vismaz 2/3 komisijas locekļu, bet ne mazāk kā 3 locekļi. </a:t>
            </a:r>
            <a:r>
              <a:rPr lang="lv-LV" altLang="lv-LV" sz="2300" i="1" dirty="0">
                <a:solidFill>
                  <a:schemeClr val="tx1"/>
                </a:solidFill>
              </a:rPr>
              <a:t>(</a:t>
            </a:r>
            <a:r>
              <a:rPr lang="lv-LV" altLang="lv-LV" sz="2300" b="1" i="1" dirty="0">
                <a:solidFill>
                  <a:schemeClr val="tx1"/>
                </a:solidFill>
              </a:rPr>
              <a:t>skaitu nosaka, iegūto rezultātu apaļojot uz augšu!)</a:t>
            </a:r>
          </a:p>
          <a:p>
            <a:pPr marL="342900" indent="-342900" algn="just">
              <a:buFont typeface="Arial" panose="020B0604020202020204" pitchFamily="34" charset="0"/>
              <a:buChar char="•"/>
              <a:defRPr/>
            </a:pPr>
            <a:r>
              <a:rPr lang="lv-LV" altLang="lv-LV" sz="2300" b="1" dirty="0">
                <a:solidFill>
                  <a:srgbClr val="002060"/>
                </a:solidFill>
              </a:rPr>
              <a:t>Komisijas loceklis nevar atturēties no lēmuma pieņemšanas!</a:t>
            </a:r>
          </a:p>
          <a:p>
            <a:pPr marL="1104900" lvl="1" indent="-342900">
              <a:defRPr/>
            </a:pPr>
            <a:endParaRPr lang="lv-LV" altLang="lv-LV" sz="1600" dirty="0"/>
          </a:p>
          <a:p>
            <a:pPr lvl="1">
              <a:defRPr/>
            </a:pPr>
            <a:endParaRPr lang="lv-LV" sz="1800" dirty="0"/>
          </a:p>
          <a:p>
            <a:pPr lvl="1" indent="0">
              <a:buFont typeface="Wingdings" panose="05000000000000000000" pitchFamily="2" charset="2"/>
              <a:buNone/>
              <a:defRPr/>
            </a:pPr>
            <a:endParaRPr lang="lv-LV" sz="1050" dirty="0"/>
          </a:p>
        </p:txBody>
      </p:sp>
      <p:sp>
        <p:nvSpPr>
          <p:cNvPr id="55300"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B43B5A4-3430-41A4-AC32-4CD6F70C322F}" type="slidenum">
              <a:rPr lang="en-US" altLang="en-US"/>
              <a:pPr/>
              <a:t>23</a:t>
            </a:fld>
            <a:endParaRPr lang="en-US" altLang="en-US"/>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071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Iepirkumu procedūras </a:t>
            </a:r>
            <a:br>
              <a:rPr lang="lv-LV" sz="4000" b="1" dirty="0">
                <a:effectLst>
                  <a:outerShdw blurRad="38100" dist="38100" dir="2700000" algn="tl">
                    <a:srgbClr val="000000">
                      <a:alpha val="43137"/>
                    </a:srgbClr>
                  </a:outerShdw>
                </a:effectLst>
              </a:rPr>
            </a:br>
            <a:r>
              <a:rPr lang="lv-LV" sz="4000" b="1" dirty="0">
                <a:effectLst>
                  <a:outerShdw blurRad="38100" dist="38100" dir="2700000" algn="tl">
                    <a:srgbClr val="000000">
                      <a:alpha val="43137"/>
                    </a:srgbClr>
                  </a:outerShdw>
                </a:effectLst>
              </a:rPr>
              <a:t>(8.pants, MK noteikumi Nr.107)</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2057400" y="1695451"/>
            <a:ext cx="6629400" cy="4629149"/>
          </a:xfrm>
        </p:spPr>
        <p:txBody>
          <a:bodyPr>
            <a:normAutofit fontScale="77500" lnSpcReduction="20000"/>
          </a:bodyPr>
          <a:lstStyle/>
          <a:p>
            <a:r>
              <a:rPr lang="lv-LV" b="1" dirty="0"/>
              <a:t>Atklāts konkurss</a:t>
            </a:r>
          </a:p>
          <a:p>
            <a:r>
              <a:rPr lang="lv-LV" b="1" dirty="0"/>
              <a:t>Slēgts konkurss</a:t>
            </a:r>
          </a:p>
          <a:p>
            <a:r>
              <a:rPr lang="lv-LV" b="1" dirty="0"/>
              <a:t>Konkursa procedūra ar sarunām </a:t>
            </a:r>
            <a:r>
              <a:rPr lang="lv-LV" i="1" dirty="0"/>
              <a:t>(iepriekš – sarunu procedūra, publicējot paziņojumu par līgumu; PIL 8.panta (6) daļā paredzēti vairāki jauni piemērošanas gadījumi)</a:t>
            </a:r>
          </a:p>
          <a:p>
            <a:r>
              <a:rPr lang="lv-LV" b="1" dirty="0"/>
              <a:t>Konkursa dialogs </a:t>
            </a:r>
            <a:r>
              <a:rPr lang="lv-LV" i="1" dirty="0"/>
              <a:t>(PIL 8.panta (6) daļā uzskaitītajos gadījumos pasūtītājs izvēlas piemērot konkursa procedūru ar sarunām vai konkursa dialogu) </a:t>
            </a:r>
          </a:p>
          <a:p>
            <a:r>
              <a:rPr lang="lv-LV" b="1" dirty="0"/>
              <a:t>Inovāciju partnerības procedūra</a:t>
            </a:r>
          </a:p>
          <a:p>
            <a:r>
              <a:rPr lang="lv-LV" b="1" dirty="0"/>
              <a:t>Sarunu procedūra </a:t>
            </a:r>
            <a:r>
              <a:rPr lang="lv-LV" i="1" dirty="0"/>
              <a:t>(PIL 8.panta (7) daļā izsmeļoši uzskaitītos gadījumos)</a:t>
            </a:r>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0430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a:bodyPr>
          <a:lstStyle/>
          <a:p>
            <a:pPr algn="l">
              <a:defRPr/>
            </a:pPr>
            <a:r>
              <a:rPr lang="lv-LV" sz="4000" b="1" dirty="0">
                <a:effectLst>
                  <a:outerShdw blurRad="38100" dist="38100" dir="2700000" algn="tl">
                    <a:srgbClr val="000000">
                      <a:alpha val="43137"/>
                    </a:srgbClr>
                  </a:outerShdw>
                </a:effectLst>
              </a:rPr>
              <a:t>Īpašie iepirkuma režīmi</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2057400" y="1695451"/>
            <a:ext cx="6629400" cy="4629149"/>
          </a:xfrm>
        </p:spPr>
        <p:txBody>
          <a:bodyPr>
            <a:noAutofit/>
          </a:bodyPr>
          <a:lstStyle/>
          <a:p>
            <a:r>
              <a:rPr lang="lv-LV" sz="2400" b="1" dirty="0"/>
              <a:t>Metu konkurss </a:t>
            </a:r>
            <a:r>
              <a:rPr lang="lv-LV" sz="2400" i="1" dirty="0"/>
              <a:t>(norise aprakstīta MK noteikumos Nr.107)</a:t>
            </a:r>
          </a:p>
          <a:p>
            <a:r>
              <a:rPr lang="lv-LV" sz="2400" dirty="0"/>
              <a:t>10.pants (sociālie un citi īpaši pakalpojumi) – iepriekš „B” daļas pakalpojumi</a:t>
            </a:r>
          </a:p>
          <a:p>
            <a:r>
              <a:rPr lang="lv-LV" sz="2400" dirty="0"/>
              <a:t>Priviliģētie līgumi</a:t>
            </a:r>
          </a:p>
          <a:p>
            <a:pPr lvl="1"/>
            <a:r>
              <a:rPr lang="lv-LV" sz="2400" i="1" dirty="0">
                <a:solidFill>
                  <a:srgbClr val="002060"/>
                </a:solidFill>
              </a:rPr>
              <a:t>līgumi rezervēti piegādātājiem, kas vairāk nekā 30% no vidējā darbinieku skaita gadā nodarbina personas ar invaliditāti (plānots papildināt ar piegādātājiem, kam piešķirts sociālā uzņēmuma statuss)</a:t>
            </a:r>
            <a:endParaRPr lang="lv-LV" sz="2400" dirty="0"/>
          </a:p>
          <a:p>
            <a:r>
              <a:rPr lang="lv-LV" sz="2400" dirty="0"/>
              <a:t>9.pants («mazie iepirkumi»)</a:t>
            </a:r>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70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a:xfrm>
            <a:off x="2209800" y="274643"/>
            <a:ext cx="6477000" cy="1143000"/>
          </a:xfrm>
        </p:spPr>
        <p:txBody>
          <a:bodyPr>
            <a:normAutofit fontScale="90000"/>
          </a:bodyPr>
          <a:lstStyle/>
          <a:p>
            <a:pPr algn="l">
              <a:defRPr/>
            </a:pPr>
            <a:r>
              <a:rPr lang="lv-LV" sz="4000" b="1" dirty="0">
                <a:effectLst>
                  <a:outerShdw blurRad="38100" dist="38100" dir="2700000" algn="tl">
                    <a:srgbClr val="000000">
                      <a:alpha val="43137"/>
                    </a:srgbClr>
                  </a:outerShdw>
                </a:effectLst>
              </a:rPr>
              <a:t>Atklāts konkurss – </a:t>
            </a:r>
            <a:br>
              <a:rPr lang="lv-LV" sz="4000" b="1" dirty="0">
                <a:effectLst>
                  <a:outerShdw blurRad="38100" dist="38100" dir="2700000" algn="tl">
                    <a:srgbClr val="000000">
                      <a:alpha val="43137"/>
                    </a:srgbClr>
                  </a:outerShdw>
                </a:effectLst>
              </a:rPr>
            </a:br>
            <a:r>
              <a:rPr lang="lv-LV" sz="4000" b="1" dirty="0">
                <a:effectLst>
                  <a:outerShdw blurRad="38100" dist="38100" dir="2700000" algn="tl">
                    <a:srgbClr val="000000">
                      <a:alpha val="43137"/>
                    </a:srgbClr>
                  </a:outerShdw>
                </a:effectLst>
              </a:rPr>
              <a:t>minimālie termiņi</a:t>
            </a:r>
            <a:endParaRPr lang="lv-LV" sz="4000" b="1" dirty="0">
              <a:solidFill>
                <a:srgbClr val="002060"/>
              </a:solidFill>
              <a:effectLst>
                <a:outerShdw blurRad="38100" dist="38100" dir="2700000" algn="tl">
                  <a:srgbClr val="000000">
                    <a:alpha val="43137"/>
                  </a:srgbClr>
                </a:outerShdw>
              </a:effectLst>
            </a:endParaRPr>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1808910650"/>
              </p:ext>
            </p:extLst>
          </p:nvPr>
        </p:nvGraphicFramePr>
        <p:xfrm>
          <a:off x="457200" y="1600200"/>
          <a:ext cx="8305800" cy="4419598"/>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351394"/>
                    </a:ext>
                  </a:extLst>
                </a:gridCol>
                <a:gridCol w="2768600">
                  <a:extLst>
                    <a:ext uri="{9D8B030D-6E8A-4147-A177-3AD203B41FA5}">
                      <a16:colId xmlns:a16="http://schemas.microsoft.com/office/drawing/2014/main" val="3556234409"/>
                    </a:ext>
                  </a:extLst>
                </a:gridCol>
                <a:gridCol w="2768600">
                  <a:extLst>
                    <a:ext uri="{9D8B030D-6E8A-4147-A177-3AD203B41FA5}">
                      <a16:colId xmlns:a16="http://schemas.microsoft.com/office/drawing/2014/main" val="3028573113"/>
                    </a:ext>
                  </a:extLst>
                </a:gridCol>
              </a:tblGrid>
              <a:tr h="1109767">
                <a:tc>
                  <a:txBody>
                    <a:bodyPr/>
                    <a:lstStyle/>
                    <a:p>
                      <a:endParaRPr lang="lv-LV" dirty="0"/>
                    </a:p>
                  </a:txBody>
                  <a:tcPr/>
                </a:tc>
                <a:tc>
                  <a:txBody>
                    <a:bodyPr/>
                    <a:lstStyle/>
                    <a:p>
                      <a:r>
                        <a:rPr lang="lv-LV" dirty="0"/>
                        <a:t>Virs ES līgumcenu robežvērtībām (no nosūtīšanas ES OV)</a:t>
                      </a:r>
                    </a:p>
                  </a:txBody>
                  <a:tcPr/>
                </a:tc>
                <a:tc>
                  <a:txBody>
                    <a:bodyPr/>
                    <a:lstStyle/>
                    <a:p>
                      <a:r>
                        <a:rPr lang="lv-LV" dirty="0"/>
                        <a:t>Zem ES līgumcenu robežvērtībām  (no publicēšanas IUB PVS)</a:t>
                      </a:r>
                    </a:p>
                  </a:txBody>
                  <a:tcPr/>
                </a:tc>
                <a:extLst>
                  <a:ext uri="{0D108BD9-81ED-4DB2-BD59-A6C34878D82A}">
                    <a16:rowId xmlns:a16="http://schemas.microsoft.com/office/drawing/2014/main" val="3157329314"/>
                  </a:ext>
                </a:extLst>
              </a:tr>
              <a:tr h="473760">
                <a:tc>
                  <a:txBody>
                    <a:bodyPr/>
                    <a:lstStyle/>
                    <a:p>
                      <a:r>
                        <a:rPr lang="lv-LV" sz="2000" dirty="0"/>
                        <a:t>Parasti</a:t>
                      </a:r>
                    </a:p>
                  </a:txBody>
                  <a:tcPr/>
                </a:tc>
                <a:tc>
                  <a:txBody>
                    <a:bodyPr/>
                    <a:lstStyle/>
                    <a:p>
                      <a:pPr algn="ctr"/>
                      <a:r>
                        <a:rPr lang="lv-LV" sz="2400" b="1" dirty="0"/>
                        <a:t>35</a:t>
                      </a:r>
                    </a:p>
                  </a:txBody>
                  <a:tcPr/>
                </a:tc>
                <a:tc>
                  <a:txBody>
                    <a:bodyPr/>
                    <a:lstStyle/>
                    <a:p>
                      <a:pPr algn="ctr"/>
                      <a:r>
                        <a:rPr lang="lv-LV" sz="2400" b="1" dirty="0"/>
                        <a:t>20</a:t>
                      </a:r>
                    </a:p>
                  </a:txBody>
                  <a:tcPr/>
                </a:tc>
                <a:extLst>
                  <a:ext uri="{0D108BD9-81ED-4DB2-BD59-A6C34878D82A}">
                    <a16:rowId xmlns:a16="http://schemas.microsoft.com/office/drawing/2014/main" val="4098647681"/>
                  </a:ext>
                </a:extLst>
              </a:tr>
              <a:tr h="473760">
                <a:tc>
                  <a:txBody>
                    <a:bodyPr/>
                    <a:lstStyle/>
                    <a:p>
                      <a:r>
                        <a:rPr lang="lv-LV" sz="2000" dirty="0"/>
                        <a:t>Ja publicēts IIP*</a:t>
                      </a:r>
                    </a:p>
                  </a:txBody>
                  <a:tcPr/>
                </a:tc>
                <a:tc>
                  <a:txBody>
                    <a:bodyPr/>
                    <a:lstStyle/>
                    <a:p>
                      <a:pPr algn="ctr"/>
                      <a:r>
                        <a:rPr lang="lv-LV" sz="2400" b="1" dirty="0"/>
                        <a:t>15</a:t>
                      </a:r>
                    </a:p>
                  </a:txBody>
                  <a:tcPr/>
                </a:tc>
                <a:tc>
                  <a:txBody>
                    <a:bodyPr/>
                    <a:lstStyle/>
                    <a:p>
                      <a:pPr algn="ctr"/>
                      <a:r>
                        <a:rPr lang="lv-LV" sz="2400" b="1" dirty="0"/>
                        <a:t>15</a:t>
                      </a:r>
                    </a:p>
                  </a:txBody>
                  <a:tcPr/>
                </a:tc>
                <a:extLst>
                  <a:ext uri="{0D108BD9-81ED-4DB2-BD59-A6C34878D82A}">
                    <a16:rowId xmlns:a16="http://schemas.microsoft.com/office/drawing/2014/main" val="2362299439"/>
                  </a:ext>
                </a:extLst>
              </a:tr>
              <a:tr h="473760">
                <a:tc>
                  <a:txBody>
                    <a:bodyPr/>
                    <a:lstStyle/>
                    <a:p>
                      <a:r>
                        <a:rPr lang="lv-LV" sz="2000" dirty="0"/>
                        <a:t>Steidzamības gadījumā</a:t>
                      </a:r>
                    </a:p>
                  </a:txBody>
                  <a:tcPr/>
                </a:tc>
                <a:tc>
                  <a:txBody>
                    <a:bodyPr/>
                    <a:lstStyle/>
                    <a:p>
                      <a:pPr algn="ctr"/>
                      <a:r>
                        <a:rPr lang="lv-LV" sz="2400" b="1" dirty="0"/>
                        <a:t>15</a:t>
                      </a:r>
                    </a:p>
                  </a:txBody>
                  <a:tcPr/>
                </a:tc>
                <a:tc>
                  <a:txBody>
                    <a:bodyPr/>
                    <a:lstStyle/>
                    <a:p>
                      <a:pPr algn="ctr"/>
                      <a:r>
                        <a:rPr lang="lv-LV" sz="2400" b="1" dirty="0"/>
                        <a:t>15</a:t>
                      </a:r>
                    </a:p>
                  </a:txBody>
                  <a:tcPr/>
                </a:tc>
                <a:extLst>
                  <a:ext uri="{0D108BD9-81ED-4DB2-BD59-A6C34878D82A}">
                    <a16:rowId xmlns:a16="http://schemas.microsoft.com/office/drawing/2014/main" val="2268906906"/>
                  </a:ext>
                </a:extLst>
              </a:tr>
              <a:tr h="778784">
                <a:tc>
                  <a:txBody>
                    <a:bodyPr/>
                    <a:lstStyle/>
                    <a:p>
                      <a:r>
                        <a:rPr lang="lv-LV" sz="1800" dirty="0"/>
                        <a:t>Ja paredzēta elektroniska piedāvājumu iesniegšana</a:t>
                      </a:r>
                    </a:p>
                  </a:txBody>
                  <a:tcPr/>
                </a:tc>
                <a:tc>
                  <a:txBody>
                    <a:bodyPr/>
                    <a:lstStyle/>
                    <a:p>
                      <a:pPr algn="ctr"/>
                      <a:r>
                        <a:rPr lang="lv-LV" sz="2400" b="1" dirty="0"/>
                        <a:t>30</a:t>
                      </a:r>
                    </a:p>
                  </a:txBody>
                  <a:tcPr/>
                </a:tc>
                <a:tc>
                  <a:txBody>
                    <a:bodyPr/>
                    <a:lstStyle/>
                    <a:p>
                      <a:pPr algn="ctr"/>
                      <a:r>
                        <a:rPr lang="lv-LV" sz="2400" b="1" dirty="0"/>
                        <a:t>15</a:t>
                      </a:r>
                    </a:p>
                  </a:txBody>
                  <a:tcPr/>
                </a:tc>
                <a:extLst>
                  <a:ext uri="{0D108BD9-81ED-4DB2-BD59-A6C34878D82A}">
                    <a16:rowId xmlns:a16="http://schemas.microsoft.com/office/drawing/2014/main" val="1234949179"/>
                  </a:ext>
                </a:extLst>
              </a:tr>
              <a:tr h="1109767">
                <a:tc>
                  <a:txBody>
                    <a:bodyPr/>
                    <a:lstStyle/>
                    <a:p>
                      <a:r>
                        <a:rPr lang="lv-LV" sz="2000" dirty="0"/>
                        <a:t>Pēc grozījumu izdarīšanas</a:t>
                      </a:r>
                    </a:p>
                  </a:txBody>
                  <a:tcPr/>
                </a:tc>
                <a:tc>
                  <a:txBody>
                    <a:bodyPr/>
                    <a:lstStyle/>
                    <a:p>
                      <a:r>
                        <a:rPr lang="lv-LV" sz="2000" dirty="0"/>
                        <a:t>Vismaz puse no sākotnējā termiņa, bet ne mazāk par 7 dienām</a:t>
                      </a:r>
                    </a:p>
                  </a:txBody>
                  <a:tcPr/>
                </a:tc>
                <a:tc>
                  <a:txBody>
                    <a:bodyPr/>
                    <a:lstStyle/>
                    <a:p>
                      <a:pPr marL="0" marR="0" lvl="0" indent="0" algn="l" defTabSz="939575" rtl="0" eaLnBrk="1" fontAlgn="auto" latinLnBrk="0" hangingPunct="1">
                        <a:lnSpc>
                          <a:spcPct val="100000"/>
                        </a:lnSpc>
                        <a:spcBef>
                          <a:spcPts val="0"/>
                        </a:spcBef>
                        <a:spcAft>
                          <a:spcPts val="0"/>
                        </a:spcAft>
                        <a:buClrTx/>
                        <a:buSzTx/>
                        <a:buFontTx/>
                        <a:buNone/>
                        <a:tabLst/>
                        <a:defRPr/>
                      </a:pPr>
                      <a:r>
                        <a:rPr lang="lv-LV" sz="2000" dirty="0"/>
                        <a:t>Vismaz puse no sākotnējā termiņa, bet ne mazāk par 7 dienām</a:t>
                      </a:r>
                    </a:p>
                  </a:txBody>
                  <a:tcPr/>
                </a:tc>
                <a:extLst>
                  <a:ext uri="{0D108BD9-81ED-4DB2-BD59-A6C34878D82A}">
                    <a16:rowId xmlns:a16="http://schemas.microsoft.com/office/drawing/2014/main" val="3461685814"/>
                  </a:ext>
                </a:extLst>
              </a:tr>
            </a:tbl>
          </a:graphicData>
        </a:graphic>
      </p:graphicFrame>
      <p:sp>
        <p:nvSpPr>
          <p:cNvPr id="2" name="Rectangle 1"/>
          <p:cNvSpPr/>
          <p:nvPr/>
        </p:nvSpPr>
        <p:spPr>
          <a:xfrm>
            <a:off x="457200" y="6029129"/>
            <a:ext cx="8305800" cy="524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lv-LV" dirty="0"/>
              <a:t>*</a:t>
            </a:r>
          </a:p>
          <a:p>
            <a:r>
              <a:rPr lang="lv-LV" dirty="0">
                <a:solidFill>
                  <a:srgbClr val="002060"/>
                </a:solidFill>
              </a:rPr>
              <a:t>*IIP - Iepriekšējais informatīvais paziņojums </a:t>
            </a:r>
          </a:p>
        </p:txBody>
      </p:sp>
    </p:spTree>
    <p:extLst>
      <p:ext uri="{BB962C8B-B14F-4D97-AF65-F5344CB8AC3E}">
        <p14:creationId xmlns:p14="http://schemas.microsoft.com/office/powerpoint/2010/main" val="981837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Atklāts konkurss – nolikums </a:t>
            </a:r>
            <a:br>
              <a:rPr lang="lv-LV" sz="4000" b="1" dirty="0">
                <a:effectLst>
                  <a:outerShdw blurRad="38100" dist="38100" dir="2700000" algn="tl">
                    <a:srgbClr val="000000">
                      <a:alpha val="43137"/>
                    </a:srgbClr>
                  </a:outerShdw>
                </a:effectLst>
              </a:rPr>
            </a:br>
            <a:r>
              <a:rPr lang="lv-LV" sz="4000" b="1" dirty="0">
                <a:effectLst>
                  <a:outerShdw blurRad="38100" dist="38100" dir="2700000" algn="tl">
                    <a:srgbClr val="000000">
                      <a:alpha val="43137"/>
                    </a:srgbClr>
                  </a:outerShdw>
                </a:effectLst>
              </a:rPr>
              <a:t>(MK noteikumi Nr.107)</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990600" y="1905000"/>
            <a:ext cx="7696200" cy="4419600"/>
          </a:xfrm>
        </p:spPr>
        <p:txBody>
          <a:bodyPr>
            <a:noAutofit/>
          </a:bodyPr>
          <a:lstStyle/>
          <a:p>
            <a:r>
              <a:rPr lang="lv-LV" sz="2200" dirty="0"/>
              <a:t>Nolikumā nevar iekļaut tikai atsauci uz 42.panta (2) daļā noteiktajiem izslēgšanas noteikumiem (fakultatīvie izslēgšanas noteikumi) – jānorāda, ka paredzēts piemērot šos izslēgšanas noteikumus (kurus!), kā arī atsauce uz konkrētiem MK noteikumos Nr.109 minētiem profesionālās darbības pārkāpumiem, ja plāno  izslēgt par šiem pārkāpumiem.</a:t>
            </a:r>
          </a:p>
          <a:p>
            <a:pPr marL="342900" indent="-342900"/>
            <a:r>
              <a:rPr lang="lv-LV" altLang="lv-LV" sz="2200" dirty="0"/>
              <a:t>Nolikumā ietver noteikumus, </a:t>
            </a:r>
            <a:r>
              <a:rPr lang="lv-LV" altLang="lv-LV" sz="2200" b="1" dirty="0"/>
              <a:t>kā piegādātāju apvienībām jāizpilda prasības </a:t>
            </a:r>
            <a:r>
              <a:rPr lang="lv-LV" altLang="lv-LV" sz="2200" dirty="0"/>
              <a:t>attiecībā uz saimniecisko un finansiālo stāvokli un tehniskām un profesionālām spējām (samērīgas un objektīvas prasības, </a:t>
            </a:r>
            <a:r>
              <a:rPr lang="lv-LV" altLang="lv-LV" sz="2200" i="1" dirty="0"/>
              <a:t>piem., apgrozījuma summēšana, pieredzes objektu norādīšana).</a:t>
            </a:r>
          </a:p>
          <a:p>
            <a:pPr marL="0" indent="0">
              <a:buNone/>
            </a:pPr>
            <a:endParaRPr lang="lv-LV" sz="28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7049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a:bodyPr>
          <a:lstStyle/>
          <a:p>
            <a:pPr algn="l">
              <a:defRPr/>
            </a:pPr>
            <a:r>
              <a:rPr lang="lv-LV" sz="4000" b="1" dirty="0">
                <a:effectLst>
                  <a:outerShdw blurRad="38100" dist="38100" dir="2700000" algn="tl">
                    <a:srgbClr val="000000">
                      <a:alpha val="43137"/>
                    </a:srgbClr>
                  </a:outerShdw>
                </a:effectLst>
              </a:rPr>
              <a:t>Sarunu procedūra</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2057400" y="1695451"/>
            <a:ext cx="6629400" cy="4629149"/>
          </a:xfrm>
        </p:spPr>
        <p:txBody>
          <a:bodyPr>
            <a:normAutofit/>
          </a:bodyPr>
          <a:lstStyle/>
          <a:p>
            <a:r>
              <a:rPr lang="lv-LV" altLang="lv-LV" sz="2400" dirty="0"/>
              <a:t>Sarunu procedūra – </a:t>
            </a:r>
            <a:r>
              <a:rPr lang="lv-LV" altLang="lv-LV" sz="2400" b="1" dirty="0"/>
              <a:t>nav jāpublicē paziņojums par līgumu</a:t>
            </a:r>
          </a:p>
          <a:p>
            <a:r>
              <a:rPr lang="lv-LV" altLang="lv-LV" sz="2400" dirty="0"/>
              <a:t>Saglabāta lielākā daļa vecā PIL 63.pantā noteikto sarunu procedūru </a:t>
            </a:r>
            <a:r>
              <a:rPr lang="lv-LV" altLang="lv-LV" sz="2400" i="1" dirty="0"/>
              <a:t>(mainīta redakcija 63.panta (1) daļas 1. un 2.punktam un 63.panta (4) daļas 2.punktam atbilstošajiem pamatojumiem, izslēgts 63.panta (4) daļas 1.punktam atbilstošais)</a:t>
            </a:r>
          </a:p>
          <a:p>
            <a:r>
              <a:rPr lang="lv-LV" altLang="lv-LV" sz="2400" b="1" u="sng" dirty="0">
                <a:solidFill>
                  <a:srgbClr val="002060"/>
                </a:solidFill>
              </a:rPr>
              <a:t>Nav nepieciešama IUB atļauja sarunu procedūru piemērošanai!</a:t>
            </a:r>
          </a:p>
          <a:p>
            <a:endParaRPr lang="lv-LV" sz="28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099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5106" name="Rectangle 2"/>
          <p:cNvSpPr>
            <a:spLocks noGrp="1" noChangeArrowheads="1"/>
          </p:cNvSpPr>
          <p:nvPr>
            <p:ph type="title"/>
          </p:nvPr>
        </p:nvSpPr>
        <p:spPr>
          <a:xfrm>
            <a:off x="1981200" y="274643"/>
            <a:ext cx="6705600" cy="1143000"/>
          </a:xfrm>
        </p:spPr>
        <p:txBody>
          <a:bodyPr>
            <a:normAutofit fontScale="90000"/>
          </a:bodyPr>
          <a:lstStyle/>
          <a:p>
            <a:pPr algn="l">
              <a:defRPr/>
            </a:pPr>
            <a:r>
              <a:rPr lang="lv-LV" sz="4000" b="1" dirty="0">
                <a:effectLst>
                  <a:outerShdw blurRad="38100" dist="38100" dir="2700000" algn="tl">
                    <a:srgbClr val="000000">
                      <a:alpha val="43137"/>
                    </a:srgbClr>
                  </a:outerShdw>
                </a:effectLst>
              </a:rPr>
              <a:t>Sarunu procedūra vai konkursa procedūra ar sarunām</a:t>
            </a:r>
            <a:endParaRPr lang="lv-LV" sz="4000" b="1" dirty="0">
              <a:solidFill>
                <a:srgbClr val="002060"/>
              </a:solidFill>
              <a:effectLst>
                <a:outerShdw blurRad="38100" dist="38100" dir="2700000" algn="tl">
                  <a:srgbClr val="000000">
                    <a:alpha val="43137"/>
                  </a:srgbClr>
                </a:outerShdw>
              </a:effectLst>
            </a:endParaRPr>
          </a:p>
        </p:txBody>
      </p:sp>
      <p:graphicFrame>
        <p:nvGraphicFramePr>
          <p:cNvPr id="3" name="Content Placeholder 2">
            <a:extLst>
              <a:ext uri="{FF2B5EF4-FFF2-40B4-BE49-F238E27FC236}">
                <a16:creationId xmlns:a16="http://schemas.microsoft.com/office/drawing/2014/main" id="{9F4AAD56-E59A-4E73-9B3F-7943809BDF41}"/>
              </a:ext>
            </a:extLst>
          </p:cNvPr>
          <p:cNvGraphicFramePr>
            <a:graphicFrameLocks noGrp="1"/>
          </p:cNvGraphicFramePr>
          <p:nvPr>
            <p:ph idx="1"/>
            <p:extLst>
              <p:ext uri="{D42A27DB-BD31-4B8C-83A1-F6EECF244321}">
                <p14:modId xmlns:p14="http://schemas.microsoft.com/office/powerpoint/2010/main" val="19851204"/>
              </p:ext>
            </p:extLst>
          </p:nvPr>
        </p:nvGraphicFramePr>
        <p:xfrm>
          <a:off x="762000" y="1600201"/>
          <a:ext cx="7924800" cy="4724342"/>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3088069884"/>
                    </a:ext>
                  </a:extLst>
                </a:gridCol>
                <a:gridCol w="2463800">
                  <a:extLst>
                    <a:ext uri="{9D8B030D-6E8A-4147-A177-3AD203B41FA5}">
                      <a16:colId xmlns:a16="http://schemas.microsoft.com/office/drawing/2014/main" val="684598008"/>
                    </a:ext>
                  </a:extLst>
                </a:gridCol>
                <a:gridCol w="2641600">
                  <a:extLst>
                    <a:ext uri="{9D8B030D-6E8A-4147-A177-3AD203B41FA5}">
                      <a16:colId xmlns:a16="http://schemas.microsoft.com/office/drawing/2014/main" val="132590468"/>
                    </a:ext>
                  </a:extLst>
                </a:gridCol>
              </a:tblGrid>
              <a:tr h="576806">
                <a:tc>
                  <a:txBody>
                    <a:bodyPr/>
                    <a:lstStyle/>
                    <a:p>
                      <a:r>
                        <a:rPr lang="lv-LV" dirty="0"/>
                        <a:t>Situācija</a:t>
                      </a:r>
                    </a:p>
                  </a:txBody>
                  <a:tcPr/>
                </a:tc>
                <a:tc>
                  <a:txBody>
                    <a:bodyPr/>
                    <a:lstStyle/>
                    <a:p>
                      <a:r>
                        <a:rPr lang="lv-LV" dirty="0"/>
                        <a:t>Konkursa procedūra ar sarunām  (8.p. (6) 5.p.)</a:t>
                      </a:r>
                    </a:p>
                  </a:txBody>
                  <a:tcPr/>
                </a:tc>
                <a:tc>
                  <a:txBody>
                    <a:bodyPr/>
                    <a:lstStyle/>
                    <a:p>
                      <a:r>
                        <a:rPr lang="lv-LV" dirty="0"/>
                        <a:t>Sarunu procedūra  (8.p. (7) 1.p.)</a:t>
                      </a:r>
                    </a:p>
                  </a:txBody>
                  <a:tcPr/>
                </a:tc>
                <a:extLst>
                  <a:ext uri="{0D108BD9-81ED-4DB2-BD59-A6C34878D82A}">
                    <a16:rowId xmlns:a16="http://schemas.microsoft.com/office/drawing/2014/main" val="2279110264"/>
                  </a:ext>
                </a:extLst>
              </a:tr>
              <a:tr h="576806">
                <a:tc>
                  <a:txBody>
                    <a:bodyPr/>
                    <a:lstStyle/>
                    <a:p>
                      <a:r>
                        <a:rPr lang="lv-LV" dirty="0"/>
                        <a:t>AK nav iesniegti piedāvājumi</a:t>
                      </a:r>
                    </a:p>
                  </a:txBody>
                  <a:tcPr/>
                </a:tc>
                <a:tc>
                  <a:txBody>
                    <a:bodyPr/>
                    <a:lstStyle/>
                    <a:p>
                      <a:endParaRPr lang="lv-LV"/>
                    </a:p>
                  </a:txBody>
                  <a:tcPr/>
                </a:tc>
                <a:tc>
                  <a:txBody>
                    <a:bodyPr/>
                    <a:lstStyle/>
                    <a:p>
                      <a:pPr algn="ctr"/>
                      <a:r>
                        <a:rPr lang="lv-LV" sz="1400" dirty="0"/>
                        <a:t>Nedrīkst būtiski mainīt sākotnējos līguma izpildes noteikumus</a:t>
                      </a:r>
                    </a:p>
                  </a:txBody>
                  <a:tcPr/>
                </a:tc>
                <a:extLst>
                  <a:ext uri="{0D108BD9-81ED-4DB2-BD59-A6C34878D82A}">
                    <a16:rowId xmlns:a16="http://schemas.microsoft.com/office/drawing/2014/main" val="374719990"/>
                  </a:ext>
                </a:extLst>
              </a:tr>
              <a:tr h="350517">
                <a:tc>
                  <a:txBody>
                    <a:bodyPr/>
                    <a:lstStyle/>
                    <a:p>
                      <a:r>
                        <a:rPr lang="lv-LV" dirty="0"/>
                        <a:t>AK iesniegti neatbilstoši piedāvājumi</a:t>
                      </a:r>
                    </a:p>
                  </a:txBody>
                  <a:tcPr/>
                </a:tc>
                <a:tc>
                  <a:txBody>
                    <a:bodyPr/>
                    <a:lstStyle/>
                    <a:p>
                      <a:pPr algn="ctr"/>
                      <a:r>
                        <a:rPr lang="lv-LV" sz="1400" dirty="0"/>
                        <a:t>Ir gadījumi, kad var nepublicēt paziņojumu par līgumu</a:t>
                      </a:r>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dirty="0"/>
                        <a:t>Nedrīkst būtiski mainīt sākotnējos līguma izpildes noteikumus</a:t>
                      </a:r>
                      <a:endParaRPr lang="lv-LV" dirty="0"/>
                    </a:p>
                  </a:txBody>
                  <a:tcPr/>
                </a:tc>
                <a:extLst>
                  <a:ext uri="{0D108BD9-81ED-4DB2-BD59-A6C34878D82A}">
                    <a16:rowId xmlns:a16="http://schemas.microsoft.com/office/drawing/2014/main" val="4205565537"/>
                  </a:ext>
                </a:extLst>
              </a:tr>
              <a:tr h="549768">
                <a:tc>
                  <a:txBody>
                    <a:bodyPr/>
                    <a:lstStyle/>
                    <a:p>
                      <a:r>
                        <a:rPr lang="lv-LV" dirty="0"/>
                        <a:t>AK nekvalificējas neviens pretendents</a:t>
                      </a:r>
                    </a:p>
                  </a:txBody>
                  <a:tcPr/>
                </a:tc>
                <a:tc>
                  <a:txBody>
                    <a:bodyPr/>
                    <a:lstStyle/>
                    <a:p>
                      <a:pPr algn="ctr"/>
                      <a:r>
                        <a:rPr lang="lv-LV" sz="1400" dirty="0"/>
                        <a:t>Vienmēr jāpublicē paziņojums par līgumu</a:t>
                      </a:r>
                    </a:p>
                  </a:txBody>
                  <a:tcPr anchor="ctr"/>
                </a:tc>
                <a:tc>
                  <a:txBody>
                    <a:bodyPr/>
                    <a:lstStyle/>
                    <a:p>
                      <a:pPr algn="ctr"/>
                      <a:endParaRPr lang="lv-LV" dirty="0"/>
                    </a:p>
                  </a:txBody>
                  <a:tcPr/>
                </a:tc>
                <a:extLst>
                  <a:ext uri="{0D108BD9-81ED-4DB2-BD59-A6C34878D82A}">
                    <a16:rowId xmlns:a16="http://schemas.microsoft.com/office/drawing/2014/main" val="3152677829"/>
                  </a:ext>
                </a:extLst>
              </a:tr>
              <a:tr h="549768">
                <a:tc>
                  <a:txBody>
                    <a:bodyPr/>
                    <a:lstStyle/>
                    <a:p>
                      <a:r>
                        <a:rPr lang="lv-LV" dirty="0"/>
                        <a:t>SK nav iesniegti pieteikumi</a:t>
                      </a:r>
                    </a:p>
                  </a:txBody>
                  <a:tcPr/>
                </a:tc>
                <a:tc>
                  <a:txBody>
                    <a:bodyPr/>
                    <a:lstStyle/>
                    <a:p>
                      <a:pPr algn="ctr"/>
                      <a:endParaRPr lang="lv-LV" dirty="0"/>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dirty="0"/>
                        <a:t>Nedrīkst būtiski mainīt sākotnējos līguma izpildes noteikumus</a:t>
                      </a:r>
                    </a:p>
                  </a:txBody>
                  <a:tcPr anchor="ctr"/>
                </a:tc>
                <a:extLst>
                  <a:ext uri="{0D108BD9-81ED-4DB2-BD59-A6C34878D82A}">
                    <a16:rowId xmlns:a16="http://schemas.microsoft.com/office/drawing/2014/main" val="2015981198"/>
                  </a:ext>
                </a:extLst>
              </a:tr>
              <a:tr h="549768">
                <a:tc>
                  <a:txBody>
                    <a:bodyPr/>
                    <a:lstStyle/>
                    <a:p>
                      <a:r>
                        <a:rPr lang="lv-LV" dirty="0"/>
                        <a:t>SK nav iesniegti piedāvājumi</a:t>
                      </a:r>
                    </a:p>
                  </a:txBody>
                  <a:tcPr/>
                </a:tc>
                <a:tc>
                  <a:txBody>
                    <a:bodyPr/>
                    <a:lstStyle/>
                    <a:p>
                      <a:pPr algn="ctr"/>
                      <a:endParaRPr lang="lv-LV" dirty="0"/>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dirty="0"/>
                        <a:t>Nedrīkst būtiski mainīt sākotnējos līguma izpildes noteikumus</a:t>
                      </a:r>
                    </a:p>
                  </a:txBody>
                  <a:tcPr anchor="ctr"/>
                </a:tc>
                <a:extLst>
                  <a:ext uri="{0D108BD9-81ED-4DB2-BD59-A6C34878D82A}">
                    <a16:rowId xmlns:a16="http://schemas.microsoft.com/office/drawing/2014/main" val="3424530543"/>
                  </a:ext>
                </a:extLst>
              </a:tr>
              <a:tr h="549768">
                <a:tc>
                  <a:txBody>
                    <a:bodyPr/>
                    <a:lstStyle/>
                    <a:p>
                      <a:r>
                        <a:rPr lang="lv-LV" dirty="0"/>
                        <a:t>SK iesniegti neatbilstoši piedāvājumi</a:t>
                      </a:r>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dirty="0"/>
                        <a:t>Ir gadījumi, kad var nepublicēt paziņojumu par līgumu</a:t>
                      </a:r>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dirty="0"/>
                        <a:t>Nedrīkst būtiski mainīt sākotnējos līguma izpildes noteikumus</a:t>
                      </a:r>
                    </a:p>
                  </a:txBody>
                  <a:tcPr/>
                </a:tc>
                <a:extLst>
                  <a:ext uri="{0D108BD9-81ED-4DB2-BD59-A6C34878D82A}">
                    <a16:rowId xmlns:a16="http://schemas.microsoft.com/office/drawing/2014/main" val="3283310064"/>
                  </a:ext>
                </a:extLst>
              </a:tr>
              <a:tr h="549768">
                <a:tc>
                  <a:txBody>
                    <a:bodyPr/>
                    <a:lstStyle/>
                    <a:p>
                      <a:r>
                        <a:rPr lang="lv-LV" dirty="0"/>
                        <a:t>SK nekvalificējas neviens kandidāts</a:t>
                      </a:r>
                    </a:p>
                  </a:txBody>
                  <a:tcPr/>
                </a:tc>
                <a:tc>
                  <a:txBody>
                    <a:bodyPr/>
                    <a:lstStyle/>
                    <a:p>
                      <a:endParaRPr lang="lv-LV"/>
                    </a:p>
                  </a:txBody>
                  <a:tcPr/>
                </a:tc>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dirty="0"/>
                        <a:t>Nedrīkst būtiski mainīt sākotnējos līguma izpildes noteikumus</a:t>
                      </a:r>
                    </a:p>
                  </a:txBody>
                  <a:tcPr anchor="ctr"/>
                </a:tc>
                <a:extLst>
                  <a:ext uri="{0D108BD9-81ED-4DB2-BD59-A6C34878D82A}">
                    <a16:rowId xmlns:a16="http://schemas.microsoft.com/office/drawing/2014/main" val="1984280656"/>
                  </a:ext>
                </a:extLst>
              </a:tr>
            </a:tbl>
          </a:graphicData>
        </a:graphic>
      </p:graphicFrame>
    </p:spTree>
    <p:extLst>
      <p:ext uri="{BB962C8B-B14F-4D97-AF65-F5344CB8AC3E}">
        <p14:creationId xmlns:p14="http://schemas.microsoft.com/office/powerpoint/2010/main" val="98401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Apspriešanās ar piegādātājiem (18.pants)</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2057400" y="1695452"/>
            <a:ext cx="6629400" cy="4933948"/>
          </a:xfrm>
        </p:spPr>
        <p:txBody>
          <a:bodyPr>
            <a:normAutofit fontScale="77500" lnSpcReduction="20000"/>
          </a:bodyPr>
          <a:lstStyle/>
          <a:p>
            <a:pPr>
              <a:lnSpc>
                <a:spcPct val="120000"/>
              </a:lnSpc>
            </a:pPr>
            <a:r>
              <a:rPr lang="lv-LV" sz="3000" dirty="0"/>
              <a:t>Pasūtītājs var rīkot apspriedi ar piegādātājiem (savā tīmekļvietnē norāda </a:t>
            </a:r>
            <a:r>
              <a:rPr lang="lv-LV" sz="2800" dirty="0"/>
              <a:t>apspriežamos jautājumus, apspriedes laiku un vietu, kur tiks publicēta apspriedes dokumentācija u.c.).</a:t>
            </a:r>
          </a:p>
          <a:p>
            <a:pPr>
              <a:lnSpc>
                <a:spcPct val="120000"/>
              </a:lnSpc>
            </a:pPr>
            <a:r>
              <a:rPr lang="lv-LV" sz="2800" dirty="0"/>
              <a:t>Pasūtītājs var saņemt konsultācijas no neatkarīgiem ekspertiem vai piegādātājiem iepirkuma plānošanai vai sagatavošanai (jānodrošina, ka </a:t>
            </a:r>
            <a:r>
              <a:rPr lang="lv-LV" sz="2800" b="1" dirty="0"/>
              <a:t>netiek ierobežota konkurence un pārkāpti vienlīdzīgas attieksmes un caurskatāmības principi) </a:t>
            </a:r>
          </a:p>
          <a:p>
            <a:pPr lvl="1">
              <a:lnSpc>
                <a:spcPct val="120000"/>
              </a:lnSpc>
            </a:pPr>
            <a:r>
              <a:rPr lang="lv-LV" sz="2600" i="1" dirty="0"/>
              <a:t>Pasākumi konkurences ierobežošanas novēršanai (18.pants).</a:t>
            </a:r>
          </a:p>
          <a:p>
            <a:pPr lvl="1">
              <a:lnSpc>
                <a:spcPct val="120000"/>
              </a:lnSpc>
            </a:pPr>
            <a:r>
              <a:rPr lang="lv-LV" sz="2600" i="1" dirty="0"/>
              <a:t>Izslēgšanas noteikums (42.pants).</a:t>
            </a:r>
          </a:p>
          <a:p>
            <a:pPr marL="880850" lvl="2" indent="0">
              <a:lnSpc>
                <a:spcPct val="120000"/>
              </a:lnSpc>
              <a:buNone/>
            </a:pPr>
            <a:endParaRPr lang="lv-LV" sz="2600" i="1" dirty="0"/>
          </a:p>
          <a:p>
            <a:pPr eaLnBrk="1" hangingPunct="1"/>
            <a:endParaRPr lang="lv-LV" altLang="lv-LV" sz="28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5267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a:extLst>
              <a:ext uri="{FF2B5EF4-FFF2-40B4-BE49-F238E27FC236}">
                <a16:creationId xmlns:a16="http://schemas.microsoft.com/office/drawing/2014/main" id="{49764963-1FBD-44C6-BB2C-B3AC733909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5106" name="Rectangle 2">
            <a:extLst>
              <a:ext uri="{FF2B5EF4-FFF2-40B4-BE49-F238E27FC236}">
                <a16:creationId xmlns:a16="http://schemas.microsoft.com/office/drawing/2014/main" id="{53BFE657-CC21-443F-B555-4E29BA827DF8}"/>
              </a:ext>
            </a:extLst>
          </p:cNvPr>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solidFill>
                  <a:srgbClr val="002060"/>
                </a:solidFill>
                <a:effectLst>
                  <a:outerShdw blurRad="38100" dist="38100" dir="2700000" algn="tl">
                    <a:srgbClr val="000000">
                      <a:alpha val="43137"/>
                    </a:srgbClr>
                  </a:outerShdw>
                </a:effectLst>
              </a:rPr>
              <a:t>Kas jāatceras par iepirkumu ārkārtas apstākļos!</a:t>
            </a:r>
          </a:p>
        </p:txBody>
      </p:sp>
      <p:sp>
        <p:nvSpPr>
          <p:cNvPr id="78851" name="Rectangle 3">
            <a:extLst>
              <a:ext uri="{FF2B5EF4-FFF2-40B4-BE49-F238E27FC236}">
                <a16:creationId xmlns:a16="http://schemas.microsoft.com/office/drawing/2014/main" id="{773D6F86-DFE5-43B2-A4BD-54B1C9EB57CA}"/>
              </a:ext>
            </a:extLst>
          </p:cNvPr>
          <p:cNvSpPr>
            <a:spLocks noGrp="1" noChangeArrowheads="1"/>
          </p:cNvSpPr>
          <p:nvPr>
            <p:ph type="body" idx="4294967295"/>
          </p:nvPr>
        </p:nvSpPr>
        <p:spPr>
          <a:xfrm>
            <a:off x="684213" y="1695450"/>
            <a:ext cx="8002587" cy="5010150"/>
          </a:xfrm>
        </p:spPr>
        <p:txBody>
          <a:bodyPr>
            <a:normAutofit fontScale="92500" lnSpcReduction="20000"/>
          </a:bodyPr>
          <a:lstStyle/>
          <a:p>
            <a:pPr marL="457200" indent="-457200">
              <a:lnSpc>
                <a:spcPct val="120000"/>
              </a:lnSpc>
              <a:buFont typeface="+mj-lt"/>
              <a:buAutoNum type="arabicPeriod"/>
              <a:defRPr/>
            </a:pPr>
            <a:r>
              <a:rPr lang="lv-LV" sz="2300" dirty="0"/>
              <a:t>Ja tiek izmantota ārkārtēja steidzamība, iepirkumu nepieciešams veikt </a:t>
            </a:r>
            <a:r>
              <a:rPr lang="lv-LV" sz="2300" b="1" dirty="0"/>
              <a:t>nekavējoties</a:t>
            </a:r>
            <a:r>
              <a:rPr lang="lv-LV" sz="2300" dirty="0"/>
              <a:t>. Šo izņēmumu nevar izmantot tad, ja līguma slēgšanas tiesību piešķiršana prasa ilgāku laiku nekā tad, ja tiktu izmantota pārredzama (atklāta vai slēgta) procedūra, arī paātrināta (slēgtā) procedūra (EST spriedums C-352/12).</a:t>
            </a:r>
          </a:p>
          <a:p>
            <a:pPr marL="457200" indent="-457200">
              <a:lnSpc>
                <a:spcPct val="120000"/>
              </a:lnSpc>
              <a:buFont typeface="+mj-lt"/>
              <a:buAutoNum type="arabicPeriod"/>
              <a:defRPr/>
            </a:pPr>
            <a:r>
              <a:rPr lang="lv-LV" sz="2300" dirty="0"/>
              <a:t>Sarunu procedūra piemērojama, lai nopirktu tikai tādas preces, pakalpojumus vai būvdarbus un tādu to apjomu, kas tieši nepieciešams ārkārtas situācijas novēršanai.</a:t>
            </a:r>
          </a:p>
          <a:p>
            <a:pPr marL="457200" indent="-457200">
              <a:lnSpc>
                <a:spcPct val="120000"/>
              </a:lnSpc>
              <a:buFont typeface="+mj-lt"/>
              <a:buAutoNum type="arabicPeriod"/>
              <a:defRPr/>
            </a:pPr>
            <a:r>
              <a:rPr lang="lv-LV" sz="2300" dirty="0"/>
              <a:t>Sarunu procedūra, nepublicējot paziņojumu par līgumu, dod līgumslēdzējām iestādēm iespēju vest sarunas ar izvēlētiem darbuzņēmējiem, nevis ar vienu konkrētu darbuzņēmēju, izņemot, ja ārkārtas steidzamības apstākļos prasības spēj izpildīt tikai viens komersants, ņemot vērā tehniskos un laika ierobežojumus (EK ziņojums saistībā ar patvērumu meklētāju krīzi).</a:t>
            </a:r>
          </a:p>
          <a:p>
            <a:pPr marL="0" indent="0">
              <a:buFont typeface="Wingdings" panose="05000000000000000000" pitchFamily="2" charset="2"/>
              <a:buNone/>
              <a:defRPr/>
            </a:pPr>
            <a:endParaRPr lang="lv-LV" sz="2000" i="1" dirty="0"/>
          </a:p>
          <a:p>
            <a:pPr marL="0" indent="0">
              <a:lnSpc>
                <a:spcPct val="110000"/>
              </a:lnSpc>
              <a:buFont typeface="Wingdings" panose="05000000000000000000" pitchFamily="2" charset="2"/>
              <a:buNone/>
              <a:defRPr/>
            </a:pPr>
            <a:endParaRPr lang="lv-LV" dirty="0"/>
          </a:p>
        </p:txBody>
      </p:sp>
      <p:sp>
        <p:nvSpPr>
          <p:cNvPr id="125957" name="Slide Number Placeholder 1">
            <a:extLst>
              <a:ext uri="{FF2B5EF4-FFF2-40B4-BE49-F238E27FC236}">
                <a16:creationId xmlns:a16="http://schemas.microsoft.com/office/drawing/2014/main" id="{0C3F35A6-A2C0-494D-81F9-BE88BD504207}"/>
              </a:ext>
            </a:extLst>
          </p:cNvPr>
          <p:cNvSpPr>
            <a:spLocks noGrp="1"/>
          </p:cNvSpPr>
          <p:nvPr>
            <p:ph type="sldNum" sz="quarter" idx="12"/>
          </p:nvPr>
        </p:nvSpPr>
        <p:spPr>
          <a:noFill/>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282903E7-1E80-4F20-8E14-B53ADF554334}" type="slidenum">
              <a:rPr lang="lv-LV" altLang="lv-LV" sz="1000" smtClean="0"/>
              <a:pPr>
                <a:spcBef>
                  <a:spcPct val="0"/>
                </a:spcBef>
                <a:buClrTx/>
                <a:buSzTx/>
                <a:buFontTx/>
                <a:buNone/>
              </a:pPr>
              <a:t>30</a:t>
            </a:fld>
            <a:endParaRPr lang="lv-LV" altLang="lv-LV" sz="1000"/>
          </a:p>
        </p:txBody>
      </p:sp>
    </p:spTree>
    <p:extLst>
      <p:ext uri="{BB962C8B-B14F-4D97-AF65-F5344CB8AC3E}">
        <p14:creationId xmlns:p14="http://schemas.microsoft.com/office/powerpoint/2010/main" val="3599231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a:bodyPr>
          <a:lstStyle/>
          <a:p>
            <a:pPr algn="l">
              <a:defRPr/>
            </a:pPr>
            <a:r>
              <a:rPr lang="lv-LV" sz="4000" b="1" dirty="0">
                <a:effectLst>
                  <a:outerShdw blurRad="38100" dist="38100" dir="2700000" algn="tl">
                    <a:srgbClr val="000000">
                      <a:alpha val="43137"/>
                    </a:srgbClr>
                  </a:outerShdw>
                </a:effectLst>
              </a:rPr>
              <a:t>Metu konkurss</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838200" y="1957388"/>
            <a:ext cx="8077200" cy="4595812"/>
          </a:xfrm>
        </p:spPr>
        <p:txBody>
          <a:bodyPr>
            <a:normAutofit fontScale="62500" lnSpcReduction="20000"/>
          </a:bodyPr>
          <a:lstStyle/>
          <a:p>
            <a:pPr>
              <a:lnSpc>
                <a:spcPct val="120000"/>
              </a:lnSpc>
              <a:defRPr/>
            </a:pPr>
            <a:r>
              <a:rPr lang="lv-LV" sz="4000" dirty="0"/>
              <a:t>Tiesības rīkot, ja paredzamā līgumcena ir </a:t>
            </a:r>
            <a:r>
              <a:rPr lang="lv-LV" sz="4000" b="1" dirty="0"/>
              <a:t>10 000 </a:t>
            </a:r>
            <a:r>
              <a:rPr lang="lv-LV" sz="4000" b="1" i="1" dirty="0"/>
              <a:t>EUR</a:t>
            </a:r>
            <a:r>
              <a:rPr lang="lv-LV" sz="4000" b="1" dirty="0"/>
              <a:t> vai lielāka </a:t>
            </a:r>
            <a:r>
              <a:rPr lang="lv-LV" sz="4000" i="1" dirty="0"/>
              <a:t>(!!! apstrīdēšana no 10 000 EUR).</a:t>
            </a:r>
          </a:p>
          <a:p>
            <a:pPr algn="just">
              <a:lnSpc>
                <a:spcPct val="120000"/>
              </a:lnSpc>
              <a:defRPr/>
            </a:pPr>
            <a:r>
              <a:rPr lang="lv-LV" sz="4000" dirty="0"/>
              <a:t>Paredzamā līgumcena – pakalpojuma paredzamā līgumcena + godalgas un maksājumi.</a:t>
            </a:r>
          </a:p>
          <a:p>
            <a:pPr algn="just">
              <a:lnSpc>
                <a:spcPct val="120000"/>
              </a:lnSpc>
              <a:defRPr/>
            </a:pPr>
            <a:r>
              <a:rPr lang="lv-LV" sz="4000" b="1" dirty="0"/>
              <a:t>Minimālais termiņš metu iesniegšanai – 35 dienas.</a:t>
            </a:r>
          </a:p>
          <a:p>
            <a:pPr algn="just">
              <a:lnSpc>
                <a:spcPct val="120000"/>
              </a:lnSpc>
              <a:defRPr/>
            </a:pPr>
            <a:r>
              <a:rPr lang="lv-LV" altLang="lv-LV" sz="4000" dirty="0"/>
              <a:t>Metu konkursa nolikumā jānorāda, vai ar uzvarētājiem tiks rīkotas sarunas un uz sarunām uzaicināmo uzvarētāju skaits – MK noteikumu Nr.107  198.13.apakšpunkts. </a:t>
            </a:r>
            <a:r>
              <a:rPr lang="lv-LV" altLang="lv-LV" sz="4000" i="1" dirty="0"/>
              <a:t>(PIL 8.panta (7) daļas 8.punkts - ja metu konkursā noteikti vairāki uzvarētāji, visus uzvarētājus uzaicina uz sarunām.)</a:t>
            </a:r>
          </a:p>
          <a:p>
            <a:pPr algn="just">
              <a:lnSpc>
                <a:spcPct val="120000"/>
              </a:lnSpc>
              <a:defRPr/>
            </a:pPr>
            <a:endParaRPr lang="lv-LV" sz="4000" b="1" dirty="0"/>
          </a:p>
          <a:p>
            <a:pPr marL="0" indent="0" algn="just">
              <a:lnSpc>
                <a:spcPct val="120000"/>
              </a:lnSpc>
              <a:buNone/>
              <a:defRPr/>
            </a:pPr>
            <a:endParaRPr lang="lv-LV" sz="36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488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Iepirkuma procedūras izbeigšana</a:t>
            </a:r>
            <a:br>
              <a:rPr lang="lv-LV" sz="4000" b="1" dirty="0">
                <a:effectLst>
                  <a:outerShdw blurRad="38100" dist="38100" dir="2700000" algn="tl">
                    <a:srgbClr val="000000">
                      <a:alpha val="43137"/>
                    </a:srgbClr>
                  </a:outerShdw>
                </a:effectLst>
              </a:rPr>
            </a:br>
            <a:r>
              <a:rPr lang="lv-LV" sz="4000" b="1" dirty="0">
                <a:effectLst>
                  <a:outerShdw blurRad="38100" dist="38100" dir="2700000" algn="tl">
                    <a:srgbClr val="000000">
                      <a:alpha val="43137"/>
                    </a:srgbClr>
                  </a:outerShdw>
                </a:effectLst>
              </a:rPr>
              <a:t>(MK noteikumi Nr.107)</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2057400" y="1695451"/>
            <a:ext cx="6629400" cy="4629149"/>
          </a:xfrm>
        </p:spPr>
        <p:txBody>
          <a:bodyPr>
            <a:noAutofit/>
          </a:bodyPr>
          <a:lstStyle/>
          <a:p>
            <a:pPr marL="0" indent="0">
              <a:buNone/>
            </a:pPr>
            <a:r>
              <a:rPr lang="lv-LV" sz="2800" dirty="0"/>
              <a:t>Iepirkuma procedūras </a:t>
            </a:r>
            <a:r>
              <a:rPr lang="lv-LV" sz="2800" b="1" dirty="0">
                <a:solidFill>
                  <a:srgbClr val="002060"/>
                </a:solidFill>
              </a:rPr>
              <a:t>(atklātu vai slēgtu konkursu !)</a:t>
            </a:r>
            <a:r>
              <a:rPr lang="lv-LV" sz="2800" dirty="0"/>
              <a:t> var izbeigt, ja:</a:t>
            </a:r>
          </a:p>
          <a:p>
            <a:pPr marL="753963" lvl="1" indent="-342900"/>
            <a:r>
              <a:rPr lang="lv-LV" sz="2400" dirty="0"/>
              <a:t>nav iesniegti piedāvājumi vai pieteikumi,</a:t>
            </a:r>
          </a:p>
          <a:p>
            <a:pPr marL="753963" lvl="1" indent="-342900"/>
            <a:r>
              <a:rPr lang="lv-LV" sz="2400" dirty="0"/>
              <a:t>pretendenti neatbilst kvalifikācijas prasībām,</a:t>
            </a:r>
          </a:p>
          <a:p>
            <a:pPr marL="753963" lvl="1" indent="-342900"/>
            <a:r>
              <a:rPr lang="lv-LV" sz="2400" dirty="0"/>
              <a:t>kandidāti neatbilst kvalifikācijas prasībām vai ir izslēdzami no iepirkuma procedūras,</a:t>
            </a:r>
          </a:p>
          <a:p>
            <a:pPr marL="753963" lvl="1" indent="-342900"/>
            <a:r>
              <a:rPr lang="lv-LV" sz="2400" dirty="0"/>
              <a:t>iesniegti neatbilstoši piedāvājumi,</a:t>
            </a:r>
          </a:p>
          <a:p>
            <a:pPr marL="753963" lvl="1" indent="-342900"/>
            <a:r>
              <a:rPr lang="lv-LV" sz="2400" dirty="0"/>
              <a:t>piedāvājumi atzīti par nepamatoti lētiem.</a:t>
            </a:r>
          </a:p>
          <a:p>
            <a:pPr marL="0" indent="0">
              <a:buNone/>
            </a:pPr>
            <a:endParaRPr lang="lv-LV" sz="28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60374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5106" name="Rectangle 2"/>
          <p:cNvSpPr>
            <a:spLocks noGrp="1" noChangeArrowheads="1"/>
          </p:cNvSpPr>
          <p:nvPr>
            <p:ph type="title" idx="4294967295"/>
          </p:nvPr>
        </p:nvSpPr>
        <p:spPr>
          <a:xfrm>
            <a:off x="2057400" y="277813"/>
            <a:ext cx="6858000" cy="1139825"/>
          </a:xfrm>
        </p:spPr>
        <p:txBody>
          <a:bodyPr>
            <a:noAutofit/>
          </a:bodyPr>
          <a:lstStyle/>
          <a:p>
            <a:pPr algn="l">
              <a:defRPr/>
            </a:pPr>
            <a:r>
              <a:rPr lang="lv-LV" sz="2800" b="1" dirty="0">
                <a:effectLst>
                  <a:outerShdw blurRad="38100" dist="38100" dir="2700000" algn="tl">
                    <a:srgbClr val="000000">
                      <a:alpha val="43137"/>
                    </a:srgbClr>
                  </a:outerShdw>
                </a:effectLst>
              </a:rPr>
              <a:t>Iepirkuma procedūras vai metu konkursu pārtrauc (MK noteikumi Nr.107):</a:t>
            </a:r>
            <a:endParaRPr lang="lv-LV" sz="28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762000" y="1695451"/>
            <a:ext cx="7924800" cy="4857749"/>
          </a:xfrm>
        </p:spPr>
        <p:txBody>
          <a:bodyPr>
            <a:noAutofit/>
          </a:bodyPr>
          <a:lstStyle/>
          <a:p>
            <a:r>
              <a:rPr lang="lv-LV" sz="2000" dirty="0"/>
              <a:t>ja pēc kārtas otrais izvēlētais pretendents atsakās slēgt iepirkuma līgumu;</a:t>
            </a:r>
          </a:p>
          <a:p>
            <a:r>
              <a:rPr lang="lv-LV" sz="2000" dirty="0"/>
              <a:t>ja nākamais izvēlētais pretendents ir viens tirgus dalībnieks ar to pretendentu, kas atteicās slēgt iepirkuma līgumu;</a:t>
            </a:r>
          </a:p>
          <a:p>
            <a:r>
              <a:rPr lang="lv-LV" sz="2000" dirty="0"/>
              <a:t>ja atklātā konkursā piedāvājumu iesniedzis tikai viens pretendents un pasūtītājs nevar pamatot izvirzīto prasību objektivitāti un samērīgumu;</a:t>
            </a:r>
          </a:p>
          <a:p>
            <a:r>
              <a:rPr lang="lv-LV" sz="2000" b="1" dirty="0"/>
              <a:t>ja tikai viens kandidāts atbilst kvalifikācijas prasībām slēgtā konkursā vai konkursa procedūrā ar sarunām;</a:t>
            </a:r>
          </a:p>
          <a:p>
            <a:r>
              <a:rPr lang="lv-LV" sz="2000" dirty="0"/>
              <a:t>ja elektroniskā informācijas sistēma, kuru izmanto pieteikumu un piedāvājumu saņemšanai, nenodrošina piedāvājumu un pieteikumu  drošību;</a:t>
            </a:r>
          </a:p>
          <a:p>
            <a:r>
              <a:rPr lang="lv-LV" sz="2000" dirty="0"/>
              <a:t>ja to lēmusi IUB iesniegumu izskatīšanas komisija;</a:t>
            </a:r>
          </a:p>
          <a:p>
            <a:r>
              <a:rPr lang="lv-LV" sz="2000" b="1" dirty="0"/>
              <a:t>citu objektīvu iemeslu dēļ.</a:t>
            </a:r>
          </a:p>
        </p:txBody>
      </p:sp>
    </p:spTree>
    <p:extLst>
      <p:ext uri="{BB962C8B-B14F-4D97-AF65-F5344CB8AC3E}">
        <p14:creationId xmlns:p14="http://schemas.microsoft.com/office/powerpoint/2010/main" val="1308962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9613" y="277813"/>
            <a:ext cx="6707187" cy="1139825"/>
          </a:xfrm>
        </p:spPr>
        <p:txBody>
          <a:bodyPr>
            <a:noAutofit/>
          </a:bodyPr>
          <a:lstStyle/>
          <a:p>
            <a:pPr algn="l">
              <a:defRPr/>
            </a:pPr>
            <a:r>
              <a:rPr lang="lv-LV" sz="3600" b="1" dirty="0">
                <a:effectLst>
                  <a:outerShdw blurRad="38100" dist="38100" dir="2700000" algn="tl">
                    <a:srgbClr val="000000">
                      <a:alpha val="43137"/>
                    </a:srgbClr>
                  </a:outerShdw>
                </a:effectLst>
              </a:rPr>
              <a:t>Sociālie un citi īpaši pakalpojumi (10.pants)</a:t>
            </a:r>
            <a:endParaRPr lang="en-US" sz="3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6803" name="Slide Number Placeholder 11"/>
          <p:cNvSpPr>
            <a:spLocks noGrp="1"/>
          </p:cNvSpPr>
          <p:nvPr>
            <p:ph type="sldNum" sz="quarter" idx="4294967295"/>
          </p:nvPr>
        </p:nvSpPr>
        <p:spPr>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4DA5AC94-F4DF-4EB7-B53A-B3FDD6816B5B}" type="slidenum">
              <a:rPr lang="en-US" altLang="lv-LV" sz="1800" smtClean="0">
                <a:latin typeface="Times New Roman" panose="02020603050405020304" pitchFamily="18" charset="0"/>
                <a:cs typeface="Times New Roman" panose="02020603050405020304" pitchFamily="18" charset="0"/>
              </a:rPr>
              <a:pPr algn="l" eaLnBrk="0" hangingPunct="0">
                <a:spcBef>
                  <a:spcPct val="0"/>
                </a:spcBef>
                <a:buClrTx/>
                <a:buSzTx/>
                <a:buFontTx/>
                <a:buNone/>
              </a:pPr>
              <a:t>34</a:t>
            </a:fld>
            <a:endParaRPr lang="en-US" altLang="lv-LV" sz="1800">
              <a:latin typeface="Times New Roman" panose="02020603050405020304" pitchFamily="18" charset="0"/>
              <a:cs typeface="Times New Roman" panose="02020603050405020304" pitchFamily="18" charset="0"/>
            </a:endParaRPr>
          </a:p>
        </p:txBody>
      </p:sp>
      <p:pic>
        <p:nvPicPr>
          <p:cNvPr id="7680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5" name="Slide Number Placeholder 11"/>
          <p:cNvSpPr txBox="1">
            <a:spLocks/>
          </p:cNvSpPr>
          <p:nvPr/>
        </p:nvSpPr>
        <p:spPr bwMode="auto">
          <a:xfrm>
            <a:off x="2286000" y="63404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nchor="ct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defTabSz="914400" eaLnBrk="1" hangingPunct="1">
              <a:spcBef>
                <a:spcPct val="0"/>
              </a:spcBef>
              <a:buClrTx/>
              <a:buSzTx/>
              <a:buFontTx/>
              <a:buNone/>
            </a:pPr>
            <a:endParaRPr lang="en-US" altLang="lv-LV" sz="100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60277900"/>
              </p:ext>
            </p:extLst>
          </p:nvPr>
        </p:nvGraphicFramePr>
        <p:xfrm>
          <a:off x="838200" y="1695451"/>
          <a:ext cx="8001000" cy="5022260"/>
        </p:xfrm>
        <a:graphic>
          <a:graphicData uri="http://schemas.openxmlformats.org/drawingml/2006/table">
            <a:tbl>
              <a:tblPr firstRow="1" bandRow="1">
                <a:tableStyleId>{C4B1156A-380E-4F78-BDF5-A606A8083BF9}</a:tableStyleId>
              </a:tblPr>
              <a:tblGrid>
                <a:gridCol w="20574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747394">
                <a:tc>
                  <a:txBody>
                    <a:bodyPr/>
                    <a:lstStyle/>
                    <a:p>
                      <a:r>
                        <a:rPr lang="lv-LV" sz="2000" dirty="0"/>
                        <a:t>Līgumcenas robežvērtība</a:t>
                      </a:r>
                      <a:endParaRPr lang="en-US" sz="2000" dirty="0"/>
                    </a:p>
                  </a:txBody>
                  <a:tcPr marL="91445" marR="91445" marT="45722" marB="45722">
                    <a:solidFill>
                      <a:schemeClr val="accent1">
                        <a:lumMod val="20000"/>
                        <a:lumOff val="80000"/>
                      </a:schemeClr>
                    </a:solidFill>
                  </a:tcPr>
                </a:tc>
                <a:tc>
                  <a:txBody>
                    <a:bodyPr/>
                    <a:lstStyle/>
                    <a:p>
                      <a:r>
                        <a:rPr lang="lv-LV" sz="2000" dirty="0"/>
                        <a:t>Rīcība</a:t>
                      </a:r>
                      <a:endParaRPr lang="en-US" sz="2000" dirty="0"/>
                    </a:p>
                  </a:txBody>
                  <a:tcPr marL="91445" marR="91445" marT="45722" marB="45722">
                    <a:solidFill>
                      <a:schemeClr val="accent1">
                        <a:lumMod val="20000"/>
                        <a:lumOff val="80000"/>
                      </a:schemeClr>
                    </a:solidFill>
                  </a:tcPr>
                </a:tc>
                <a:extLst>
                  <a:ext uri="{0D108BD9-81ED-4DB2-BD59-A6C34878D82A}">
                    <a16:rowId xmlns:a16="http://schemas.microsoft.com/office/drawing/2014/main" val="10000"/>
                  </a:ext>
                </a:extLst>
              </a:tr>
              <a:tr h="7473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2000" dirty="0"/>
                        <a:t>No 10 000 EUR līdz 42</a:t>
                      </a:r>
                      <a:r>
                        <a:rPr lang="lv-LV" sz="2000" baseline="0" dirty="0"/>
                        <a:t> 000 EUR</a:t>
                      </a:r>
                      <a:endParaRPr lang="en-US" sz="2000" dirty="0"/>
                    </a:p>
                  </a:txBody>
                  <a:tcPr marL="91445" marR="91445" marT="45722" marB="45722">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2000" dirty="0"/>
                        <a:t>Nepiemēro 10.panta nosacījumus. Tiesības nepiemērot 9.panta („mazie iepirkumi”) noteikumus (9.panta 20.daļa).</a:t>
                      </a:r>
                      <a:endParaRPr lang="en-US" sz="2000" dirty="0"/>
                    </a:p>
                  </a:txBody>
                  <a:tcPr marL="91445" marR="91445" marT="45722" marB="45722">
                    <a:solidFill>
                      <a:schemeClr val="bg1">
                        <a:lumMod val="85000"/>
                      </a:schemeClr>
                    </a:solidFill>
                  </a:tcPr>
                </a:tc>
                <a:extLst>
                  <a:ext uri="{0D108BD9-81ED-4DB2-BD59-A6C34878D82A}">
                    <a16:rowId xmlns:a16="http://schemas.microsoft.com/office/drawing/2014/main" val="10001"/>
                  </a:ext>
                </a:extLst>
              </a:tr>
              <a:tr h="1781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2000" dirty="0"/>
                        <a:t>Vienāda ar 42</a:t>
                      </a:r>
                      <a:r>
                        <a:rPr lang="lv-LV" sz="2000" baseline="0" dirty="0"/>
                        <a:t> 000 EUR vai lielāka, bet mazāka par </a:t>
                      </a:r>
                    </a:p>
                    <a:p>
                      <a:pPr marL="0" marR="0" indent="0" algn="l" defTabSz="914400" rtl="0" eaLnBrk="1" fontAlgn="auto" latinLnBrk="0" hangingPunct="1">
                        <a:lnSpc>
                          <a:spcPct val="100000"/>
                        </a:lnSpc>
                        <a:spcBef>
                          <a:spcPts val="0"/>
                        </a:spcBef>
                        <a:spcAft>
                          <a:spcPts val="0"/>
                        </a:spcAft>
                        <a:buClrTx/>
                        <a:buSzTx/>
                        <a:buFontTx/>
                        <a:buNone/>
                        <a:tabLst/>
                        <a:defRPr/>
                      </a:pPr>
                      <a:r>
                        <a:rPr lang="lv-LV" sz="2000" baseline="0" dirty="0"/>
                        <a:t>750 000 EUR</a:t>
                      </a:r>
                      <a:endParaRPr lang="en-US" sz="2000" dirty="0"/>
                    </a:p>
                  </a:txBody>
                  <a:tcPr marL="91445" marR="91445" marT="45722" marB="45722">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2000" b="1" dirty="0"/>
                        <a:t>10.panta (1) daļas noteikumi </a:t>
                      </a:r>
                      <a:r>
                        <a:rPr lang="lv-LV" sz="2000" dirty="0"/>
                        <a:t>(</a:t>
                      </a:r>
                      <a:r>
                        <a:rPr lang="lv-LV" sz="2000" baseline="0" dirty="0"/>
                        <a:t>izņemot 2.pielikuma sadaļā „Veselības, sociālie un saistītie pakalpojumi” minētos pakalpojumus un līgumus </a:t>
                      </a:r>
                      <a:r>
                        <a:rPr lang="lv-LV" sz="2000" kern="1200" dirty="0">
                          <a:solidFill>
                            <a:schemeClr val="dk1"/>
                          </a:solidFill>
                          <a:effectLst/>
                          <a:latin typeface="+mn-lt"/>
                          <a:ea typeface="+mn-ea"/>
                          <a:cs typeface="+mn-cs"/>
                        </a:rPr>
                        <a:t>par mācību prakses vai studiju prakses, vai darba vidē balstītu mācību nodrošināšanu</a:t>
                      </a:r>
                      <a:r>
                        <a:rPr lang="lv-LV" sz="2000" baseline="0" dirty="0"/>
                        <a:t>).</a:t>
                      </a:r>
                      <a:endParaRPr lang="en-US" sz="2000" dirty="0"/>
                    </a:p>
                  </a:txBody>
                  <a:tcPr marL="91445" marR="91445" marT="45722" marB="45722">
                    <a:solidFill>
                      <a:schemeClr val="accent1">
                        <a:lumMod val="20000"/>
                        <a:lumOff val="80000"/>
                      </a:schemeClr>
                    </a:solidFill>
                  </a:tcPr>
                </a:tc>
                <a:extLst>
                  <a:ext uri="{0D108BD9-81ED-4DB2-BD59-A6C34878D82A}">
                    <a16:rowId xmlns:a16="http://schemas.microsoft.com/office/drawing/2014/main" val="10002"/>
                  </a:ext>
                </a:extLst>
              </a:tr>
              <a:tr h="1487210">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2000" dirty="0"/>
                        <a:t>Vienāda</a:t>
                      </a:r>
                      <a:r>
                        <a:rPr lang="lv-LV" sz="2000" baseline="0" dirty="0"/>
                        <a:t> ar </a:t>
                      </a:r>
                    </a:p>
                    <a:p>
                      <a:pPr marL="0" marR="0" indent="0" algn="l" defTabSz="939575" rtl="0" eaLnBrk="1" fontAlgn="auto" latinLnBrk="0" hangingPunct="1">
                        <a:lnSpc>
                          <a:spcPct val="100000"/>
                        </a:lnSpc>
                        <a:spcBef>
                          <a:spcPts val="0"/>
                        </a:spcBef>
                        <a:spcAft>
                          <a:spcPts val="0"/>
                        </a:spcAft>
                        <a:buClrTx/>
                        <a:buSzTx/>
                        <a:buFontTx/>
                        <a:buNone/>
                        <a:tabLst/>
                        <a:defRPr/>
                      </a:pPr>
                      <a:r>
                        <a:rPr lang="lv-LV" sz="2000" baseline="0" dirty="0"/>
                        <a:t>750 000 EUR  </a:t>
                      </a:r>
                    </a:p>
                    <a:p>
                      <a:pPr marL="0" marR="0" indent="0" algn="l" defTabSz="939575" rtl="0" eaLnBrk="1" fontAlgn="auto" latinLnBrk="0" hangingPunct="1">
                        <a:lnSpc>
                          <a:spcPct val="100000"/>
                        </a:lnSpc>
                        <a:spcBef>
                          <a:spcPts val="0"/>
                        </a:spcBef>
                        <a:spcAft>
                          <a:spcPts val="0"/>
                        </a:spcAft>
                        <a:buClrTx/>
                        <a:buSzTx/>
                        <a:buFontTx/>
                        <a:buNone/>
                        <a:tabLst/>
                        <a:defRPr/>
                      </a:pPr>
                      <a:r>
                        <a:rPr lang="lv-LV" sz="2000" baseline="0" dirty="0"/>
                        <a:t>vai lielāka</a:t>
                      </a:r>
                      <a:endParaRPr lang="en-US" sz="2000" dirty="0"/>
                    </a:p>
                  </a:txBody>
                  <a:tcPr marL="91445" marR="91445" marT="45722" marB="45722">
                    <a:solidFill>
                      <a:schemeClr val="bg1">
                        <a:lumMod val="85000"/>
                      </a:schemeClr>
                    </a:solidFill>
                  </a:tcPr>
                </a:tc>
                <a:tc>
                  <a:txBody>
                    <a:bodyPr/>
                    <a:lstStyle/>
                    <a:p>
                      <a:r>
                        <a:rPr lang="lv-LV" sz="2000" b="1" dirty="0"/>
                        <a:t>10.panta (1) daļas noteikumi </a:t>
                      </a:r>
                      <a:r>
                        <a:rPr lang="lv-LV" sz="2000" dirty="0"/>
                        <a:t>(t.sk. </a:t>
                      </a:r>
                      <a:r>
                        <a:rPr lang="lv-LV" sz="2000" baseline="0" dirty="0"/>
                        <a:t>2.pielikuma sadaļā „Veselības, sociālie un saistītie pakalpojumi” minētie pakalpojumi un līgumi par prakšu vietām un darba vidē balstītām mācībām).</a:t>
                      </a:r>
                      <a:endParaRPr lang="en-US" sz="2000" dirty="0"/>
                    </a:p>
                  </a:txBody>
                  <a:tcPr marL="91445" marR="91445" marT="45722" marB="45722">
                    <a:solidFill>
                      <a:schemeClr val="bg1">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76194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eaLnBrk="1" hangingPunct="1">
              <a:defRPr/>
            </a:pPr>
            <a:r>
              <a:rPr lang="lv-LV" sz="4000" b="1" dirty="0">
                <a:effectLst>
                  <a:outerShdw blurRad="38100" dist="38100" dir="2700000" algn="tl">
                    <a:srgbClr val="000000">
                      <a:alpha val="43137"/>
                    </a:srgbClr>
                  </a:outerShdw>
                </a:effectLst>
              </a:rPr>
              <a:t>Sociālie un citi īpaši pakalpojumi (10.pants)</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2057400" y="1695452"/>
            <a:ext cx="6629400" cy="4435474"/>
          </a:xfrm>
        </p:spPr>
        <p:txBody>
          <a:bodyPr>
            <a:normAutofit fontScale="77500" lnSpcReduction="20000"/>
          </a:bodyPr>
          <a:lstStyle/>
          <a:p>
            <a:pPr>
              <a:lnSpc>
                <a:spcPct val="120000"/>
              </a:lnSpc>
            </a:pPr>
            <a:r>
              <a:rPr lang="lv-LV" altLang="lv-LV" sz="2600" b="1" dirty="0"/>
              <a:t>Paredzēta MK noteikumos noteiktu paziņojumu publicēšana IUB tīmekļvietnē un ES OV </a:t>
            </a:r>
            <a:r>
              <a:rPr lang="lv-LV" altLang="lv-LV" sz="2600" i="1" dirty="0"/>
              <a:t>(no 750 000 EUR)</a:t>
            </a:r>
            <a:r>
              <a:rPr lang="lv-LV" altLang="lv-LV" sz="2600" b="1" dirty="0"/>
              <a:t>:</a:t>
            </a:r>
          </a:p>
          <a:p>
            <a:pPr lvl="1">
              <a:lnSpc>
                <a:spcPct val="120000"/>
              </a:lnSpc>
            </a:pPr>
            <a:r>
              <a:rPr lang="lv-LV" altLang="lv-LV" sz="2200" dirty="0"/>
              <a:t>Paziņojums par sociāliem un citiem īpašiem pakalpojumiem (uzsākot iepirkumu un paziņojot par iepirkuma procedūras rezultātiem);</a:t>
            </a:r>
          </a:p>
          <a:p>
            <a:pPr lvl="1">
              <a:lnSpc>
                <a:spcPct val="120000"/>
              </a:lnSpc>
            </a:pPr>
            <a:r>
              <a:rPr lang="lv-LV" altLang="lv-LV" sz="2200" dirty="0"/>
              <a:t>Paziņojums par izmaiņām vai papildu informāciju;</a:t>
            </a:r>
          </a:p>
          <a:p>
            <a:pPr lvl="1">
              <a:lnSpc>
                <a:spcPct val="120000"/>
              </a:lnSpc>
            </a:pPr>
            <a:r>
              <a:rPr lang="lv-LV" altLang="lv-LV" sz="2200" dirty="0"/>
              <a:t>Paziņojums par izmaiņām līguma darbības laikā.</a:t>
            </a:r>
          </a:p>
          <a:p>
            <a:pPr>
              <a:lnSpc>
                <a:spcPct val="120000"/>
              </a:lnSpc>
            </a:pPr>
            <a:r>
              <a:rPr lang="lv-LV" altLang="lv-LV" sz="2600" dirty="0"/>
              <a:t>Minimālais piedāvājumu iesniegšanas termiņš – </a:t>
            </a:r>
            <a:r>
              <a:rPr lang="lv-LV" altLang="lv-LV" sz="2600" b="1" u="sng" dirty="0"/>
              <a:t>5 d/d</a:t>
            </a:r>
            <a:r>
              <a:rPr lang="lv-LV" altLang="lv-LV" sz="2600" b="1" dirty="0"/>
              <a:t> </a:t>
            </a:r>
            <a:r>
              <a:rPr lang="lv-LV" altLang="lv-LV" sz="2600" i="1" dirty="0"/>
              <a:t>(iepriekš – 10 d/d)</a:t>
            </a:r>
            <a:r>
              <a:rPr lang="lv-LV" altLang="lv-LV" sz="2600" b="1" dirty="0"/>
              <a:t> no dienas kad paziņojums publicēts IUB tīmekļvietnē.</a:t>
            </a:r>
          </a:p>
          <a:p>
            <a:pPr>
              <a:lnSpc>
                <a:spcPct val="120000"/>
              </a:lnSpc>
            </a:pPr>
            <a:r>
              <a:rPr lang="lv-LV" altLang="lv-LV" sz="2600" b="1" dirty="0"/>
              <a:t>Pienākums ievērot ZPI prasības, paredzēt elektronisku piedāvājumu iesniegšanu (no 01.01.2019.), publicēt noslēgto līgumu un tā grozījumus (ja pārsniedz MK līgumcenu robežvērtības). </a:t>
            </a:r>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1768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5106" name="Rectangle 2"/>
          <p:cNvSpPr>
            <a:spLocks noGrp="1" noChangeArrowheads="1"/>
          </p:cNvSpPr>
          <p:nvPr>
            <p:ph type="title" idx="4294967295"/>
          </p:nvPr>
        </p:nvSpPr>
        <p:spPr>
          <a:xfrm>
            <a:off x="2057400" y="277813"/>
            <a:ext cx="6629400" cy="1139825"/>
          </a:xfrm>
        </p:spPr>
        <p:txBody>
          <a:bodyPr>
            <a:normAutofit/>
          </a:bodyPr>
          <a:lstStyle/>
          <a:p>
            <a:pPr algn="l">
              <a:defRPr/>
            </a:pPr>
            <a:r>
              <a:rPr lang="lv-LV" sz="4000" b="1" dirty="0">
                <a:solidFill>
                  <a:srgbClr val="002060"/>
                </a:solidFill>
                <a:effectLst>
                  <a:outerShdw blurRad="38100" dist="38100" dir="2700000" algn="tl">
                    <a:srgbClr val="000000">
                      <a:alpha val="43137"/>
                    </a:srgbClr>
                  </a:outerShdw>
                </a:effectLst>
              </a:rPr>
              <a:t>«Mazie iepirkumi» (9.pants)</a:t>
            </a:r>
          </a:p>
        </p:txBody>
      </p:sp>
      <p:sp>
        <p:nvSpPr>
          <p:cNvPr id="78851" name="Rectangle 3"/>
          <p:cNvSpPr>
            <a:spLocks noGrp="1" noChangeArrowheads="1"/>
          </p:cNvSpPr>
          <p:nvPr>
            <p:ph type="body" idx="4294967295"/>
          </p:nvPr>
        </p:nvSpPr>
        <p:spPr>
          <a:xfrm>
            <a:off x="838200" y="1600201"/>
            <a:ext cx="7848600" cy="4724400"/>
          </a:xfrm>
        </p:spPr>
        <p:txBody>
          <a:bodyPr>
            <a:noAutofit/>
          </a:bodyPr>
          <a:lstStyle/>
          <a:p>
            <a:r>
              <a:rPr lang="lv-LV" sz="2200" dirty="0"/>
              <a:t>Piemēro iepirkumiem, kuru paredzamā līgumcena:</a:t>
            </a:r>
          </a:p>
          <a:p>
            <a:pPr marL="0" indent="0">
              <a:buNone/>
            </a:pPr>
            <a:r>
              <a:rPr lang="lv-LV" sz="2200" dirty="0"/>
              <a:t>	piegādes un pakalpojumu līgumiem – </a:t>
            </a:r>
          </a:p>
          <a:p>
            <a:pPr marL="0" indent="0">
              <a:buNone/>
            </a:pPr>
            <a:r>
              <a:rPr lang="lv-LV" sz="2200" dirty="0"/>
              <a:t>	</a:t>
            </a:r>
            <a:r>
              <a:rPr lang="lv-LV" sz="2200" b="1" dirty="0"/>
              <a:t>10 000 EUR </a:t>
            </a:r>
            <a:r>
              <a:rPr lang="lv-LV" sz="2200" dirty="0"/>
              <a:t>– 42 000 EUR</a:t>
            </a:r>
          </a:p>
          <a:p>
            <a:pPr marL="0" indent="0">
              <a:buNone/>
            </a:pPr>
            <a:r>
              <a:rPr lang="lv-LV" sz="2200" dirty="0"/>
              <a:t>	būvdarbu līgumiem </a:t>
            </a:r>
          </a:p>
          <a:p>
            <a:pPr marL="0" indent="0">
              <a:buNone/>
            </a:pPr>
            <a:r>
              <a:rPr lang="lv-LV" sz="2200" dirty="0"/>
              <a:t>	</a:t>
            </a:r>
            <a:r>
              <a:rPr lang="lv-LV" sz="2200" b="1" dirty="0"/>
              <a:t>20 000 EUR </a:t>
            </a:r>
            <a:r>
              <a:rPr lang="lv-LV" sz="2200" dirty="0"/>
              <a:t>– 170 000 EUR</a:t>
            </a:r>
          </a:p>
          <a:p>
            <a:r>
              <a:rPr lang="lv-LV" sz="2200" dirty="0">
                <a:solidFill>
                  <a:srgbClr val="002060"/>
                </a:solidFill>
              </a:rPr>
              <a:t>Var nepiemērot 9.pantu pārtikas produktu piegādes līgumiem, ja tiek ievēroti MK noteikumi Nr. 353 (ZPI) – 19.panta (3) daļa.</a:t>
            </a:r>
          </a:p>
          <a:p>
            <a:r>
              <a:rPr lang="lv-LV" sz="2200" dirty="0">
                <a:solidFill>
                  <a:srgbClr val="002060"/>
                </a:solidFill>
              </a:rPr>
              <a:t>Var nepiemērot 9.panta (6) </a:t>
            </a:r>
            <a:r>
              <a:rPr lang="lv-LV" sz="2200" i="1" dirty="0">
                <a:solidFill>
                  <a:srgbClr val="002060"/>
                </a:solidFill>
              </a:rPr>
              <a:t>(izsludināšana) </a:t>
            </a:r>
            <a:r>
              <a:rPr lang="lv-LV" sz="2200" dirty="0">
                <a:solidFill>
                  <a:srgbClr val="002060"/>
                </a:solidFill>
              </a:rPr>
              <a:t>un (8) </a:t>
            </a:r>
            <a:r>
              <a:rPr lang="lv-LV" sz="2200" i="1" dirty="0">
                <a:solidFill>
                  <a:srgbClr val="002060"/>
                </a:solidFill>
              </a:rPr>
              <a:t>(izslēgšanas noteikumi)</a:t>
            </a:r>
            <a:r>
              <a:rPr lang="lv-LV" sz="2200" dirty="0">
                <a:solidFill>
                  <a:srgbClr val="002060"/>
                </a:solidFill>
              </a:rPr>
              <a:t> daļu </a:t>
            </a:r>
            <a:r>
              <a:rPr lang="lv-LV" sz="2200" b="1" dirty="0">
                <a:solidFill>
                  <a:srgbClr val="002060"/>
                </a:solidFill>
              </a:rPr>
              <a:t>zvērinātu revidentu pakalpojumu iepirkumiem (gada pārskata revīzijas/pārbaudes),</a:t>
            </a:r>
            <a:r>
              <a:rPr lang="lv-LV" sz="2200" dirty="0">
                <a:solidFill>
                  <a:srgbClr val="002060"/>
                </a:solidFill>
              </a:rPr>
              <a:t> iepirkumiem, kuri atbilst sarunu procedūru gadījumiem, pēc iepriekš neveiksmīga 9.panta iepirkuma.</a:t>
            </a:r>
            <a:r>
              <a:rPr lang="lv-LV" sz="2200" dirty="0"/>
              <a:t> </a:t>
            </a:r>
          </a:p>
        </p:txBody>
      </p:sp>
    </p:spTree>
    <p:extLst>
      <p:ext uri="{BB962C8B-B14F-4D97-AF65-F5344CB8AC3E}">
        <p14:creationId xmlns:p14="http://schemas.microsoft.com/office/powerpoint/2010/main" val="883969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a:bodyPr>
          <a:lstStyle/>
          <a:p>
            <a:pPr algn="l">
              <a:defRPr/>
            </a:pPr>
            <a:r>
              <a:rPr lang="lv-LV" sz="4000" b="1" dirty="0">
                <a:solidFill>
                  <a:srgbClr val="002060"/>
                </a:solidFill>
                <a:effectLst>
                  <a:outerShdw blurRad="38100" dist="38100" dir="2700000" algn="tl">
                    <a:srgbClr val="000000">
                      <a:alpha val="43137"/>
                    </a:srgbClr>
                  </a:outerShdw>
                </a:effectLst>
              </a:rPr>
              <a:t>«Mazie iepirkumi» (9.pants)</a:t>
            </a:r>
          </a:p>
        </p:txBody>
      </p:sp>
      <p:sp>
        <p:nvSpPr>
          <p:cNvPr id="78851" name="Rectangle 3"/>
          <p:cNvSpPr>
            <a:spLocks noGrp="1" noChangeArrowheads="1"/>
          </p:cNvSpPr>
          <p:nvPr>
            <p:ph type="body" idx="4294967295"/>
          </p:nvPr>
        </p:nvSpPr>
        <p:spPr>
          <a:xfrm>
            <a:off x="381000" y="1828800"/>
            <a:ext cx="8458200" cy="4648200"/>
          </a:xfrm>
        </p:spPr>
        <p:txBody>
          <a:bodyPr>
            <a:noAutofit/>
          </a:bodyPr>
          <a:lstStyle/>
          <a:p>
            <a:r>
              <a:rPr lang="lv-LV" sz="2000" dirty="0"/>
              <a:t>Jaunie nosacījumi:</a:t>
            </a:r>
          </a:p>
          <a:p>
            <a:pPr lvl="1"/>
            <a:r>
              <a:rPr lang="lv-LV" sz="1800" b="1" dirty="0"/>
              <a:t>iepirkumu plānu publicēšana</a:t>
            </a:r>
            <a:r>
              <a:rPr lang="lv-LV" sz="1800" dirty="0"/>
              <a:t>;</a:t>
            </a:r>
          </a:p>
          <a:p>
            <a:pPr lvl="1"/>
            <a:r>
              <a:rPr lang="lv-LV" sz="1800" dirty="0"/>
              <a:t>nodokļu parādu pārbaude </a:t>
            </a:r>
            <a:r>
              <a:rPr lang="lv-LV" sz="1800" b="1" dirty="0"/>
              <a:t>uz pieteikuma/piedāvājuma iesniegšanas termiņa pēdējo dienu un dienu, kad pieņemts lēmums par potenciālo uzvarētāju</a:t>
            </a:r>
            <a:r>
              <a:rPr lang="lv-LV" sz="1800" dirty="0"/>
              <a:t>;</a:t>
            </a:r>
          </a:p>
          <a:p>
            <a:pPr lvl="1"/>
            <a:r>
              <a:rPr lang="lv-LV" sz="1800" dirty="0"/>
              <a:t>pienākums </a:t>
            </a:r>
            <a:r>
              <a:rPr lang="lv-LV" sz="1800" b="1" dirty="0"/>
              <a:t>protokolēt iepirkuma norisi</a:t>
            </a:r>
            <a:r>
              <a:rPr lang="lv-LV" sz="1800" dirty="0"/>
              <a:t>, izsniegt protokolus 3 d/d laikā (nav jāgatavo ziņojums);</a:t>
            </a:r>
          </a:p>
          <a:p>
            <a:pPr lvl="1"/>
            <a:r>
              <a:rPr lang="lv-LV" sz="1800" dirty="0"/>
              <a:t>detalizēts nolikuma saturs </a:t>
            </a:r>
            <a:r>
              <a:rPr lang="lv-LV" sz="1800" i="1" dirty="0"/>
              <a:t>(izslēgšanas noteikumi papildināti ar </a:t>
            </a:r>
            <a:r>
              <a:rPr lang="lv-LV" sz="1800" b="1" i="1" dirty="0"/>
              <a:t>interešu konflikta gadījumu</a:t>
            </a:r>
            <a:r>
              <a:rPr lang="lv-LV" sz="1800" i="1" dirty="0"/>
              <a:t>, </a:t>
            </a:r>
            <a:r>
              <a:rPr lang="lv-LV" sz="1800" b="1" i="1" dirty="0"/>
              <a:t>neparedz uzticamības atjaunošanas pasākumus</a:t>
            </a:r>
            <a:r>
              <a:rPr lang="lv-LV" sz="1800" i="1" dirty="0"/>
              <a:t>, TS, kvalifikācijas prasības, piedāvājumu un saistību izpildes nodrošinājums, piedāvājumu izvērtēšanas kritēriji);</a:t>
            </a:r>
          </a:p>
          <a:p>
            <a:pPr lvl="1"/>
            <a:r>
              <a:rPr lang="lv-LV" sz="1800" dirty="0"/>
              <a:t>papildu informācijas sniegšana (</a:t>
            </a:r>
            <a:r>
              <a:rPr lang="lv-LV" sz="1800" b="1" dirty="0"/>
              <a:t>3 d/d laikā, bet ne vēlāk kā 4 dienas pirms piedāvājuma iesniegšanas</a:t>
            </a:r>
            <a:r>
              <a:rPr lang="lv-LV" sz="1800" dirty="0"/>
              <a:t>);</a:t>
            </a:r>
          </a:p>
          <a:p>
            <a:pPr lvl="1"/>
            <a:r>
              <a:rPr lang="lv-LV" sz="1800" dirty="0"/>
              <a:t>lēmuma paziņošana un publicēšana (</a:t>
            </a:r>
            <a:r>
              <a:rPr lang="lv-LV" sz="1800" b="1" dirty="0"/>
              <a:t>3 d/d laikā</a:t>
            </a:r>
            <a:r>
              <a:rPr lang="lv-LV" sz="1800" dirty="0"/>
              <a:t>) un informatīvā paziņojuma par noslēgto līgumu publicēšana (</a:t>
            </a:r>
            <a:r>
              <a:rPr lang="lv-LV" sz="1800" b="1" dirty="0"/>
              <a:t>10 d/d laikā</a:t>
            </a:r>
            <a:r>
              <a:rPr lang="lv-LV" sz="1800" dirty="0"/>
              <a:t>);</a:t>
            </a:r>
          </a:p>
          <a:p>
            <a:pPr lvl="1"/>
            <a:r>
              <a:rPr lang="lv-LV" sz="1800" dirty="0"/>
              <a:t>noslēgtā līguma un grozījumu publicēšana </a:t>
            </a:r>
            <a:r>
              <a:rPr lang="lv-LV" sz="1800" b="1" dirty="0"/>
              <a:t>(10 d/d laikā). </a:t>
            </a:r>
          </a:p>
          <a:p>
            <a:endParaRPr lang="lv-LV" sz="24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7776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3200" b="1" dirty="0">
                <a:effectLst>
                  <a:outerShdw blurRad="38100" dist="38100" dir="2700000" algn="tl">
                    <a:srgbClr val="000000">
                      <a:alpha val="43137"/>
                    </a:srgbClr>
                  </a:outerShdw>
                </a:effectLst>
              </a:rPr>
              <a:t>Piedāvājuma nodrošinājums un saistību izpildes nodrošinājums (PIL 50.pants)</a:t>
            </a:r>
            <a:endParaRPr lang="lv-LV" sz="32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1676400" y="1752600"/>
            <a:ext cx="7086600" cy="4572000"/>
          </a:xfrm>
        </p:spPr>
        <p:txBody>
          <a:bodyPr>
            <a:normAutofit fontScale="92500" lnSpcReduction="10000"/>
          </a:bodyPr>
          <a:lstStyle/>
          <a:p>
            <a:r>
              <a:rPr lang="lv-LV" sz="2800" dirty="0"/>
              <a:t>Piegādātājs piedāvājuma nodrošinājumu un </a:t>
            </a:r>
            <a:r>
              <a:rPr lang="lv-LV" sz="2800" b="1" u="sng" dirty="0"/>
              <a:t>saistību izpildes nodrošinājumu </a:t>
            </a:r>
            <a:r>
              <a:rPr lang="lv-LV" sz="2800" dirty="0"/>
              <a:t>ir tiesīgs iesniegt kā:</a:t>
            </a:r>
          </a:p>
          <a:p>
            <a:pPr lvl="1"/>
            <a:r>
              <a:rPr lang="lv-LV" sz="2400" dirty="0"/>
              <a:t>bankas garantiju</a:t>
            </a:r>
          </a:p>
          <a:p>
            <a:pPr lvl="1"/>
            <a:r>
              <a:rPr lang="lv-LV" sz="2400" dirty="0"/>
              <a:t>apdrošināšanas polisi vai,</a:t>
            </a:r>
          </a:p>
          <a:p>
            <a:pPr lvl="1"/>
            <a:r>
              <a:rPr lang="lv-LV" sz="2400" dirty="0"/>
              <a:t>ja pasūtītājs šādu iespēju paredzējis iepirkuma procedūras dokumentos, kā naudas summas iemaksu pasūtītāja norādītajā kontā.</a:t>
            </a:r>
          </a:p>
          <a:p>
            <a:r>
              <a:rPr lang="lv-LV" altLang="en-US" sz="2800" dirty="0"/>
              <a:t>Nav regulēts ne saistību izpildes nodrošinājuma apmērs, ne termiņš.</a:t>
            </a:r>
          </a:p>
          <a:p>
            <a:r>
              <a:rPr lang="lv-LV" sz="2200" i="1" dirty="0"/>
              <a:t>Kļūda likuma redakcijā attiecībā uz nodrošinājuma spēkā esamības laiku!</a:t>
            </a:r>
          </a:p>
        </p:txBody>
      </p:sp>
      <p:pic>
        <p:nvPicPr>
          <p:cNvPr id="7885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275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0" y="3886201"/>
            <a:ext cx="7772400" cy="1882780"/>
          </a:xfrm>
        </p:spPr>
        <p:txBody>
          <a:bodyPr>
            <a:noAutofit/>
          </a:bodyPr>
          <a:lstStyle/>
          <a:p>
            <a:r>
              <a:rPr lang="lv-LV" sz="3200" dirty="0">
                <a:solidFill>
                  <a:srgbClr val="002060"/>
                </a:solidFill>
                <a:effectLst>
                  <a:outerShdw blurRad="38100" dist="38100" dir="2700000" algn="tl">
                    <a:srgbClr val="000000">
                      <a:alpha val="43137"/>
                    </a:srgbClr>
                  </a:outerShdw>
                </a:effectLst>
              </a:rPr>
              <a:t>Kandidātu un pretendentu atlase</a:t>
            </a:r>
            <a:br>
              <a:rPr lang="lv-LV" sz="3200" dirty="0">
                <a:effectLst>
                  <a:outerShdw blurRad="38100" dist="38100" dir="2700000" algn="tl">
                    <a:srgbClr val="000000">
                      <a:alpha val="43137"/>
                    </a:srgbClr>
                  </a:outerShdw>
                </a:effectLst>
              </a:rPr>
            </a:br>
            <a:endParaRPr lang="en-US" sz="3200" dirty="0">
              <a:effectLst>
                <a:outerShdw blurRad="38100" dist="38100" dir="2700000" algn="tl">
                  <a:srgbClr val="000000">
                    <a:alpha val="43137"/>
                  </a:srgbClr>
                </a:outerShdw>
              </a:effectLst>
            </a:endParaRPr>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246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Iepirkuma priekšmeta dalīšana daļās (MK noteikumi Nr.107)</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2057400" y="1695451"/>
            <a:ext cx="6705600" cy="4629149"/>
          </a:xfrm>
        </p:spPr>
        <p:txBody>
          <a:bodyPr>
            <a:normAutofit/>
          </a:bodyPr>
          <a:lstStyle/>
          <a:p>
            <a:r>
              <a:rPr lang="lv-LV" sz="2400" dirty="0"/>
              <a:t>Tiesības piešķirt iepirkuma līgumu daļās.</a:t>
            </a:r>
          </a:p>
          <a:p>
            <a:pPr lvl="1"/>
            <a:r>
              <a:rPr lang="lv-LV" sz="2000" i="1" dirty="0"/>
              <a:t>Iepirkuma dokumentos nosaka, vai piedāvājumu var iesniegt par vienu vai vairākām, vai visām daļām.</a:t>
            </a:r>
          </a:p>
          <a:p>
            <a:r>
              <a:rPr lang="lv-LV" sz="2400" b="1" dirty="0">
                <a:solidFill>
                  <a:srgbClr val="002060"/>
                </a:solidFill>
              </a:rPr>
              <a:t>Iepirkuma procedūras dokumentos (nolikumā!) jāskaidro, kāpēc nolemts nepiešķirt līguma slēgšanas tiesības daļās.</a:t>
            </a:r>
          </a:p>
          <a:p>
            <a:r>
              <a:rPr lang="lv-LV" sz="2400" dirty="0"/>
              <a:t>Tiesības ierobežot daļu skaitu, kurās var uzvarēt viens pretendents.</a:t>
            </a:r>
          </a:p>
          <a:p>
            <a:pPr lvl="1"/>
            <a:r>
              <a:rPr lang="lv-LV" sz="2000" i="1" dirty="0"/>
              <a:t>Norāda iepirkuma procedūras dokumentos, nosaka kritērijus, kā piešķirs uzvaru daļās.</a:t>
            </a:r>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73832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09800" y="1905014"/>
            <a:ext cx="6400799" cy="4435479"/>
          </a:xfrm>
        </p:spPr>
        <p:txBody>
          <a:bodyPr>
            <a:normAutofit fontScale="92500" lnSpcReduction="10000"/>
          </a:bodyPr>
          <a:lstStyle/>
          <a:p>
            <a:pPr algn="l"/>
            <a:r>
              <a:rPr lang="lv-LV" altLang="lv-LV" sz="2800" u="sng" dirty="0">
                <a:solidFill>
                  <a:schemeClr val="tx1"/>
                </a:solidFill>
              </a:rPr>
              <a:t>PIL 42.panta (1) daļa</a:t>
            </a:r>
            <a:r>
              <a:rPr lang="lv-LV" altLang="lv-LV" sz="2800" dirty="0">
                <a:solidFill>
                  <a:schemeClr val="tx1"/>
                </a:solidFill>
              </a:rPr>
              <a:t>:</a:t>
            </a:r>
          </a:p>
          <a:p>
            <a:pPr marL="342900" indent="-342900" algn="l">
              <a:buFont typeface="Arial" panose="020B0604020202020204" pitchFamily="34" charset="0"/>
              <a:buChar char="•"/>
            </a:pPr>
            <a:r>
              <a:rPr lang="lv-LV" altLang="lv-LV" sz="2800" dirty="0">
                <a:solidFill>
                  <a:schemeClr val="tx1"/>
                </a:solidFill>
              </a:rPr>
              <a:t>Noziedzīgie nodarījumi, </a:t>
            </a:r>
            <a:r>
              <a:rPr lang="lv-LV" altLang="lv-LV" sz="2800" b="1" dirty="0">
                <a:solidFill>
                  <a:schemeClr val="tx1"/>
                </a:solidFill>
              </a:rPr>
              <a:t>t.sk. neatļauta piedalīšanās mantiskos darījumos</a:t>
            </a:r>
          </a:p>
          <a:p>
            <a:pPr marL="342900" indent="-342900" algn="l">
              <a:buFont typeface="Arial" panose="020B0604020202020204" pitchFamily="34" charset="0"/>
              <a:buChar char="•"/>
            </a:pPr>
            <a:r>
              <a:rPr lang="lv-LV" altLang="lv-LV" sz="2800" dirty="0">
                <a:solidFill>
                  <a:schemeClr val="tx1"/>
                </a:solidFill>
              </a:rPr>
              <a:t>Darba tiesību pārkāpumi</a:t>
            </a:r>
          </a:p>
          <a:p>
            <a:pPr marL="342900" indent="-342900" algn="l">
              <a:buFont typeface="Arial" panose="020B0604020202020204" pitchFamily="34" charset="0"/>
              <a:buChar char="•"/>
            </a:pPr>
            <a:r>
              <a:rPr lang="lv-LV" altLang="lv-LV" sz="2800" dirty="0">
                <a:solidFill>
                  <a:schemeClr val="tx1"/>
                </a:solidFill>
              </a:rPr>
              <a:t>Konkurences tiesību pārkāpumi</a:t>
            </a:r>
          </a:p>
          <a:p>
            <a:pPr marL="342900" indent="-342900" algn="l">
              <a:buFont typeface="Arial" panose="020B0604020202020204" pitchFamily="34" charset="0"/>
              <a:buChar char="•"/>
            </a:pPr>
            <a:r>
              <a:rPr lang="lv-LV" altLang="lv-LV" sz="2800" dirty="0">
                <a:solidFill>
                  <a:schemeClr val="tx1"/>
                </a:solidFill>
              </a:rPr>
              <a:t>Maksātnespēja</a:t>
            </a:r>
          </a:p>
          <a:p>
            <a:pPr marL="342900" indent="-342900" algn="l">
              <a:buFont typeface="Arial" panose="020B0604020202020204" pitchFamily="34" charset="0"/>
              <a:buChar char="•"/>
            </a:pPr>
            <a:r>
              <a:rPr lang="lv-LV" altLang="lv-LV" sz="2800" dirty="0">
                <a:solidFill>
                  <a:schemeClr val="tx1"/>
                </a:solidFill>
              </a:rPr>
              <a:t>Nodokļu parādi, kas pārsniedz 150 eiro, ir </a:t>
            </a:r>
            <a:r>
              <a:rPr lang="lv-LV" altLang="lv-LV" sz="2800" b="1" dirty="0">
                <a:solidFill>
                  <a:schemeClr val="tx1"/>
                </a:solidFill>
              </a:rPr>
              <a:t>pieteikuma vai piedāvājuma iesniegšanas termiņa pēdējā dienā vai lēmuma par iespējamo uzvarētāju pieņemšanas dienā</a:t>
            </a:r>
            <a:r>
              <a:rPr lang="lv-LV" altLang="lv-LV" sz="2800" dirty="0">
                <a:solidFill>
                  <a:schemeClr val="tx1"/>
                </a:solidFill>
              </a:rPr>
              <a:t>.</a:t>
            </a:r>
          </a:p>
        </p:txBody>
      </p:sp>
      <p:sp>
        <p:nvSpPr>
          <p:cNvPr id="7" name="Slide Number Placeholder 11"/>
          <p:cNvSpPr>
            <a:spLocks noGrp="1"/>
          </p:cNvSpPr>
          <p:nvPr>
            <p:ph type="sldNum" sz="quarter" idx="12"/>
          </p:nvPr>
        </p:nvSpPr>
        <p:spPr>
          <a:xfrm>
            <a:off x="6629400" y="6356369"/>
            <a:ext cx="2133600" cy="365123"/>
          </a:xfrm>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40</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058083" y="457200"/>
            <a:ext cx="6704917" cy="1219200"/>
          </a:xfrm>
        </p:spPr>
        <p:txBody>
          <a:bodyPr anchor="b">
            <a:noAutofit/>
          </a:bodyPr>
          <a:lstStyle/>
          <a:p>
            <a:pPr algn="l"/>
            <a:r>
              <a:rPr lang="lv-LV" sz="3600" b="1" dirty="0">
                <a:effectLst>
                  <a:outerShdw blurRad="38100" dist="38100" dir="2700000" algn="tl">
                    <a:srgbClr val="000000">
                      <a:alpha val="43137"/>
                    </a:srgbClr>
                  </a:outerShdw>
                </a:effectLst>
              </a:rPr>
              <a:t>Izslēgšanas noteikumi – obligātie</a:t>
            </a:r>
            <a:endParaRPr lang="en-US" sz="3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863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7813"/>
            <a:ext cx="6629400" cy="1139825"/>
          </a:xfrm>
        </p:spPr>
        <p:txBody>
          <a:bodyPr>
            <a:noAutofit/>
          </a:bodyPr>
          <a:lstStyle/>
          <a:p>
            <a:pPr algn="l">
              <a:defRPr/>
            </a:pPr>
            <a:r>
              <a:rPr lang="lv-LV" sz="3600" b="1" dirty="0">
                <a:effectLst>
                  <a:outerShdw blurRad="38100" dist="38100" dir="2700000" algn="tl">
                    <a:srgbClr val="000000">
                      <a:alpha val="43137"/>
                    </a:srgbClr>
                  </a:outerShdw>
                </a:effectLst>
              </a:rPr>
              <a:t>Izslēgšanas noteikumi - obligātie</a:t>
            </a:r>
            <a:endParaRPr lang="lv-LV" sz="3600" b="1" dirty="0"/>
          </a:p>
        </p:txBody>
      </p:sp>
      <p:sp>
        <p:nvSpPr>
          <p:cNvPr id="7171" name="Content Placeholder 2"/>
          <p:cNvSpPr>
            <a:spLocks noGrp="1"/>
          </p:cNvSpPr>
          <p:nvPr>
            <p:ph idx="1"/>
          </p:nvPr>
        </p:nvSpPr>
        <p:spPr>
          <a:xfrm>
            <a:off x="2057399" y="1695451"/>
            <a:ext cx="6477001" cy="4541837"/>
          </a:xfrm>
        </p:spPr>
        <p:txBody>
          <a:bodyPr>
            <a:normAutofit fontScale="92500"/>
          </a:bodyPr>
          <a:lstStyle/>
          <a:p>
            <a:pPr marL="342900" indent="-342900"/>
            <a:r>
              <a:rPr lang="lv-LV" altLang="lv-LV" sz="2800" b="1" dirty="0"/>
              <a:t>Paredzēts pārbaudīt arī NĪN nomaksu.</a:t>
            </a:r>
          </a:p>
          <a:p>
            <a:pPr marL="342900" indent="-342900"/>
            <a:r>
              <a:rPr lang="lv-LV" altLang="lv-LV" sz="2800" dirty="0"/>
              <a:t>Ja pretendentam konstatē nodokļu parādus, kas pārsniedz 150 EUR, tas var iesniegt šādus pierādījumus nodokļu parāda neesamībai:</a:t>
            </a:r>
          </a:p>
          <a:p>
            <a:pPr marL="753963" lvl="1" indent="-342900"/>
            <a:r>
              <a:rPr lang="lv-LV" altLang="lv-LV" sz="2400" dirty="0"/>
              <a:t>apliecinātu izdruku no VID EDS vai VID izziņu;</a:t>
            </a:r>
          </a:p>
          <a:p>
            <a:pPr marL="753963" lvl="1" indent="-342900"/>
            <a:r>
              <a:rPr lang="lv-LV" altLang="lv-LV" sz="2400" dirty="0"/>
              <a:t>pašvaldības izziņu par NĪN parāda neesamību;</a:t>
            </a:r>
          </a:p>
          <a:p>
            <a:pPr marL="753963" lvl="1" indent="-342900"/>
            <a:r>
              <a:rPr lang="lv-LV" altLang="lv-LV" sz="2400" dirty="0"/>
              <a:t>VID lēmumu par nodokļu samaksas termiņa pagarināšanu vai atlikšanu </a:t>
            </a:r>
            <a:r>
              <a:rPr lang="lv-LV" altLang="lv-LV" sz="2400" i="1" dirty="0">
                <a:solidFill>
                  <a:srgbClr val="002060"/>
                </a:solidFill>
              </a:rPr>
              <a:t>(kļūda likuma tekstā!)</a:t>
            </a:r>
          </a:p>
          <a:p>
            <a:pPr marL="753963" lvl="1" indent="-342900"/>
            <a:r>
              <a:rPr lang="lv-LV" altLang="lv-LV" sz="2400" dirty="0"/>
              <a:t>vai citus objektīvus pierādījumus</a:t>
            </a:r>
          </a:p>
          <a:p>
            <a:endParaRPr lang="en-US" sz="2800" dirty="0"/>
          </a:p>
          <a:p>
            <a:pPr marL="457200" lvl="1" indent="0">
              <a:buFont typeface="Wingdings" panose="05000000000000000000" pitchFamily="2" charset="2"/>
              <a:buNone/>
              <a:defRPr/>
            </a:pPr>
            <a:endParaRPr lang="lv-LV" altLang="en-US" sz="2800" i="1" dirty="0"/>
          </a:p>
          <a:p>
            <a:pPr lvl="1">
              <a:defRPr/>
            </a:pPr>
            <a:endParaRPr lang="lv-LV" altLang="lv-LV" sz="2800" dirty="0"/>
          </a:p>
        </p:txBody>
      </p:sp>
      <p:pic>
        <p:nvPicPr>
          <p:cNvPr id="11674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15089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09800" y="1905014"/>
            <a:ext cx="6400799" cy="4435479"/>
          </a:xfrm>
        </p:spPr>
        <p:txBody>
          <a:bodyPr>
            <a:normAutofit/>
          </a:bodyPr>
          <a:lstStyle/>
          <a:p>
            <a:pPr marL="342900" indent="-342900" algn="l">
              <a:buFont typeface="Arial" panose="020B0604020202020204" pitchFamily="34" charset="0"/>
              <a:buChar char="•"/>
            </a:pPr>
            <a:r>
              <a:rPr lang="lv-LV" altLang="lv-LV" sz="2800" dirty="0">
                <a:solidFill>
                  <a:schemeClr val="tx1"/>
                </a:solidFill>
              </a:rPr>
              <a:t>Nav iespējams novērst </a:t>
            </a:r>
            <a:r>
              <a:rPr lang="lv-LV" altLang="lv-LV" sz="2800" b="1" dirty="0">
                <a:solidFill>
                  <a:schemeClr val="tx1"/>
                </a:solidFill>
              </a:rPr>
              <a:t>interešu konflikta situāciju</a:t>
            </a:r>
            <a:r>
              <a:rPr lang="lv-LV" altLang="lv-LV" sz="2800" dirty="0">
                <a:solidFill>
                  <a:schemeClr val="tx1"/>
                </a:solidFill>
              </a:rPr>
              <a:t> ar mazāk ierobežojošiem pasākumiem </a:t>
            </a:r>
          </a:p>
          <a:p>
            <a:pPr algn="l"/>
            <a:r>
              <a:rPr lang="lv-LV" altLang="lv-LV" sz="2800" i="1" dirty="0">
                <a:solidFill>
                  <a:schemeClr val="tx1"/>
                </a:solidFill>
              </a:rPr>
              <a:t>(interešu konflikts – iepirkuma komisijas loceklis, eksperts vai iepirkuma dokumentācijas sagatavotājs (pasūtītāja amatpersona vai darbinieks) pārstāv kāda pretendenta intereses vai ir saistīts ar to PIL noteiktajā veidā).</a:t>
            </a:r>
          </a:p>
        </p:txBody>
      </p:sp>
      <p:sp>
        <p:nvSpPr>
          <p:cNvPr id="7" name="Slide Number Placeholder 11"/>
          <p:cNvSpPr>
            <a:spLocks noGrp="1"/>
          </p:cNvSpPr>
          <p:nvPr>
            <p:ph type="sldNum" sz="quarter" idx="12"/>
          </p:nvPr>
        </p:nvSpPr>
        <p:spPr>
          <a:xfrm>
            <a:off x="6629400" y="6356369"/>
            <a:ext cx="2133600" cy="365123"/>
          </a:xfrm>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42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058083" y="457200"/>
            <a:ext cx="6704917" cy="1183511"/>
          </a:xfrm>
        </p:spPr>
        <p:txBody>
          <a:bodyPr anchor="b">
            <a:noAutofit/>
          </a:bodyPr>
          <a:lstStyle/>
          <a:p>
            <a:pPr algn="l"/>
            <a:r>
              <a:rPr lang="lv-LV" sz="3600" b="1" dirty="0">
                <a:effectLst>
                  <a:outerShdw blurRad="38100" dist="38100" dir="2700000" algn="tl">
                    <a:srgbClr val="000000">
                      <a:alpha val="43137"/>
                    </a:srgbClr>
                  </a:outerShdw>
                </a:effectLst>
              </a:rPr>
              <a:t>Izslēgšanas noteikumi – obligātie</a:t>
            </a:r>
            <a:endParaRPr lang="en-US" sz="3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888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058084" y="1905014"/>
            <a:ext cx="6704916" cy="4435479"/>
          </a:xfrm>
        </p:spPr>
        <p:txBody>
          <a:bodyPr>
            <a:normAutofit fontScale="92500" lnSpcReduction="10000"/>
          </a:bodyPr>
          <a:lstStyle/>
          <a:p>
            <a:pPr marL="342900" indent="-342900" algn="l">
              <a:buFont typeface="Arial" panose="020B0604020202020204" pitchFamily="34" charset="0"/>
              <a:buChar char="•"/>
            </a:pPr>
            <a:r>
              <a:rPr lang="lv-LV" altLang="lv-LV" sz="2800" dirty="0">
                <a:solidFill>
                  <a:schemeClr val="tx1"/>
                </a:solidFill>
              </a:rPr>
              <a:t>Nav iespējams novērst </a:t>
            </a:r>
            <a:r>
              <a:rPr lang="lv-LV" altLang="lv-LV" sz="2800" b="1" dirty="0">
                <a:solidFill>
                  <a:schemeClr val="tx1"/>
                </a:solidFill>
              </a:rPr>
              <a:t>konkurenci ierobežojošu priekšrocību risku </a:t>
            </a:r>
            <a:r>
              <a:rPr lang="lv-LV" altLang="lv-LV" sz="2800" dirty="0">
                <a:solidFill>
                  <a:schemeClr val="tx1"/>
                </a:solidFill>
              </a:rPr>
              <a:t>ar mazāk ierobežojošiem pasākumiem un pretendents nevar pierādīt, ka iesaistīšanās iepirkuma procedūras sagatavošanā neierobežo konkurenci </a:t>
            </a:r>
          </a:p>
          <a:p>
            <a:pPr algn="l"/>
            <a:r>
              <a:rPr lang="lv-LV" altLang="lv-LV" sz="2800" i="1" dirty="0">
                <a:solidFill>
                  <a:schemeClr val="tx1"/>
                </a:solidFill>
              </a:rPr>
              <a:t>(kandidāts vai pretendents vai ar to saistīta juridiska persona bijusi iesaistīta iepirkuma sagatavošanā un 18.panta (4) daļā noteiktie pasākumi ir nepietiekami, lai novērstu šaubas par konkurences ierobežošanu).</a:t>
            </a:r>
          </a:p>
          <a:p>
            <a:pPr marL="926988" lvl="1" indent="-457200" algn="l">
              <a:buFont typeface="Arial" panose="020B0604020202020204" pitchFamily="34" charset="0"/>
              <a:buChar char="•"/>
              <a:defRPr/>
            </a:pPr>
            <a:endParaRPr lang="lv-LV" sz="2800" dirty="0">
              <a:solidFill>
                <a:schemeClr val="tx1"/>
              </a:solidFill>
            </a:endParaRPr>
          </a:p>
        </p:txBody>
      </p:sp>
      <p:sp>
        <p:nvSpPr>
          <p:cNvPr id="7" name="Slide Number Placeholder 11"/>
          <p:cNvSpPr>
            <a:spLocks noGrp="1"/>
          </p:cNvSpPr>
          <p:nvPr>
            <p:ph type="sldNum" sz="quarter" idx="12"/>
          </p:nvPr>
        </p:nvSpPr>
        <p:spPr>
          <a:xfrm>
            <a:off x="6629400" y="6356369"/>
            <a:ext cx="2133600" cy="365123"/>
          </a:xfrm>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43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058083" y="457200"/>
            <a:ext cx="6704917" cy="1183511"/>
          </a:xfrm>
        </p:spPr>
        <p:txBody>
          <a:bodyPr anchor="b">
            <a:noAutofit/>
          </a:bodyPr>
          <a:lstStyle/>
          <a:p>
            <a:pPr algn="l"/>
            <a:r>
              <a:rPr lang="lv-LV" sz="3600" b="1" dirty="0">
                <a:effectLst>
                  <a:outerShdw blurRad="38100" dist="38100" dir="2700000" algn="tl">
                    <a:srgbClr val="000000">
                      <a:alpha val="43137"/>
                    </a:srgbClr>
                  </a:outerShdw>
                </a:effectLst>
              </a:rPr>
              <a:t>Izslēgšanas noteikumi – obligātie</a:t>
            </a:r>
            <a:endParaRPr lang="en-US" sz="3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13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082" y="457200"/>
            <a:ext cx="6761869" cy="1372292"/>
          </a:xfrm>
        </p:spPr>
        <p:txBody>
          <a:bodyPr>
            <a:noAutofit/>
          </a:bodyPr>
          <a:lstStyle/>
          <a:p>
            <a:pPr algn="l"/>
            <a:r>
              <a:rPr lang="lv-LV" sz="3600" b="1" dirty="0">
                <a:effectLst>
                  <a:outerShdw blurRad="38100" dist="38100" dir="2700000" algn="tl">
                    <a:srgbClr val="000000">
                      <a:alpha val="43137"/>
                    </a:srgbClr>
                  </a:outerShdw>
                </a:effectLst>
              </a:rPr>
              <a:t>Izslēgšanas noteikumi – obligātie</a:t>
            </a:r>
          </a:p>
        </p:txBody>
      </p:sp>
      <p:sp>
        <p:nvSpPr>
          <p:cNvPr id="3" name="Content Placeholder 2"/>
          <p:cNvSpPr>
            <a:spLocks noGrp="1"/>
          </p:cNvSpPr>
          <p:nvPr>
            <p:ph idx="1"/>
          </p:nvPr>
        </p:nvSpPr>
        <p:spPr>
          <a:xfrm>
            <a:off x="2058082" y="1957799"/>
            <a:ext cx="6628718" cy="4290601"/>
          </a:xfrm>
        </p:spPr>
        <p:txBody>
          <a:bodyPr>
            <a:noAutofit/>
          </a:bodyPr>
          <a:lstStyle/>
          <a:p>
            <a:r>
              <a:rPr lang="lv-LV" sz="2200" dirty="0"/>
              <a:t>Izslēgšanas noteikumi attiecas uz: </a:t>
            </a:r>
          </a:p>
          <a:p>
            <a:pPr lvl="1"/>
            <a:r>
              <a:rPr lang="lv-LV" sz="2200" dirty="0"/>
              <a:t>kandidātu un pretendentu un katru tā dalībnieku vai biedru, ja kandidāts vai pretendents ir piegādātāju apvienība vai personālsabiedrība</a:t>
            </a:r>
          </a:p>
          <a:p>
            <a:pPr lvl="1"/>
            <a:r>
              <a:rPr lang="lv-LV" sz="2200" dirty="0"/>
              <a:t>apakšuzņēmēju, kura sniedzamie </a:t>
            </a:r>
            <a:r>
              <a:rPr lang="lv-LV" sz="2200" b="1" dirty="0"/>
              <a:t>pakalpojumi vai būvdarbi ir vismaz 10% </a:t>
            </a:r>
            <a:r>
              <a:rPr lang="lv-LV" sz="2200" dirty="0"/>
              <a:t>no kopējās līguma </a:t>
            </a:r>
            <a:r>
              <a:rPr lang="lv-LV" sz="2200" b="1" dirty="0"/>
              <a:t>(arī piegādes līguma) </a:t>
            </a:r>
            <a:r>
              <a:rPr lang="lv-LV" sz="2200" dirty="0"/>
              <a:t>vērtības (izņemot 42.panta (1) daļas 1.punktu)</a:t>
            </a:r>
          </a:p>
          <a:p>
            <a:pPr lvl="1"/>
            <a:r>
              <a:rPr lang="lv-LV" sz="2200" dirty="0"/>
              <a:t>uz personu, uz kuras spējām kandidāts vai pretendents balstās savas kvalifikācijas pierādīšanai</a:t>
            </a:r>
          </a:p>
          <a:p>
            <a:endParaRPr lang="lv-LV" sz="2800" b="1" dirty="0">
              <a:solidFill>
                <a:srgbClr val="002060"/>
              </a:solidFill>
              <a:effectLst>
                <a:outerShdw blurRad="38100" dist="38100" dir="2700000" algn="tl">
                  <a:srgbClr val="000000">
                    <a:alpha val="43137"/>
                  </a:srgbClr>
                </a:outerShdw>
              </a:effectLst>
            </a:endParaRPr>
          </a:p>
          <a:p>
            <a:endParaRPr lang="lv-LV" sz="2800" b="1" dirty="0">
              <a:solidFill>
                <a:srgbClr val="002060"/>
              </a:solidFill>
              <a:effectLst>
                <a:outerShdw blurRad="38100" dist="38100" dir="2700000" algn="tl">
                  <a:srgbClr val="000000">
                    <a:alpha val="43137"/>
                  </a:srgbClr>
                </a:outerShdw>
              </a:effectLst>
            </a:endParaRPr>
          </a:p>
          <a:p>
            <a:pPr marL="0" indent="0" algn="just">
              <a:buNone/>
            </a:pPr>
            <a:endParaRPr lang="lv-LV" sz="2800" dirty="0"/>
          </a:p>
        </p:txBody>
      </p:sp>
      <p:sp>
        <p:nvSpPr>
          <p:cNvPr id="4" name="Slide Number Placeholder 3"/>
          <p:cNvSpPr>
            <a:spLocks noGrp="1"/>
          </p:cNvSpPr>
          <p:nvPr>
            <p:ph type="sldNum" sz="quarter" idx="12"/>
          </p:nvPr>
        </p:nvSpPr>
        <p:spPr/>
        <p:txBody>
          <a:bodyPr/>
          <a:lstStyle/>
          <a:p>
            <a:fld id="{7C09A6FE-AAAC-4811-B52D-42F9EB79B765}" type="slidenum">
              <a:rPr lang="lv-LV" smtClean="0"/>
              <a:t>44</a:t>
            </a:fld>
            <a:endParaRPr lang="lv-LV"/>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3475390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0D52FD-6DD4-4E2C-B5E5-20002D830355}"/>
              </a:ext>
            </a:extLst>
          </p:cNvPr>
          <p:cNvSpPr>
            <a:spLocks noGrp="1"/>
          </p:cNvSpPr>
          <p:nvPr>
            <p:ph type="title"/>
          </p:nvPr>
        </p:nvSpPr>
        <p:spPr>
          <a:xfrm>
            <a:off x="1979613" y="277813"/>
            <a:ext cx="6707187" cy="1139825"/>
          </a:xfrm>
        </p:spPr>
        <p:txBody>
          <a:bodyPr>
            <a:noAutofit/>
          </a:bodyPr>
          <a:lstStyle/>
          <a:p>
            <a:pPr algn="l">
              <a:defRPr/>
            </a:pPr>
            <a:r>
              <a:rPr lang="lv-LV" sz="3200" b="1" dirty="0">
                <a:effectLst>
                  <a:outerShdw blurRad="38100" dist="38100" dir="2700000" algn="tl">
                    <a:srgbClr val="000000">
                      <a:alpha val="43137"/>
                    </a:srgbClr>
                  </a:outerShdw>
                </a:effectLst>
              </a:rPr>
              <a:t>Izslēgšanas noteikumi – fakultatīvi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Subtitle 2">
            <a:extLst>
              <a:ext uri="{FF2B5EF4-FFF2-40B4-BE49-F238E27FC236}">
                <a16:creationId xmlns:a16="http://schemas.microsoft.com/office/drawing/2014/main" id="{D25D8D72-93D0-45CC-9DE0-5360B0A184D6}"/>
              </a:ext>
            </a:extLst>
          </p:cNvPr>
          <p:cNvSpPr>
            <a:spLocks noGrp="1"/>
          </p:cNvSpPr>
          <p:nvPr>
            <p:ph idx="1"/>
          </p:nvPr>
        </p:nvSpPr>
        <p:spPr>
          <a:xfrm>
            <a:off x="1979613" y="1600200"/>
            <a:ext cx="6707187" cy="4530725"/>
          </a:xfrm>
        </p:spPr>
        <p:txBody>
          <a:bodyPr>
            <a:normAutofit/>
          </a:bodyPr>
          <a:lstStyle/>
          <a:p>
            <a:pPr>
              <a:lnSpc>
                <a:spcPct val="110000"/>
              </a:lnSpc>
              <a:buFont typeface="Arial" panose="020B0604020202020204" pitchFamily="34" charset="0"/>
              <a:buChar char="•"/>
              <a:defRPr/>
            </a:pPr>
            <a:r>
              <a:rPr lang="lv-LV" altLang="lv-LV" sz="2200" b="1" u="sng" dirty="0"/>
              <a:t>PIL 42.pant (2) daļā </a:t>
            </a:r>
            <a:r>
              <a:rPr lang="lv-LV" altLang="lv-LV" sz="2200" dirty="0"/>
              <a:t>noteikti vairāki  neobligātie (fakultatīvie) izslēgšanas noteikumi (</a:t>
            </a:r>
            <a:r>
              <a:rPr lang="lv-LV" altLang="lv-LV" sz="2200" b="1" dirty="0"/>
              <a:t>nodoms piemērot jānorāda iepirkuma dokumentos vai paziņojumā</a:t>
            </a:r>
            <a:r>
              <a:rPr lang="lv-LV" altLang="lv-LV" sz="2200" dirty="0"/>
              <a:t>).</a:t>
            </a:r>
          </a:p>
          <a:p>
            <a:pPr>
              <a:lnSpc>
                <a:spcPct val="110000"/>
              </a:lnSpc>
              <a:defRPr/>
            </a:pPr>
            <a:r>
              <a:rPr lang="lv-LV" altLang="lv-LV" sz="2200" u="sng" dirty="0"/>
              <a:t>1. Pasūtītājs </a:t>
            </a:r>
            <a:r>
              <a:rPr lang="lv-LV" altLang="lv-LV" sz="2200" b="1" u="sng" dirty="0"/>
              <a:t>var izslēgt </a:t>
            </a:r>
            <a:r>
              <a:rPr lang="lv-LV" altLang="lv-LV" sz="2200" u="sng" dirty="0"/>
              <a:t>pretendentu, ja </a:t>
            </a:r>
          </a:p>
          <a:p>
            <a:pPr marL="0" indent="0">
              <a:lnSpc>
                <a:spcPct val="110000"/>
              </a:lnSpc>
              <a:buFont typeface="Wingdings" panose="05000000000000000000" pitchFamily="2" charset="2"/>
              <a:buNone/>
              <a:defRPr/>
            </a:pPr>
            <a:r>
              <a:rPr lang="lv-LV" altLang="lv-LV" sz="2200" dirty="0"/>
              <a:t>pretendents nav pildījis </a:t>
            </a:r>
            <a:r>
              <a:rPr lang="lv-LV" altLang="lv-LV" sz="2200" b="1" dirty="0"/>
              <a:t>ar šo pasūtītāju </a:t>
            </a:r>
            <a:r>
              <a:rPr lang="lv-LV" altLang="lv-LV" sz="2200" dirty="0"/>
              <a:t>noslēgtu iepirkuma līgumu, un pasūtītājs izmantojis līgumā noteikto iespēju vienpusēji atkāpties no līguma (izvērtē, cik būtisks bija pārkāpums, kura dēļ pasūtītājs vienpusēji atkāpies no līguma, kā arī slēdzamā līguma neizpildes risku!). </a:t>
            </a:r>
            <a:r>
              <a:rPr lang="lv-LV" altLang="lv-LV" sz="2200" i="1" dirty="0"/>
              <a:t>Noilguma termiņš – 12 mēneši.</a:t>
            </a:r>
          </a:p>
          <a:p>
            <a:pPr>
              <a:defRPr/>
            </a:pPr>
            <a:endParaRPr lang="lv-LV" altLang="lv-LV" sz="2400" dirty="0"/>
          </a:p>
          <a:p>
            <a:pPr marL="926988" lvl="1" indent="-457200">
              <a:buFont typeface="Arial" panose="020B0604020202020204" pitchFamily="34" charset="0"/>
              <a:buChar char="•"/>
              <a:defRPr/>
            </a:pPr>
            <a:endParaRPr lang="lv-LV" sz="2800" dirty="0"/>
          </a:p>
        </p:txBody>
      </p:sp>
      <p:sp>
        <p:nvSpPr>
          <p:cNvPr id="81924" name="Slide Number Placeholder 11">
            <a:extLst>
              <a:ext uri="{FF2B5EF4-FFF2-40B4-BE49-F238E27FC236}">
                <a16:creationId xmlns:a16="http://schemas.microsoft.com/office/drawing/2014/main" id="{91780960-8A8C-4ABC-B2BE-19A2FF08023F}"/>
              </a:ext>
            </a:extLst>
          </p:cNvPr>
          <p:cNvSpPr>
            <a:spLocks noGrp="1" noChangeArrowheads="1"/>
          </p:cNvSpPr>
          <p:nvPr>
            <p:ph type="sldNum" sz="quarter" idx="4294967295"/>
          </p:nvPr>
        </p:nvSpPr>
        <p:spPr>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FDDC4338-593E-4DF2-B656-1C8EFA1AAB76}" type="slidenum">
              <a:rPr lang="en-US" altLang="lv-LV" sz="1800" smtClean="0">
                <a:latin typeface="Times New Roman" panose="02020603050405020304" pitchFamily="18" charset="0"/>
                <a:cs typeface="Times New Roman" panose="02020603050405020304" pitchFamily="18" charset="0"/>
              </a:rPr>
              <a:pPr algn="l" eaLnBrk="0" hangingPunct="0">
                <a:spcBef>
                  <a:spcPct val="0"/>
                </a:spcBef>
                <a:buClrTx/>
                <a:buSzTx/>
                <a:buFontTx/>
                <a:buNone/>
              </a:pPr>
              <a:t>45</a:t>
            </a:fld>
            <a:endParaRPr lang="en-US" altLang="lv-LV" sz="1800">
              <a:latin typeface="Times New Roman" panose="02020603050405020304" pitchFamily="18" charset="0"/>
              <a:cs typeface="Times New Roman" panose="02020603050405020304" pitchFamily="18" charset="0"/>
            </a:endParaRPr>
          </a:p>
        </p:txBody>
      </p:sp>
      <p:pic>
        <p:nvPicPr>
          <p:cNvPr id="81925" name="Picture 2">
            <a:extLst>
              <a:ext uri="{FF2B5EF4-FFF2-40B4-BE49-F238E27FC236}">
                <a16:creationId xmlns:a16="http://schemas.microsoft.com/office/drawing/2014/main" id="{5673B46A-5A80-4C17-BCF3-713FA87E9E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6" name="Slide Number Placeholder 11">
            <a:extLst>
              <a:ext uri="{FF2B5EF4-FFF2-40B4-BE49-F238E27FC236}">
                <a16:creationId xmlns:a16="http://schemas.microsoft.com/office/drawing/2014/main" id="{8673D2AC-3DAA-49B0-B440-6911851E28AC}"/>
              </a:ext>
            </a:extLst>
          </p:cNvPr>
          <p:cNvSpPr txBox="1">
            <a:spLocks noChangeArrowheads="1"/>
          </p:cNvSpPr>
          <p:nvPr/>
        </p:nvSpPr>
        <p:spPr bwMode="auto">
          <a:xfrm>
            <a:off x="2286000" y="63404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nchor="ct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defTabSz="914400" eaLnBrk="1" hangingPunct="1">
              <a:spcBef>
                <a:spcPct val="0"/>
              </a:spcBef>
              <a:buClrTx/>
              <a:buSzTx/>
              <a:buFontTx/>
              <a:buNone/>
            </a:pPr>
            <a:endParaRPr lang="en-US" altLang="lv-LV"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1788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66C878-DB5F-4271-9774-DAECD366D531}"/>
              </a:ext>
            </a:extLst>
          </p:cNvPr>
          <p:cNvSpPr>
            <a:spLocks noGrp="1"/>
          </p:cNvSpPr>
          <p:nvPr>
            <p:ph type="title"/>
          </p:nvPr>
        </p:nvSpPr>
        <p:spPr>
          <a:xfrm>
            <a:off x="1979613" y="277813"/>
            <a:ext cx="6707187" cy="1139825"/>
          </a:xfrm>
        </p:spPr>
        <p:txBody>
          <a:bodyPr>
            <a:noAutofit/>
          </a:bodyPr>
          <a:lstStyle/>
          <a:p>
            <a:pPr algn="l">
              <a:defRPr/>
            </a:pPr>
            <a:r>
              <a:rPr lang="lv-LV" sz="3200" b="1" dirty="0">
                <a:effectLst>
                  <a:outerShdw blurRad="38100" dist="38100" dir="2700000" algn="tl">
                    <a:srgbClr val="000000">
                      <a:alpha val="43137"/>
                    </a:srgbClr>
                  </a:outerShdw>
                </a:effectLst>
              </a:rPr>
              <a:t>Izslēgšanas noteikumi – fakultatīvi </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4995" name="Subtitle 2">
            <a:extLst>
              <a:ext uri="{FF2B5EF4-FFF2-40B4-BE49-F238E27FC236}">
                <a16:creationId xmlns:a16="http://schemas.microsoft.com/office/drawing/2014/main" id="{48158464-D82A-4C32-9C66-55B8908E6986}"/>
              </a:ext>
            </a:extLst>
          </p:cNvPr>
          <p:cNvSpPr>
            <a:spLocks noGrp="1" noChangeArrowheads="1"/>
          </p:cNvSpPr>
          <p:nvPr>
            <p:ph idx="1"/>
          </p:nvPr>
        </p:nvSpPr>
        <p:spPr>
          <a:xfrm>
            <a:off x="1979613" y="1600200"/>
            <a:ext cx="6707187" cy="4530725"/>
          </a:xfrm>
        </p:spPr>
        <p:txBody>
          <a:bodyPr/>
          <a:lstStyle/>
          <a:p>
            <a:pPr>
              <a:lnSpc>
                <a:spcPct val="110000"/>
              </a:lnSpc>
              <a:defRPr/>
            </a:pPr>
            <a:r>
              <a:rPr lang="lv-LV" altLang="lv-LV" sz="2200" u="sng" dirty="0"/>
              <a:t>2. Pasūtītājs </a:t>
            </a:r>
            <a:r>
              <a:rPr lang="lv-LV" altLang="lv-LV" sz="2200" b="1" u="sng" dirty="0"/>
              <a:t>var izslēgt </a:t>
            </a:r>
            <a:r>
              <a:rPr lang="lv-LV" altLang="lv-LV" sz="2200" u="sng" dirty="0"/>
              <a:t>pretendentu, ja </a:t>
            </a:r>
          </a:p>
          <a:p>
            <a:pPr marL="0" indent="0">
              <a:lnSpc>
                <a:spcPct val="110000"/>
              </a:lnSpc>
              <a:buFont typeface="Wingdings" panose="05000000000000000000" pitchFamily="2" charset="2"/>
              <a:buNone/>
              <a:defRPr/>
            </a:pPr>
            <a:r>
              <a:rPr lang="lv-LV" altLang="lv-LV" sz="2200" dirty="0"/>
              <a:t>pretendents </a:t>
            </a:r>
            <a:r>
              <a:rPr lang="lv-LV" altLang="lv-LV" sz="2200" b="1" dirty="0"/>
              <a:t>izdarījis</a:t>
            </a:r>
            <a:r>
              <a:rPr lang="lv-LV" altLang="lv-LV" sz="2200" dirty="0"/>
              <a:t> </a:t>
            </a:r>
            <a:r>
              <a:rPr lang="lv-LV" altLang="lv-LV" sz="2200" b="1" dirty="0"/>
              <a:t>smagu profesionālās darbības pārkāpumu </a:t>
            </a:r>
            <a:r>
              <a:rPr lang="lv-LV" altLang="lv-LV" sz="2200" b="1" i="1" dirty="0"/>
              <a:t>(MK noteikumi Nr.109)</a:t>
            </a:r>
            <a:r>
              <a:rPr lang="lv-LV" altLang="lv-LV" sz="2200" dirty="0"/>
              <a:t>, kas liek apšaubīt tā godīgumu, un tas atzīts ar neapstrīdamu un nepārsūdzamu </a:t>
            </a:r>
            <a:r>
              <a:rPr lang="lv-LV" altLang="lv-LV" sz="2200" b="1" dirty="0"/>
              <a:t>kompetentās institūcijas lēmumu vai tiesas spriedumu.</a:t>
            </a:r>
            <a:endParaRPr lang="lv-LV" altLang="lv-LV" sz="2200" i="1" dirty="0"/>
          </a:p>
          <a:p>
            <a:r>
              <a:rPr lang="lv-LV" altLang="lv-LV" sz="2400" u="sng" dirty="0"/>
              <a:t>3. Pasūtītājs </a:t>
            </a:r>
            <a:r>
              <a:rPr lang="lv-LV" altLang="lv-LV" sz="2400" b="1" u="sng" dirty="0"/>
              <a:t>var izslēgt </a:t>
            </a:r>
            <a:r>
              <a:rPr lang="lv-LV" altLang="lv-LV" sz="2400" u="sng" dirty="0"/>
              <a:t>pretendentu, ja </a:t>
            </a:r>
          </a:p>
          <a:p>
            <a:pPr marL="342900" indent="-342900"/>
            <a:r>
              <a:rPr lang="lv-LV" altLang="lv-LV" sz="2400" dirty="0"/>
              <a:t>pretendents </a:t>
            </a:r>
            <a:r>
              <a:rPr lang="lv-LV" altLang="lv-LV" sz="2400" b="1" dirty="0"/>
              <a:t>nav pildījis ar </a:t>
            </a:r>
            <a:r>
              <a:rPr lang="lv-LV" altLang="lv-LV" sz="2400" i="1" dirty="0"/>
              <a:t>[jebkuru] </a:t>
            </a:r>
            <a:r>
              <a:rPr lang="lv-LV" altLang="lv-LV" sz="2400" b="1" dirty="0"/>
              <a:t>pasūtītāju noslēgtu iepirkuma līgumu </a:t>
            </a:r>
            <a:r>
              <a:rPr lang="lv-LV" altLang="lv-LV" sz="2400" dirty="0"/>
              <a:t>un tas atzīts ar nepārsūdzamu </a:t>
            </a:r>
            <a:r>
              <a:rPr lang="lv-LV" altLang="lv-LV" sz="2400" b="1" dirty="0"/>
              <a:t>tiesas spriedumu</a:t>
            </a:r>
            <a:r>
              <a:rPr lang="lv-LV" altLang="lv-LV" sz="2400" dirty="0"/>
              <a:t>.</a:t>
            </a:r>
          </a:p>
          <a:p>
            <a:pPr marL="0" indent="0">
              <a:lnSpc>
                <a:spcPct val="110000"/>
              </a:lnSpc>
              <a:buFont typeface="Wingdings" panose="05000000000000000000" pitchFamily="2" charset="2"/>
              <a:buNone/>
              <a:defRPr/>
            </a:pPr>
            <a:r>
              <a:rPr lang="lv-LV" altLang="lv-LV" sz="2200" i="1" dirty="0"/>
              <a:t>Noilguma termiņš – 12 mēneši.</a:t>
            </a:r>
          </a:p>
          <a:p>
            <a:pPr>
              <a:buFont typeface="Arial" panose="020B0604020202020204" pitchFamily="34" charset="0"/>
              <a:buChar char="•"/>
              <a:defRPr/>
            </a:pPr>
            <a:endParaRPr lang="lv-LV" altLang="lv-LV" sz="2400" dirty="0"/>
          </a:p>
          <a:p>
            <a:pPr>
              <a:defRPr/>
            </a:pPr>
            <a:endParaRPr lang="lv-LV" altLang="lv-LV" sz="2400" dirty="0"/>
          </a:p>
          <a:p>
            <a:pPr marL="925513" lvl="1" indent="-457200">
              <a:buFont typeface="Arial" panose="020B0604020202020204" pitchFamily="34" charset="0"/>
              <a:buChar char="•"/>
              <a:defRPr/>
            </a:pPr>
            <a:endParaRPr lang="lv-LV" altLang="lv-LV" sz="2800" dirty="0"/>
          </a:p>
        </p:txBody>
      </p:sp>
      <p:sp>
        <p:nvSpPr>
          <p:cNvPr id="82948" name="Slide Number Placeholder 11">
            <a:extLst>
              <a:ext uri="{FF2B5EF4-FFF2-40B4-BE49-F238E27FC236}">
                <a16:creationId xmlns:a16="http://schemas.microsoft.com/office/drawing/2014/main" id="{ADE401F1-FAE2-41AE-AEE9-B05BCC007E11}"/>
              </a:ext>
            </a:extLst>
          </p:cNvPr>
          <p:cNvSpPr>
            <a:spLocks noGrp="1" noChangeArrowheads="1"/>
          </p:cNvSpPr>
          <p:nvPr>
            <p:ph type="sldNum" sz="quarter" idx="4294967295"/>
          </p:nvPr>
        </p:nvSpPr>
        <p:spPr>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E772EB8A-BB22-45E6-8FCE-4C67FC7F758A}" type="slidenum">
              <a:rPr lang="en-US" altLang="lv-LV" sz="1800" smtClean="0">
                <a:latin typeface="Times New Roman" panose="02020603050405020304" pitchFamily="18" charset="0"/>
                <a:cs typeface="Times New Roman" panose="02020603050405020304" pitchFamily="18" charset="0"/>
              </a:rPr>
              <a:pPr algn="l" eaLnBrk="0" hangingPunct="0">
                <a:spcBef>
                  <a:spcPct val="0"/>
                </a:spcBef>
                <a:buClrTx/>
                <a:buSzTx/>
                <a:buFontTx/>
                <a:buNone/>
              </a:pPr>
              <a:t>46</a:t>
            </a:fld>
            <a:endParaRPr lang="en-US" altLang="lv-LV" sz="1800">
              <a:latin typeface="Times New Roman" panose="02020603050405020304" pitchFamily="18" charset="0"/>
              <a:cs typeface="Times New Roman" panose="02020603050405020304" pitchFamily="18" charset="0"/>
            </a:endParaRPr>
          </a:p>
        </p:txBody>
      </p:sp>
      <p:pic>
        <p:nvPicPr>
          <p:cNvPr id="82949" name="Picture 2">
            <a:extLst>
              <a:ext uri="{FF2B5EF4-FFF2-40B4-BE49-F238E27FC236}">
                <a16:creationId xmlns:a16="http://schemas.microsoft.com/office/drawing/2014/main" id="{8E86C875-6F65-4FB5-8D34-85E08CDC3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0" name="Slide Number Placeholder 11">
            <a:extLst>
              <a:ext uri="{FF2B5EF4-FFF2-40B4-BE49-F238E27FC236}">
                <a16:creationId xmlns:a16="http://schemas.microsoft.com/office/drawing/2014/main" id="{BEEFB400-4ED8-4BA7-AE06-C6B912EEE4ED}"/>
              </a:ext>
            </a:extLst>
          </p:cNvPr>
          <p:cNvSpPr txBox="1">
            <a:spLocks noChangeArrowheads="1"/>
          </p:cNvSpPr>
          <p:nvPr/>
        </p:nvSpPr>
        <p:spPr bwMode="auto">
          <a:xfrm>
            <a:off x="2286000" y="63404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nchor="ct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defTabSz="914400" eaLnBrk="1" hangingPunct="1">
              <a:spcBef>
                <a:spcPct val="0"/>
              </a:spcBef>
              <a:buClrTx/>
              <a:buSzTx/>
              <a:buFontTx/>
              <a:buNone/>
            </a:pPr>
            <a:endParaRPr lang="en-US" altLang="lv-LV" sz="1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4528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20" name="Picture 2">
            <a:extLst>
              <a:ext uri="{FF2B5EF4-FFF2-40B4-BE49-F238E27FC236}">
                <a16:creationId xmlns:a16="http://schemas.microsoft.com/office/drawing/2014/main" id="{EF17860E-9664-413E-BC8E-4C6C454173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0EF7E4F-92CA-4111-9F40-06ECB96052BA}"/>
              </a:ext>
            </a:extLst>
          </p:cNvPr>
          <p:cNvSpPr>
            <a:spLocks noGrp="1"/>
          </p:cNvSpPr>
          <p:nvPr>
            <p:ph type="title"/>
          </p:nvPr>
        </p:nvSpPr>
        <p:spPr>
          <a:xfrm>
            <a:off x="2057400" y="277813"/>
            <a:ext cx="6629400" cy="1139825"/>
          </a:xfrm>
        </p:spPr>
        <p:txBody>
          <a:bodyPr>
            <a:noAutofit/>
          </a:bodyPr>
          <a:lstStyle/>
          <a:p>
            <a:pPr>
              <a:defRPr/>
            </a:pPr>
            <a:r>
              <a:rPr lang="lv-LV" sz="3200" dirty="0">
                <a:effectLst>
                  <a:outerShdw blurRad="38100" dist="38100" dir="2700000" algn="tl">
                    <a:srgbClr val="000000">
                      <a:alpha val="43137"/>
                    </a:srgbClr>
                  </a:outerShdw>
                </a:effectLst>
              </a:rPr>
              <a:t>Izslēgšanas noteikumi</a:t>
            </a:r>
            <a:endParaRPr lang="lv-LV" sz="3200" dirty="0">
              <a:solidFill>
                <a:srgbClr val="002060"/>
              </a:solidFill>
            </a:endParaRPr>
          </a:p>
        </p:txBody>
      </p:sp>
      <p:sp>
        <p:nvSpPr>
          <p:cNvPr id="7171" name="Content Placeholder 2">
            <a:extLst>
              <a:ext uri="{FF2B5EF4-FFF2-40B4-BE49-F238E27FC236}">
                <a16:creationId xmlns:a16="http://schemas.microsoft.com/office/drawing/2014/main" id="{D12D1252-151A-45DA-A306-C6F6C5C2406A}"/>
              </a:ext>
            </a:extLst>
          </p:cNvPr>
          <p:cNvSpPr>
            <a:spLocks noGrp="1"/>
          </p:cNvSpPr>
          <p:nvPr>
            <p:ph idx="1"/>
          </p:nvPr>
        </p:nvSpPr>
        <p:spPr>
          <a:xfrm>
            <a:off x="1143000" y="1772816"/>
            <a:ext cx="7223125" cy="4680520"/>
          </a:xfrm>
        </p:spPr>
        <p:txBody>
          <a:bodyPr>
            <a:normAutofit fontScale="92500" lnSpcReduction="20000"/>
          </a:bodyPr>
          <a:lstStyle/>
          <a:p>
            <a:pPr>
              <a:lnSpc>
                <a:spcPct val="120000"/>
              </a:lnSpc>
              <a:defRPr/>
            </a:pPr>
            <a:r>
              <a:rPr lang="lv-LV" sz="2600" dirty="0"/>
              <a:t>Ja apakšuzņēmējs vai persona, uz kuras spējām pretendents balstās kvalifikācijas apliecināšanai, atbilst izslēgšanas noteikumiem </a:t>
            </a:r>
            <a:r>
              <a:rPr lang="lv-LV" sz="2600" b="1" i="1" dirty="0"/>
              <a:t>(obligātiem vai </a:t>
            </a:r>
            <a:r>
              <a:rPr lang="lv-LV" sz="2600" b="1" i="1" u="sng" dirty="0"/>
              <a:t>fakultatīviem !</a:t>
            </a:r>
            <a:r>
              <a:rPr lang="lv-LV" sz="2600" b="1" i="1" dirty="0"/>
              <a:t>)</a:t>
            </a:r>
            <a:r>
              <a:rPr lang="lv-LV" sz="2600" dirty="0"/>
              <a:t>, pasūtītājs  pieprasa kandidātam vai pretendentam </a:t>
            </a:r>
            <a:r>
              <a:rPr lang="lv-LV" sz="2600" b="1" dirty="0"/>
              <a:t>attiecīgās personas nomaiņu</a:t>
            </a:r>
            <a:r>
              <a:rPr lang="lv-LV" sz="2600" dirty="0"/>
              <a:t> 10 darbdienu laikā.</a:t>
            </a:r>
          </a:p>
          <a:p>
            <a:pPr>
              <a:lnSpc>
                <a:spcPct val="120000"/>
              </a:lnSpc>
              <a:defRPr/>
            </a:pPr>
            <a:r>
              <a:rPr lang="lv-LV" sz="2600" b="1" dirty="0">
                <a:solidFill>
                  <a:srgbClr val="002060"/>
                </a:solidFill>
                <a:effectLst>
                  <a:outerShdw blurRad="38100" dist="38100" dir="2700000" algn="tl">
                    <a:srgbClr val="000000">
                      <a:alpha val="43137"/>
                    </a:srgbClr>
                  </a:outerShdw>
                </a:effectLst>
              </a:rPr>
              <a:t>Tas nenozīmē tiesības mainīt iesniegto piedāvājumu!</a:t>
            </a:r>
          </a:p>
          <a:p>
            <a:pPr lvl="1">
              <a:lnSpc>
                <a:spcPct val="120000"/>
              </a:lnSpc>
              <a:defRPr/>
            </a:pPr>
            <a:r>
              <a:rPr lang="lv-LV" sz="2200" i="1" dirty="0"/>
              <a:t>Ja pasūtītājs izvēlas veikt izslēgšanas noteikumu pārbaudi pirms līgumu noslēgšanas vispārīgās vienošanās ietvaros, vispārīgās vienošanās projektā jānosaka izslēgšanas noteikumi un to pārbaudes kārtība (uz kuru brīdi, kāda informācija tiks pārbaudīta un kā tā tiks iegūta)</a:t>
            </a:r>
          </a:p>
          <a:p>
            <a:pPr>
              <a:defRPr/>
            </a:pPr>
            <a:endParaRPr lang="lv-LV" altLang="lv-LV" dirty="0"/>
          </a:p>
          <a:p>
            <a:pPr>
              <a:defRPr/>
            </a:pPr>
            <a:endParaRPr lang="en-US" dirty="0"/>
          </a:p>
          <a:p>
            <a:pPr marL="457200" lvl="1" indent="0">
              <a:buFont typeface="Wingdings" panose="05000000000000000000" pitchFamily="2" charset="2"/>
              <a:buNone/>
              <a:defRPr/>
            </a:pPr>
            <a:endParaRPr lang="lv-LV" altLang="en-US" sz="2800" i="1" dirty="0"/>
          </a:p>
          <a:p>
            <a:pPr lvl="1">
              <a:defRPr/>
            </a:pPr>
            <a:endParaRPr lang="lv-LV" altLang="lv-LV" sz="2800" dirty="0"/>
          </a:p>
        </p:txBody>
      </p:sp>
    </p:spTree>
    <p:extLst>
      <p:ext uri="{BB962C8B-B14F-4D97-AF65-F5344CB8AC3E}">
        <p14:creationId xmlns:p14="http://schemas.microsoft.com/office/powerpoint/2010/main" val="2296847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7813"/>
            <a:ext cx="6629400" cy="1139825"/>
          </a:xfrm>
        </p:spPr>
        <p:txBody>
          <a:bodyPr>
            <a:noAutofit/>
          </a:bodyPr>
          <a:lstStyle/>
          <a:p>
            <a:pPr algn="l">
              <a:defRPr/>
            </a:pPr>
            <a:r>
              <a:rPr lang="lv-LV" sz="3200" b="1" dirty="0">
                <a:effectLst>
                  <a:outerShdw blurRad="38100" dist="38100" dir="2700000" algn="tl">
                    <a:srgbClr val="000000">
                      <a:alpha val="43137"/>
                    </a:srgbClr>
                  </a:outerShdw>
                </a:effectLst>
              </a:rPr>
              <a:t>Pasākumi uzticamības nodrošināšanai (43.pants)</a:t>
            </a:r>
            <a:endParaRPr lang="lv-LV" sz="3200" b="1" dirty="0"/>
          </a:p>
        </p:txBody>
      </p:sp>
      <p:sp>
        <p:nvSpPr>
          <p:cNvPr id="7171" name="Content Placeholder 2"/>
          <p:cNvSpPr>
            <a:spLocks noGrp="1"/>
          </p:cNvSpPr>
          <p:nvPr>
            <p:ph idx="1"/>
          </p:nvPr>
        </p:nvSpPr>
        <p:spPr>
          <a:xfrm>
            <a:off x="1447801" y="1957388"/>
            <a:ext cx="7239000" cy="4443412"/>
          </a:xfrm>
        </p:spPr>
        <p:txBody>
          <a:bodyPr>
            <a:normAutofit fontScale="92500" lnSpcReduction="20000"/>
          </a:bodyPr>
          <a:lstStyle/>
          <a:p>
            <a:pPr>
              <a:lnSpc>
                <a:spcPct val="110000"/>
              </a:lnSpc>
            </a:pPr>
            <a:r>
              <a:rPr lang="lv-LV" sz="2800" dirty="0"/>
              <a:t>Ja kandidāts vai pretendents atbilst 42.panta (1) un (2) daļā</a:t>
            </a:r>
            <a:r>
              <a:rPr lang="lv-LV" sz="2800" b="1" dirty="0"/>
              <a:t> </a:t>
            </a:r>
            <a:r>
              <a:rPr lang="lv-LV" sz="2800" b="1" i="1" u="sng" dirty="0"/>
              <a:t>(arī fakultatīvo izslēgšanas noteikumu gadījumā!)</a:t>
            </a:r>
            <a:r>
              <a:rPr lang="lv-LV" sz="2800" b="1" dirty="0"/>
              <a:t> </a:t>
            </a:r>
            <a:r>
              <a:rPr lang="lv-LV" sz="2800" dirty="0"/>
              <a:t>noteiktajiem izslēgšanas gadījumiem (izņemot nodokļu parādus), tas iesniedz skaidrojumu un pierādījumus, lai pierādītu savu uzticamību.</a:t>
            </a:r>
          </a:p>
          <a:p>
            <a:pPr>
              <a:lnSpc>
                <a:spcPct val="110000"/>
              </a:lnSpc>
            </a:pPr>
            <a:r>
              <a:rPr lang="lv-LV" sz="2800" dirty="0"/>
              <a:t>Kandidāts skaidrojumus un pierādījumus iesniedz kopā ar pieteikumu (var norādīt ESPD), pretendents norāda piedāvājumā uz pārkāpuma esību (var norādīt ESPD), bet pierādījumus iesniedz, ja tiek atzīts par uzvarētāju.</a:t>
            </a:r>
          </a:p>
          <a:p>
            <a:pPr marL="457200" lvl="1" indent="0">
              <a:buFont typeface="Wingdings" panose="05000000000000000000" pitchFamily="2" charset="2"/>
              <a:buNone/>
              <a:defRPr/>
            </a:pPr>
            <a:endParaRPr lang="lv-LV" altLang="en-US" sz="2800" i="1" dirty="0"/>
          </a:p>
          <a:p>
            <a:pPr lvl="1">
              <a:defRPr/>
            </a:pPr>
            <a:endParaRPr lang="lv-LV" altLang="lv-LV" sz="2800" dirty="0"/>
          </a:p>
        </p:txBody>
      </p:sp>
      <p:pic>
        <p:nvPicPr>
          <p:cNvPr id="11571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18990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19313" y="277813"/>
            <a:ext cx="6629400" cy="1139825"/>
          </a:xfrm>
        </p:spPr>
        <p:txBody>
          <a:bodyPr>
            <a:noAutofit/>
          </a:bodyPr>
          <a:lstStyle/>
          <a:p>
            <a:pPr algn="l">
              <a:defRPr/>
            </a:pPr>
            <a:r>
              <a:rPr lang="lv-LV" sz="3600" b="1" dirty="0">
                <a:effectLst>
                  <a:outerShdw blurRad="38100" dist="38100" dir="2700000" algn="tl">
                    <a:srgbClr val="000000">
                      <a:alpha val="43137"/>
                    </a:srgbClr>
                  </a:outerShdw>
                </a:effectLst>
              </a:rPr>
              <a:t>Kvalifikācijas prasības (45.pants) </a:t>
            </a:r>
          </a:p>
        </p:txBody>
      </p:sp>
      <p:sp>
        <p:nvSpPr>
          <p:cNvPr id="54275" name="Content Placeholder 5"/>
          <p:cNvSpPr>
            <a:spLocks noGrp="1"/>
          </p:cNvSpPr>
          <p:nvPr>
            <p:ph idx="1"/>
          </p:nvPr>
        </p:nvSpPr>
        <p:spPr>
          <a:xfrm>
            <a:off x="1752600" y="1957388"/>
            <a:ext cx="6996113" cy="4443412"/>
          </a:xfrm>
        </p:spPr>
        <p:txBody>
          <a:bodyPr>
            <a:normAutofit/>
          </a:bodyPr>
          <a:lstStyle/>
          <a:p>
            <a:pPr>
              <a:lnSpc>
                <a:spcPct val="110000"/>
              </a:lnSpc>
            </a:pPr>
            <a:r>
              <a:rPr lang="lv-LV" altLang="en-US" sz="2400" dirty="0"/>
              <a:t>Gada minimālo finanšu apgrozījumu </a:t>
            </a:r>
            <a:r>
              <a:rPr lang="lv-LV" altLang="en-US" sz="2400" i="1" dirty="0"/>
              <a:t>(ne vairāk kā 3 iepriekšējie pārskata gadi, </a:t>
            </a:r>
            <a:r>
              <a:rPr lang="lv-LV" altLang="en-US" sz="2400" b="1" i="1" dirty="0"/>
              <a:t>vidējais apgrozījums vai katra gada minimālais apgrozījums!)  </a:t>
            </a:r>
            <a:r>
              <a:rPr lang="lv-LV" altLang="en-US" sz="2400" dirty="0"/>
              <a:t>var noteikt </a:t>
            </a:r>
            <a:r>
              <a:rPr lang="lv-LV" altLang="en-US" sz="2400" b="1" dirty="0"/>
              <a:t>ne lielāku par divām paredzamo līgumcenu vērtībām </a:t>
            </a:r>
            <a:r>
              <a:rPr lang="lv-LV" altLang="en-US" sz="2400" b="1" i="1" dirty="0"/>
              <a:t>(konkrēta vērtība !)</a:t>
            </a:r>
            <a:endParaRPr lang="lv-LV" altLang="en-US" sz="2400" i="1" dirty="0"/>
          </a:p>
          <a:p>
            <a:pPr marL="753963" lvl="1" indent="-342900">
              <a:lnSpc>
                <a:spcPct val="110000"/>
              </a:lnSpc>
            </a:pPr>
            <a:r>
              <a:rPr lang="lv-LV" altLang="en-US" sz="2400" dirty="0"/>
              <a:t>izņemot ja iepirkuma līguma izpilde ir saistīta ar īpašiem riskiem.</a:t>
            </a:r>
          </a:p>
          <a:p>
            <a:pPr>
              <a:lnSpc>
                <a:spcPct val="110000"/>
              </a:lnSpc>
            </a:pPr>
            <a:r>
              <a:rPr lang="lv-LV" altLang="en-US" sz="2400" b="1" dirty="0"/>
              <a:t>Ja iepirkums dalīts daļās, ņem vērā daļu vērtību. </a:t>
            </a:r>
            <a:r>
              <a:rPr lang="lv-LV" altLang="en-US" sz="2400" dirty="0"/>
              <a:t>Var noteikt attiecībā uz daļu grupām, ja var uzvarēt vairākās vienlaikus izpildāmās daļās.</a:t>
            </a:r>
          </a:p>
          <a:p>
            <a:pPr marL="0" indent="0">
              <a:buNone/>
            </a:pPr>
            <a:endParaRPr lang="lv-LV" altLang="en-US" sz="2800" dirty="0"/>
          </a:p>
        </p:txBody>
      </p:sp>
      <p:pic>
        <p:nvPicPr>
          <p:cNvPr id="5427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11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a:extLst>
              <a:ext uri="{FF2B5EF4-FFF2-40B4-BE49-F238E27FC236}">
                <a16:creationId xmlns:a16="http://schemas.microsoft.com/office/drawing/2014/main" id="{879D4892-685A-40B5-8A59-7970DC848171}"/>
              </a:ext>
            </a:extLst>
          </p:cNvPr>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Iepirkuma priekšmeta dalīšana daļās (MK noteikumi Nr. 103)</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a:extLst>
              <a:ext uri="{FF2B5EF4-FFF2-40B4-BE49-F238E27FC236}">
                <a16:creationId xmlns:a16="http://schemas.microsoft.com/office/drawing/2014/main" id="{F024350F-8AE7-4B4C-895E-866EFC7DBAF8}"/>
              </a:ext>
            </a:extLst>
          </p:cNvPr>
          <p:cNvSpPr>
            <a:spLocks noGrp="1" noChangeArrowheads="1"/>
          </p:cNvSpPr>
          <p:nvPr>
            <p:ph type="body" idx="4294967295"/>
          </p:nvPr>
        </p:nvSpPr>
        <p:spPr>
          <a:xfrm>
            <a:off x="2057400" y="1695450"/>
            <a:ext cx="6705600" cy="4629150"/>
          </a:xfrm>
        </p:spPr>
        <p:txBody>
          <a:bodyPr>
            <a:normAutofit fontScale="85000" lnSpcReduction="10000"/>
          </a:bodyPr>
          <a:lstStyle/>
          <a:p>
            <a:pPr>
              <a:defRPr/>
            </a:pPr>
            <a:r>
              <a:rPr lang="lv-LV" b="1" dirty="0"/>
              <a:t>II.5. Iepirkums ir sadalīts daļās</a:t>
            </a:r>
            <a:r>
              <a:rPr lang="lv-LV" dirty="0"/>
              <a:t>: ○ Jā ○ Nē </a:t>
            </a:r>
          </a:p>
          <a:p>
            <a:pPr marL="0" indent="0">
              <a:buFont typeface="Wingdings" panose="05000000000000000000" pitchFamily="2" charset="2"/>
              <a:buNone/>
              <a:defRPr/>
            </a:pPr>
            <a:r>
              <a:rPr lang="lv-LV" dirty="0"/>
              <a:t>Ja atbilde ir "jā", piedāvājumi jāiesniedz par: </a:t>
            </a:r>
          </a:p>
          <a:p>
            <a:pPr marL="0" indent="0">
              <a:buFont typeface="Wingdings" panose="05000000000000000000" pitchFamily="2" charset="2"/>
              <a:buNone/>
              <a:defRPr/>
            </a:pPr>
            <a:r>
              <a:rPr lang="lv-LV" dirty="0"/>
              <a:t>○ </a:t>
            </a:r>
            <a:r>
              <a:rPr lang="lv-LV" i="1" dirty="0"/>
              <a:t>Tikai vienu daļu </a:t>
            </a:r>
          </a:p>
          <a:p>
            <a:pPr marL="0" indent="0">
              <a:buFont typeface="Wingdings" panose="05000000000000000000" pitchFamily="2" charset="2"/>
              <a:buNone/>
              <a:defRPr/>
            </a:pPr>
            <a:r>
              <a:rPr lang="lv-LV" i="1" dirty="0"/>
              <a:t>○ Maksimālo daļu skaitu [      ]</a:t>
            </a:r>
          </a:p>
          <a:p>
            <a:pPr marL="0" indent="0">
              <a:buFont typeface="Wingdings" panose="05000000000000000000" pitchFamily="2" charset="2"/>
              <a:buNone/>
              <a:defRPr/>
            </a:pPr>
            <a:r>
              <a:rPr lang="lv-LV" i="1" dirty="0"/>
              <a:t>○ Visām daļām</a:t>
            </a:r>
          </a:p>
          <a:p>
            <a:pPr marL="0" indent="0">
              <a:buFont typeface="Wingdings" panose="05000000000000000000" pitchFamily="2" charset="2"/>
              <a:buNone/>
              <a:defRPr/>
            </a:pPr>
            <a:r>
              <a:rPr lang="lv-LV" i="1" dirty="0"/>
              <a:t>○ Maksimālais daļu skaits, ko varētu piešķirt vienam pretendentam [       ]</a:t>
            </a:r>
          </a:p>
          <a:p>
            <a:pPr marL="0" indent="0">
              <a:buFont typeface="Wingdings" panose="05000000000000000000" pitchFamily="2" charset="2"/>
              <a:buNone/>
              <a:defRPr/>
            </a:pPr>
            <a:r>
              <a:rPr lang="lv-LV" i="1" dirty="0">
                <a:solidFill>
                  <a:schemeClr val="bg1">
                    <a:lumMod val="50000"/>
                  </a:schemeClr>
                </a:solidFill>
              </a:rPr>
              <a:t>○ Pasūtītājs saglabā tiesības piešķirt līgumus, kas ietver šādas daļas vai daļu grupas [     ]</a:t>
            </a:r>
          </a:p>
          <a:p>
            <a:pPr>
              <a:defRPr/>
            </a:pPr>
            <a:endParaRPr lang="lv-LV" i="1" dirty="0"/>
          </a:p>
        </p:txBody>
      </p:sp>
      <p:pic>
        <p:nvPicPr>
          <p:cNvPr id="52228" name="Picture 2">
            <a:extLst>
              <a:ext uri="{FF2B5EF4-FFF2-40B4-BE49-F238E27FC236}">
                <a16:creationId xmlns:a16="http://schemas.microsoft.com/office/drawing/2014/main" id="{A11F81BD-45FC-4FAE-A58D-30F383CB0A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Slide Number Placeholder 1">
            <a:extLst>
              <a:ext uri="{FF2B5EF4-FFF2-40B4-BE49-F238E27FC236}">
                <a16:creationId xmlns:a16="http://schemas.microsoft.com/office/drawing/2014/main" id="{5CBC9A48-6191-40F0-A50C-92B519AEDDC1}"/>
              </a:ext>
            </a:extLst>
          </p:cNvPr>
          <p:cNvSpPr>
            <a:spLocks noGrp="1"/>
          </p:cNvSpPr>
          <p:nvPr>
            <p:ph type="sldNum" sz="quarter" idx="12"/>
          </p:nvPr>
        </p:nvSpPr>
        <p:spPr>
          <a:noFill/>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ADCC85AF-DA61-40F3-A77A-5EFC30B6B0ED}" type="slidenum">
              <a:rPr lang="lv-LV" altLang="lv-LV" sz="1000" smtClean="0"/>
              <a:pPr>
                <a:spcBef>
                  <a:spcPct val="0"/>
                </a:spcBef>
                <a:buClrTx/>
                <a:buSzTx/>
                <a:buFontTx/>
                <a:buNone/>
              </a:pPr>
              <a:t>5</a:t>
            </a:fld>
            <a:endParaRPr lang="lv-LV" altLang="lv-LV" sz="1000"/>
          </a:p>
        </p:txBody>
      </p:sp>
    </p:spTree>
    <p:extLst>
      <p:ext uri="{BB962C8B-B14F-4D97-AF65-F5344CB8AC3E}">
        <p14:creationId xmlns:p14="http://schemas.microsoft.com/office/powerpoint/2010/main" val="2782805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19313" y="277813"/>
            <a:ext cx="6567487" cy="1139825"/>
          </a:xfrm>
        </p:spPr>
        <p:txBody>
          <a:bodyPr>
            <a:noAutofit/>
          </a:bodyPr>
          <a:lstStyle/>
          <a:p>
            <a:pPr algn="l">
              <a:defRPr/>
            </a:pPr>
            <a:r>
              <a:rPr lang="lv-LV" sz="3600" b="1" dirty="0">
                <a:effectLst>
                  <a:outerShdw blurRad="38100" dist="38100" dir="2700000" algn="tl">
                    <a:srgbClr val="000000">
                      <a:alpha val="43137"/>
                    </a:srgbClr>
                  </a:outerShdw>
                </a:effectLst>
              </a:rPr>
              <a:t>Kvalifikācijas prasības (46.pants) </a:t>
            </a:r>
          </a:p>
        </p:txBody>
      </p:sp>
      <p:sp>
        <p:nvSpPr>
          <p:cNvPr id="54275" name="Content Placeholder 5"/>
          <p:cNvSpPr>
            <a:spLocks noGrp="1"/>
          </p:cNvSpPr>
          <p:nvPr>
            <p:ph idx="1"/>
          </p:nvPr>
        </p:nvSpPr>
        <p:spPr>
          <a:xfrm>
            <a:off x="2119313" y="1957388"/>
            <a:ext cx="6629400" cy="4173537"/>
          </a:xfrm>
        </p:spPr>
        <p:txBody>
          <a:bodyPr>
            <a:normAutofit/>
          </a:bodyPr>
          <a:lstStyle/>
          <a:p>
            <a:r>
              <a:rPr lang="lv-LV" altLang="en-US" sz="2400" dirty="0"/>
              <a:t>Pieredzi būvdarbos var apliecināt ar informāciju par veiktajiem būvdarbiem, pievienojot izziņas un atsauksmes par svarīgāko darbu </a:t>
            </a:r>
            <a:r>
              <a:rPr lang="lv-LV" altLang="en-US" sz="2400" i="1" dirty="0"/>
              <a:t>[sekmīgu]</a:t>
            </a:r>
            <a:r>
              <a:rPr lang="lv-LV" altLang="en-US" sz="2400" dirty="0"/>
              <a:t> izpildi </a:t>
            </a:r>
            <a:r>
              <a:rPr lang="lv-LV" altLang="en-US" sz="2400" i="1" dirty="0"/>
              <a:t>[un rezultātu]</a:t>
            </a:r>
            <a:r>
              <a:rPr lang="lv-LV" altLang="en-US" sz="2400" dirty="0"/>
              <a:t> </a:t>
            </a:r>
            <a:r>
              <a:rPr lang="lv-LV" altLang="en-US" sz="2400" b="1" dirty="0"/>
              <a:t>ne vairāk kā 5 iepriekšējos gados, izņemot gadījumu, kad konkurences veicināšanai pasūtītājs ir noteicis </a:t>
            </a:r>
            <a:r>
              <a:rPr lang="lv-LV" altLang="en-US" sz="2400" b="1" u="sng" dirty="0"/>
              <a:t>garāku pieredzes apliecināšanas termiņu</a:t>
            </a:r>
            <a:r>
              <a:rPr lang="lv-LV" altLang="en-US" sz="2400" b="1" dirty="0"/>
              <a:t>.</a:t>
            </a:r>
          </a:p>
          <a:p>
            <a:r>
              <a:rPr lang="lv-LV" altLang="en-US" sz="2400" dirty="0"/>
              <a:t>Pakalpojumu gadījumā paredzētas tiesības </a:t>
            </a:r>
            <a:r>
              <a:rPr lang="lv-LV" altLang="en-US" sz="2400" b="1" dirty="0"/>
              <a:t>noteikt pieredzes pierādīšanas periodu </a:t>
            </a:r>
            <a:r>
              <a:rPr lang="lv-LV" altLang="en-US" sz="2400" b="1" u="sng" dirty="0"/>
              <a:t>garāku par 3 gadiem</a:t>
            </a:r>
            <a:r>
              <a:rPr lang="lv-LV" altLang="en-US" sz="2400" u="sng" dirty="0"/>
              <a:t>.</a:t>
            </a:r>
          </a:p>
        </p:txBody>
      </p:sp>
      <p:pic>
        <p:nvPicPr>
          <p:cNvPr id="5427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9027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09800" y="1905014"/>
            <a:ext cx="6400799" cy="4435479"/>
          </a:xfrm>
        </p:spPr>
        <p:txBody>
          <a:bodyPr>
            <a:normAutofit/>
          </a:bodyPr>
          <a:lstStyle/>
          <a:p>
            <a:pPr marL="342900" indent="-342900" algn="l">
              <a:buFont typeface="Arial" panose="020B0604020202020204" pitchFamily="34" charset="0"/>
              <a:buChar char="•"/>
            </a:pPr>
            <a:r>
              <a:rPr lang="lv-LV" altLang="lv-LV" sz="2400" dirty="0">
                <a:solidFill>
                  <a:schemeClr val="tx1"/>
                </a:solidFill>
                <a:cs typeface="Times New Roman" pitchFamily="18" charset="0"/>
              </a:rPr>
              <a:t>Ja pretendents paļaujas uz citu subjektu spējām, lai pierādītu sava </a:t>
            </a:r>
            <a:r>
              <a:rPr lang="lv-LV" altLang="lv-LV" sz="2400" b="1" dirty="0">
                <a:solidFill>
                  <a:schemeClr val="tx1"/>
                </a:solidFill>
                <a:cs typeface="Times New Roman" pitchFamily="18" charset="0"/>
              </a:rPr>
              <a:t>saimnieciskā un finansiālā stāvokļa</a:t>
            </a:r>
            <a:r>
              <a:rPr lang="lv-LV" altLang="lv-LV" sz="2400" dirty="0">
                <a:solidFill>
                  <a:schemeClr val="tx1"/>
                </a:solidFill>
                <a:cs typeface="Times New Roman" pitchFamily="18" charset="0"/>
              </a:rPr>
              <a:t> atbilstību prasībām, pasūtītājs var prasīt, lai attiecīgais pretendents un šie subjekti būtu </a:t>
            </a:r>
            <a:r>
              <a:rPr lang="lv-LV" altLang="lv-LV" sz="2400" b="1" dirty="0">
                <a:solidFill>
                  <a:schemeClr val="tx1"/>
                </a:solidFill>
                <a:cs typeface="Times New Roman" pitchFamily="18" charset="0"/>
              </a:rPr>
              <a:t>solidāri atbildīgi par līguma izpildi</a:t>
            </a:r>
            <a:r>
              <a:rPr lang="lv-LV" altLang="lv-LV" sz="2400" dirty="0">
                <a:solidFill>
                  <a:schemeClr val="tx1"/>
                </a:solidFill>
                <a:cs typeface="Times New Roman" pitchFamily="18" charset="0"/>
              </a:rPr>
              <a:t>.</a:t>
            </a:r>
          </a:p>
        </p:txBody>
      </p:sp>
      <p:sp>
        <p:nvSpPr>
          <p:cNvPr id="7" name="Slide Number Placeholder 11"/>
          <p:cNvSpPr>
            <a:spLocks noGrp="1"/>
          </p:cNvSpPr>
          <p:nvPr>
            <p:ph type="sldNum" sz="quarter" idx="12"/>
          </p:nvPr>
        </p:nvSpPr>
        <p:spPr>
          <a:xfrm>
            <a:off x="6629400" y="6356369"/>
            <a:ext cx="2133600" cy="365123"/>
          </a:xfrm>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51</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lv-LV" sz="3200" b="1" dirty="0">
                <a:effectLst>
                  <a:outerShdw blurRad="38100" dist="38100" dir="2700000" algn="tl">
                    <a:srgbClr val="000000">
                      <a:alpha val="43137"/>
                    </a:srgbClr>
                  </a:outerShdw>
                </a:effectLst>
              </a:rPr>
              <a:t>Balstīšanās uz citu uzņēmēju spējām (45.pants)</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0501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09800" y="1905014"/>
            <a:ext cx="6400799" cy="4435479"/>
          </a:xfrm>
        </p:spPr>
        <p:txBody>
          <a:bodyPr>
            <a:normAutofit/>
          </a:bodyPr>
          <a:lstStyle/>
          <a:p>
            <a:pPr marL="342900" indent="-342900" algn="l">
              <a:buFont typeface="Arial" panose="020B0604020202020204" pitchFamily="34" charset="0"/>
              <a:buChar char="•"/>
            </a:pPr>
            <a:r>
              <a:rPr lang="lv-LV" altLang="lv-LV" sz="2400" dirty="0">
                <a:solidFill>
                  <a:schemeClr val="tx1"/>
                </a:solidFill>
                <a:cs typeface="Times New Roman" pitchFamily="18" charset="0"/>
              </a:rPr>
              <a:t>Lai pierādītu atbilstību prasībām attiecībā uz </a:t>
            </a:r>
            <a:r>
              <a:rPr lang="lv-LV" altLang="lv-LV" sz="2400" b="1" dirty="0">
                <a:solidFill>
                  <a:schemeClr val="tx1"/>
                </a:solidFill>
                <a:cs typeface="Times New Roman" pitchFamily="18" charset="0"/>
              </a:rPr>
              <a:t>tehniskajām un profesionālajām spējām</a:t>
            </a:r>
            <a:r>
              <a:rPr lang="lv-LV" altLang="lv-LV" sz="2400" dirty="0">
                <a:solidFill>
                  <a:schemeClr val="tx1"/>
                </a:solidFill>
                <a:cs typeface="Times New Roman" pitchFamily="18" charset="0"/>
              </a:rPr>
              <a:t>, pretendents var paļauties uz cita subjekta spējām tikai tad, ja šis subjekts </a:t>
            </a:r>
            <a:r>
              <a:rPr lang="lv-LV" altLang="lv-LV" sz="2400" b="1" dirty="0">
                <a:solidFill>
                  <a:schemeClr val="tx1"/>
                </a:solidFill>
                <a:cs typeface="Times New Roman" pitchFamily="18" charset="0"/>
              </a:rPr>
              <a:t>veiks darbus vai sniegs pakalpojumus, kuriem šīs spējas ir nepieciešamas</a:t>
            </a:r>
            <a:r>
              <a:rPr lang="lv-LV" altLang="lv-LV" sz="2400" dirty="0">
                <a:solidFill>
                  <a:schemeClr val="tx1"/>
                </a:solidFill>
                <a:cs typeface="Times New Roman" pitchFamily="18" charset="0"/>
              </a:rPr>
              <a:t>. </a:t>
            </a:r>
          </a:p>
          <a:p>
            <a:pPr marL="342900" indent="-342900" algn="l">
              <a:buFont typeface="Arial" panose="020B0604020202020204" pitchFamily="34" charset="0"/>
              <a:buChar char="•"/>
            </a:pPr>
            <a:r>
              <a:rPr lang="lv-LV" altLang="en-US" sz="2400" dirty="0">
                <a:solidFill>
                  <a:srgbClr val="002060"/>
                </a:solidFill>
              </a:rPr>
              <a:t>Pasūtītājs var prasīt, lai </a:t>
            </a:r>
            <a:r>
              <a:rPr lang="lv-LV" altLang="en-US" sz="2400" b="1" u="sng" dirty="0">
                <a:solidFill>
                  <a:srgbClr val="002060"/>
                </a:solidFill>
              </a:rPr>
              <a:t>konkrētus kritiski svarīgus uzdevumus</a:t>
            </a:r>
            <a:r>
              <a:rPr lang="lv-LV" altLang="en-US" sz="2400" dirty="0">
                <a:solidFill>
                  <a:srgbClr val="002060"/>
                </a:solidFill>
              </a:rPr>
              <a:t> pildītu tieši pats pretendents vai – ja piedā­vājumu iesniegusi piegādātāju apvienība – šīs grupas dalībnieks.</a:t>
            </a:r>
            <a:endParaRPr lang="lv-LV" altLang="lv-LV" sz="2400" b="1" dirty="0">
              <a:solidFill>
                <a:srgbClr val="002060"/>
              </a:solidFill>
            </a:endParaRPr>
          </a:p>
        </p:txBody>
      </p:sp>
      <p:sp>
        <p:nvSpPr>
          <p:cNvPr id="7" name="Slide Number Placeholder 11"/>
          <p:cNvSpPr>
            <a:spLocks noGrp="1"/>
          </p:cNvSpPr>
          <p:nvPr>
            <p:ph type="sldNum" sz="quarter" idx="12"/>
          </p:nvPr>
        </p:nvSpPr>
        <p:spPr>
          <a:xfrm>
            <a:off x="6629400" y="6356369"/>
            <a:ext cx="2133600" cy="365123"/>
          </a:xfrm>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52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lv-LV" sz="3200" b="1" dirty="0">
                <a:effectLst>
                  <a:outerShdw blurRad="38100" dist="38100" dir="2700000" algn="tl">
                    <a:srgbClr val="000000">
                      <a:alpha val="43137"/>
                    </a:srgbClr>
                  </a:outerShdw>
                </a:effectLst>
              </a:rPr>
              <a:t>Balstīšanās uz citu uzņēmēju spējām (46.pants)</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54301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082" y="457200"/>
            <a:ext cx="6857318" cy="1372292"/>
          </a:xfrm>
        </p:spPr>
        <p:txBody>
          <a:bodyPr>
            <a:noAutofit/>
          </a:bodyPr>
          <a:lstStyle/>
          <a:p>
            <a:pPr algn="l"/>
            <a:r>
              <a:rPr lang="lv-LV" sz="3600" b="1" dirty="0">
                <a:effectLst>
                  <a:outerShdw blurRad="38100" dist="38100" dir="2700000" algn="tl">
                    <a:srgbClr val="000000">
                      <a:alpha val="43137"/>
                    </a:srgbClr>
                  </a:outerShdw>
                </a:effectLst>
                <a:ea typeface="Verdana" panose="020B0604030504040204" pitchFamily="34" charset="0"/>
                <a:cs typeface="Verdana" panose="020B0604030504040204" pitchFamily="34" charset="0"/>
              </a:rPr>
              <a:t>Zaļais publiskais iepirkums (ZPI) (19.pants)</a:t>
            </a:r>
            <a:endParaRPr lang="lv-LV" sz="3600" b="1" dirty="0">
              <a:solidFill>
                <a:srgbClr val="002060"/>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058080" y="1829491"/>
            <a:ext cx="6628719" cy="4526877"/>
          </a:xfrm>
        </p:spPr>
        <p:txBody>
          <a:bodyPr>
            <a:noAutofit/>
          </a:bodyPr>
          <a:lstStyle/>
          <a:p>
            <a:r>
              <a:rPr lang="lv-LV" sz="2400" dirty="0"/>
              <a:t>Pasūtītājs, sagatavojot iepirkumu, ņem vērā </a:t>
            </a:r>
            <a:r>
              <a:rPr lang="lv-LV" sz="2400" b="1" dirty="0"/>
              <a:t>MK noteikumos Nr.353 </a:t>
            </a:r>
            <a:r>
              <a:rPr lang="lv-LV" sz="2400" dirty="0"/>
              <a:t>noteiktos piedāvājuma izvērtēšanas kritērijus un iepirkuma līguma izpildes noteikumus un kontroles kārtību noteiktām preču grupām, pakalpojumiem un būvdarbiem. </a:t>
            </a:r>
          </a:p>
          <a:p>
            <a:r>
              <a:rPr lang="lv-LV" sz="2400" dirty="0"/>
              <a:t>Ja ZPI prasības iepirkuma priekšmetam nav noteiktas, dod priekšroku tādām prasībām, kas nodrošina ZPI principu ievērošanu, ievērojot samērīgumu un objektīvus iemeslus.</a:t>
            </a:r>
          </a:p>
          <a:p>
            <a:pPr marL="0" indent="0">
              <a:buNone/>
            </a:pPr>
            <a:r>
              <a:rPr lang="lv-LV" sz="2400" dirty="0"/>
              <a:t> </a:t>
            </a:r>
            <a:endParaRPr lang="lv-LV" sz="2200" dirty="0">
              <a:solidFill>
                <a:srgbClr val="002060"/>
              </a:solidFill>
            </a:endParaRPr>
          </a:p>
          <a:p>
            <a:pPr marL="0" indent="0" algn="just">
              <a:buNone/>
            </a:pPr>
            <a:endParaRPr lang="lv-LV" sz="2800" b="1" dirty="0">
              <a:solidFill>
                <a:srgbClr val="002060"/>
              </a:solidFill>
            </a:endParaRPr>
          </a:p>
        </p:txBody>
      </p:sp>
      <p:sp>
        <p:nvSpPr>
          <p:cNvPr id="4" name="Slide Number Placeholder 3"/>
          <p:cNvSpPr>
            <a:spLocks noGrp="1"/>
          </p:cNvSpPr>
          <p:nvPr>
            <p:ph type="sldNum" sz="quarter" idx="12"/>
          </p:nvPr>
        </p:nvSpPr>
        <p:spPr/>
        <p:txBody>
          <a:bodyPr/>
          <a:lstStyle/>
          <a:p>
            <a:fld id="{7C09A6FE-AAAC-4811-B52D-42F9EB79B765}" type="slidenum">
              <a:rPr lang="lv-LV" smtClean="0"/>
              <a:t>53</a:t>
            </a:fld>
            <a:endParaRPr lang="lv-LV"/>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8124526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082" y="457200"/>
            <a:ext cx="6761869" cy="1372292"/>
          </a:xfrm>
        </p:spPr>
        <p:txBody>
          <a:bodyPr>
            <a:noAutofit/>
          </a:bodyPr>
          <a:lstStyle/>
          <a:p>
            <a:pPr algn="l"/>
            <a:r>
              <a:rPr lang="lv-LV" sz="3600" b="1" dirty="0">
                <a:effectLst>
                  <a:outerShdw blurRad="38100" dist="38100" dir="2700000" algn="tl">
                    <a:srgbClr val="000000">
                      <a:alpha val="43137"/>
                    </a:srgbClr>
                  </a:outerShdw>
                </a:effectLst>
              </a:rPr>
              <a:t>Preču un pakalpojumu grupas, kurām ZPI piemērojams obligāti</a:t>
            </a:r>
            <a:endParaRPr lang="lv-LV"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981200" y="1829492"/>
            <a:ext cx="6705600" cy="4224076"/>
          </a:xfrm>
        </p:spPr>
        <p:txBody>
          <a:bodyPr>
            <a:noAutofit/>
          </a:bodyPr>
          <a:lstStyle/>
          <a:p>
            <a:pPr marL="0" indent="0" fontAlgn="base">
              <a:buNone/>
            </a:pPr>
            <a:r>
              <a:rPr lang="lv-LV" sz="2400" dirty="0"/>
              <a:t>1.</a:t>
            </a:r>
            <a:r>
              <a:rPr lang="lv-LV" sz="2800" dirty="0"/>
              <a:t> </a:t>
            </a:r>
            <a:r>
              <a:rPr lang="lv-LV" sz="2400" dirty="0"/>
              <a:t>Biroja papīrs. </a:t>
            </a:r>
          </a:p>
          <a:p>
            <a:pPr marL="0" indent="0" fontAlgn="base">
              <a:buNone/>
            </a:pPr>
            <a:r>
              <a:rPr lang="lv-LV" sz="2400" dirty="0"/>
              <a:t>2. Drukas iekārtas.</a:t>
            </a:r>
          </a:p>
          <a:p>
            <a:pPr marL="0" indent="0" fontAlgn="base">
              <a:buNone/>
            </a:pPr>
            <a:r>
              <a:rPr lang="lv-LV" sz="2400" dirty="0"/>
              <a:t>3. Datortehnika un informācijas un komunikācijas tehnoloģiju (IKT) infrastruktūra.</a:t>
            </a:r>
          </a:p>
          <a:p>
            <a:pPr marL="0" indent="0" fontAlgn="base">
              <a:buNone/>
            </a:pPr>
            <a:r>
              <a:rPr lang="lv-LV" sz="2400" dirty="0"/>
              <a:t>4. Pārtika un ēdināšanas pakalpojumi.</a:t>
            </a:r>
          </a:p>
          <a:p>
            <a:pPr marL="0" indent="0" fontAlgn="base">
              <a:buNone/>
            </a:pPr>
            <a:r>
              <a:rPr lang="lv-LV" sz="2400" dirty="0"/>
              <a:t>5. Tīrīšanas līdzekļi un pakalpojumi.</a:t>
            </a:r>
          </a:p>
          <a:p>
            <a:pPr marL="0" indent="0" fontAlgn="base">
              <a:buNone/>
            </a:pPr>
            <a:r>
              <a:rPr lang="lv-LV" sz="2400" dirty="0"/>
              <a:t>6. Iekštelpu apgaismojums.</a:t>
            </a:r>
          </a:p>
          <a:p>
            <a:pPr marL="0" indent="0" fontAlgn="base">
              <a:buNone/>
            </a:pPr>
            <a:r>
              <a:rPr lang="lv-LV" sz="2400" dirty="0"/>
              <a:t>7. Ielu apgaismojums un satiksmes signāli.</a:t>
            </a:r>
          </a:p>
          <a:p>
            <a:pPr marL="0" indent="0">
              <a:buNone/>
            </a:pPr>
            <a:endParaRPr lang="lv-LV" sz="2600" dirty="0">
              <a:solidFill>
                <a:srgbClr val="002060"/>
              </a:solidFill>
            </a:endParaRPr>
          </a:p>
          <a:p>
            <a:pPr marL="0" indent="0" algn="just">
              <a:buNone/>
            </a:pPr>
            <a:endParaRPr lang="lv-LV" sz="2800" b="1" dirty="0">
              <a:solidFill>
                <a:srgbClr val="002060"/>
              </a:solidFill>
            </a:endParaRPr>
          </a:p>
        </p:txBody>
      </p:sp>
      <p:sp>
        <p:nvSpPr>
          <p:cNvPr id="4" name="Slide Number Placeholder 3"/>
          <p:cNvSpPr>
            <a:spLocks noGrp="1"/>
          </p:cNvSpPr>
          <p:nvPr>
            <p:ph type="sldNum" sz="quarter" idx="12"/>
          </p:nvPr>
        </p:nvSpPr>
        <p:spPr/>
        <p:txBody>
          <a:bodyPr/>
          <a:lstStyle/>
          <a:p>
            <a:fld id="{7C09A6FE-AAAC-4811-B52D-42F9EB79B765}" type="slidenum">
              <a:rPr lang="lv-LV" smtClean="0"/>
              <a:t>54</a:t>
            </a:fld>
            <a:endParaRPr lang="lv-LV"/>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20741122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rgbClr val="002060"/>
                </a:solidFill>
                <a:effectLst>
                  <a:outerShdw blurRad="38100" dist="38100" dir="2700000" algn="tl">
                    <a:srgbClr val="000000">
                      <a:alpha val="43137"/>
                    </a:srgbClr>
                  </a:outerShdw>
                </a:effectLst>
              </a:rPr>
              <a:t>Saimnieciski visizdevīgākais piedāvājums (51.pants)</a:t>
            </a:r>
            <a:endParaRPr lang="en-US" sz="3200" dirty="0">
              <a:solidFill>
                <a:srgbClr val="002060"/>
              </a:solidFill>
              <a:effectLst>
                <a:outerShdw blurRad="38100" dist="38100" dir="2700000" algn="tl">
                  <a:srgbClr val="000000">
                    <a:alpha val="43137"/>
                  </a:srgbClr>
                </a:outerShdw>
              </a:effectLst>
            </a:endParaRPr>
          </a:p>
        </p:txBody>
      </p:sp>
      <p:sp>
        <p:nvSpPr>
          <p:cNvPr id="7782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8A1CF589-BBAF-452C-9DBA-9D29CDB63C81}" type="slidenum">
              <a:rPr lang="lv-LV" altLang="lv-LV" sz="1000" smtClean="0"/>
              <a:pPr algn="l" eaLnBrk="0" hangingPunct="0">
                <a:spcBef>
                  <a:spcPct val="0"/>
                </a:spcBef>
                <a:buClrTx/>
                <a:buSzTx/>
                <a:buFontTx/>
                <a:buNone/>
              </a:pPr>
              <a:t>55</a:t>
            </a:fld>
            <a:endParaRPr lang="lv-LV" altLang="lv-LV" sz="1000"/>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20973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41042532"/>
              </p:ext>
            </p:extLst>
          </p:nvPr>
        </p:nvGraphicFramePr>
        <p:xfrm>
          <a:off x="2058083" y="1524000"/>
          <a:ext cx="6629400" cy="4509351"/>
        </p:xfrm>
        <a:graphic>
          <a:graphicData uri="http://schemas.openxmlformats.org/drawingml/2006/table">
            <a:tbl>
              <a:tblPr firstRow="1" bandRow="1">
                <a:tableStyleId>{5C22544A-7EE6-4342-B048-85BDC9FD1C3A}</a:tableStyleId>
              </a:tblPr>
              <a:tblGrid>
                <a:gridCol w="3314700">
                  <a:extLst>
                    <a:ext uri="{9D8B030D-6E8A-4147-A177-3AD203B41FA5}">
                      <a16:colId xmlns:a16="http://schemas.microsoft.com/office/drawing/2014/main" val="447143788"/>
                    </a:ext>
                  </a:extLst>
                </a:gridCol>
                <a:gridCol w="3314700">
                  <a:extLst>
                    <a:ext uri="{9D8B030D-6E8A-4147-A177-3AD203B41FA5}">
                      <a16:colId xmlns:a16="http://schemas.microsoft.com/office/drawing/2014/main" val="2849155390"/>
                    </a:ext>
                  </a:extLst>
                </a:gridCol>
              </a:tblGrid>
              <a:tr h="1098125">
                <a:tc>
                  <a:txBody>
                    <a:bodyPr/>
                    <a:lstStyle/>
                    <a:p>
                      <a:pPr algn="ctr"/>
                      <a:r>
                        <a:rPr lang="lv-LV" sz="2400" dirty="0"/>
                        <a:t>Publisko iepirkumu likums (līdz 28.02.2017.)</a:t>
                      </a:r>
                    </a:p>
                  </a:txBody>
                  <a:tcPr/>
                </a:tc>
                <a:tc>
                  <a:txBody>
                    <a:bodyPr/>
                    <a:lstStyle/>
                    <a:p>
                      <a:pPr algn="ctr"/>
                      <a:r>
                        <a:rPr lang="lv-LV" sz="2400" dirty="0"/>
                        <a:t>Publisko iepirkumu likums (no 01.03.2017.)</a:t>
                      </a:r>
                    </a:p>
                  </a:txBody>
                  <a:tcPr/>
                </a:tc>
                <a:extLst>
                  <a:ext uri="{0D108BD9-81ED-4DB2-BD59-A6C34878D82A}">
                    <a16:rowId xmlns:a16="http://schemas.microsoft.com/office/drawing/2014/main" val="2176993519"/>
                  </a:ext>
                </a:extLst>
              </a:tr>
              <a:tr h="1188720">
                <a:tc>
                  <a:txBody>
                    <a:bodyPr/>
                    <a:lstStyle/>
                    <a:p>
                      <a:r>
                        <a:rPr lang="lv-LV" sz="2400" dirty="0"/>
                        <a:t>Piedāvājuma izvēles kritēriji</a:t>
                      </a:r>
                    </a:p>
                  </a:txBody>
                  <a:tcPr/>
                </a:tc>
                <a:tc>
                  <a:txBody>
                    <a:bodyPr/>
                    <a:lstStyle/>
                    <a:p>
                      <a:r>
                        <a:rPr lang="lv-LV" sz="2400" dirty="0"/>
                        <a:t>Saimnieciski visizdevīgākais piedāvājums</a:t>
                      </a:r>
                    </a:p>
                  </a:txBody>
                  <a:tcPr/>
                </a:tc>
                <a:extLst>
                  <a:ext uri="{0D108BD9-81ED-4DB2-BD59-A6C34878D82A}">
                    <a16:rowId xmlns:a16="http://schemas.microsoft.com/office/drawing/2014/main" val="3806992616"/>
                  </a:ext>
                </a:extLst>
              </a:tr>
              <a:tr h="668026">
                <a:tc>
                  <a:txBody>
                    <a:bodyPr/>
                    <a:lstStyle/>
                    <a:p>
                      <a:pPr algn="r"/>
                      <a:r>
                        <a:rPr lang="lv-LV" sz="2400" dirty="0"/>
                        <a:t>viszemākā cena </a:t>
                      </a:r>
                    </a:p>
                  </a:txBody>
                  <a:tcPr/>
                </a:tc>
                <a:tc>
                  <a:txBody>
                    <a:bodyPr/>
                    <a:lstStyle/>
                    <a:p>
                      <a:pPr algn="r"/>
                      <a:r>
                        <a:rPr lang="lv-LV" sz="2400" dirty="0"/>
                        <a:t>cena</a:t>
                      </a:r>
                    </a:p>
                  </a:txBody>
                  <a:tcPr/>
                </a:tc>
                <a:extLst>
                  <a:ext uri="{0D108BD9-81ED-4DB2-BD59-A6C34878D82A}">
                    <a16:rowId xmlns:a16="http://schemas.microsoft.com/office/drawing/2014/main" val="2042671856"/>
                  </a:ext>
                </a:extLst>
              </a:tr>
              <a:tr h="1188720">
                <a:tc>
                  <a:txBody>
                    <a:bodyPr/>
                    <a:lstStyle/>
                    <a:p>
                      <a:pPr algn="r"/>
                      <a:r>
                        <a:rPr lang="lv-LV" sz="2400" dirty="0"/>
                        <a:t>saimnieciski visizdevīgākais</a:t>
                      </a:r>
                      <a:r>
                        <a:rPr lang="lv-LV" sz="2400" baseline="0" dirty="0"/>
                        <a:t> piedāvājums</a:t>
                      </a:r>
                      <a:endParaRPr lang="lv-LV" sz="2400" dirty="0"/>
                    </a:p>
                  </a:txBody>
                  <a:tcPr/>
                </a:tc>
                <a:tc>
                  <a:txBody>
                    <a:bodyPr/>
                    <a:lstStyle/>
                    <a:p>
                      <a:pPr algn="r"/>
                      <a:r>
                        <a:rPr lang="lv-LV" sz="2400" dirty="0"/>
                        <a:t>cena vai izmaksas, vai </a:t>
                      </a:r>
                    </a:p>
                    <a:p>
                      <a:pPr algn="r"/>
                      <a:r>
                        <a:rPr lang="lv-LV" sz="2400" dirty="0"/>
                        <a:t>labākā cenas un/vai izmaksu un kvalitātes attiecība</a:t>
                      </a:r>
                    </a:p>
                  </a:txBody>
                  <a:tcPr/>
                </a:tc>
                <a:extLst>
                  <a:ext uri="{0D108BD9-81ED-4DB2-BD59-A6C34878D82A}">
                    <a16:rowId xmlns:a16="http://schemas.microsoft.com/office/drawing/2014/main" val="384278169"/>
                  </a:ext>
                </a:extLst>
              </a:tr>
            </a:tbl>
          </a:graphicData>
        </a:graphic>
      </p:graphicFrame>
      <p:sp>
        <p:nvSpPr>
          <p:cNvPr id="7" name="Slide Number Placeholder 11"/>
          <p:cNvSpPr>
            <a:spLocks noGrp="1"/>
          </p:cNvSpPr>
          <p:nvPr>
            <p:ph type="sldNum" sz="quarter" idx="12"/>
          </p:nvPr>
        </p:nvSpPr>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56</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4789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058083" y="1957799"/>
            <a:ext cx="6552516" cy="4382694"/>
          </a:xfrm>
        </p:spPr>
        <p:txBody>
          <a:bodyPr>
            <a:noAutofit/>
          </a:bodyPr>
          <a:lstStyle/>
          <a:p>
            <a:pPr algn="l"/>
            <a:r>
              <a:rPr lang="lv-LV" sz="2600" dirty="0">
                <a:solidFill>
                  <a:schemeClr val="tx1"/>
                </a:solidFill>
              </a:rPr>
              <a:t>Pasūtītājs piedāvājumu salīdzināšanai un izvērtēšanai ir tiesīgs </a:t>
            </a:r>
            <a:r>
              <a:rPr lang="lv-LV" sz="2600" b="1" u="sng" dirty="0">
                <a:solidFill>
                  <a:schemeClr val="tx1"/>
                </a:solidFill>
              </a:rPr>
              <a:t>izmantot tikai cenu</a:t>
            </a:r>
            <a:r>
              <a:rPr lang="lv-LV" sz="2600" dirty="0">
                <a:solidFill>
                  <a:schemeClr val="tx1"/>
                </a:solidFill>
              </a:rPr>
              <a:t>: </a:t>
            </a:r>
          </a:p>
          <a:p>
            <a:pPr marL="342900" indent="-342900" algn="l">
              <a:buFont typeface="Arial" panose="020B0604020202020204" pitchFamily="34" charset="0"/>
              <a:buChar char="•"/>
            </a:pPr>
            <a:r>
              <a:rPr lang="lv-LV" sz="2600" dirty="0">
                <a:solidFill>
                  <a:schemeClr val="tx1"/>
                </a:solidFill>
              </a:rPr>
              <a:t>ja iepirkums tiek veikts šā likuma </a:t>
            </a:r>
            <a:r>
              <a:rPr lang="lv-LV" sz="2600" b="1" dirty="0">
                <a:solidFill>
                  <a:schemeClr val="tx1"/>
                </a:solidFill>
              </a:rPr>
              <a:t>9. pantā </a:t>
            </a:r>
            <a:r>
              <a:rPr lang="lv-LV" sz="2600" dirty="0">
                <a:solidFill>
                  <a:schemeClr val="tx1"/>
                </a:solidFill>
              </a:rPr>
              <a:t>(«mazie iepirkumi») un  </a:t>
            </a:r>
            <a:r>
              <a:rPr lang="lv-LV" sz="2600" b="1" dirty="0">
                <a:solidFill>
                  <a:schemeClr val="tx1"/>
                </a:solidFill>
              </a:rPr>
              <a:t>10. pantā </a:t>
            </a:r>
            <a:r>
              <a:rPr lang="lv-LV" sz="2600" dirty="0">
                <a:solidFill>
                  <a:schemeClr val="tx1"/>
                </a:solidFill>
              </a:rPr>
              <a:t>(sociālie un citi īpaši pakalpojumi) noteiktajā kārtībā </a:t>
            </a:r>
          </a:p>
          <a:p>
            <a:pPr marL="342900" indent="-342900" algn="l">
              <a:buFont typeface="Arial" panose="020B0604020202020204" pitchFamily="34" charset="0"/>
              <a:buChar char="•"/>
            </a:pPr>
            <a:r>
              <a:rPr lang="lv-LV" sz="2600" dirty="0">
                <a:solidFill>
                  <a:schemeClr val="tx1"/>
                </a:solidFill>
              </a:rPr>
              <a:t>vai ja sagatavotā </a:t>
            </a:r>
            <a:r>
              <a:rPr lang="lv-LV" sz="2600" b="1" dirty="0">
                <a:solidFill>
                  <a:schemeClr val="tx1"/>
                </a:solidFill>
              </a:rPr>
              <a:t>tehniskā specifikācija ir detalizēta un citiem kritērijiem nav būtiskas nozīmes piedāvājuma izvēlē</a:t>
            </a:r>
            <a:r>
              <a:rPr lang="lv-LV" sz="2600" dirty="0">
                <a:solidFill>
                  <a:schemeClr val="tx1"/>
                </a:solidFill>
              </a:rPr>
              <a:t>.</a:t>
            </a:r>
          </a:p>
          <a:p>
            <a:pPr marL="342900" indent="-342900" algn="l">
              <a:buFont typeface="Arial" panose="020B0604020202020204" pitchFamily="34" charset="0"/>
              <a:buChar char="•"/>
            </a:pPr>
            <a:endParaRPr lang="lv-LV" altLang="lv-LV" sz="2600" dirty="0">
              <a:solidFill>
                <a:schemeClr val="tx1"/>
              </a:solidFill>
              <a:latin typeface="Times New Roman" panose="02020603050405020304" pitchFamily="18" charset="0"/>
              <a:cs typeface="Times New Roman" panose="02020603050405020304"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57</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lv-LV" sz="3200" b="1" dirty="0">
                <a:effectLst>
                  <a:outerShdw blurRad="38100" dist="38100" dir="2700000" algn="tl">
                    <a:srgbClr val="000000">
                      <a:alpha val="43137"/>
                    </a:srgbClr>
                  </a:outerShdw>
                </a:effectLst>
              </a:rPr>
              <a:t>Piedāvājuma izvērtēšanas kritēriji (51.pants)</a:t>
            </a:r>
            <a:endParaRPr lang="en-US" sz="3200" b="1" dirty="0">
              <a:effectLst>
                <a:outerShdw blurRad="38100" dist="38100" dir="2700000" algn="tl">
                  <a:srgbClr val="000000">
                    <a:alpha val="43137"/>
                  </a:srgbClr>
                </a:outerShdw>
              </a:effectLst>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7962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838200" y="1957799"/>
            <a:ext cx="7772399" cy="4382694"/>
          </a:xfrm>
        </p:spPr>
        <p:txBody>
          <a:bodyPr>
            <a:noAutofit/>
          </a:bodyPr>
          <a:lstStyle/>
          <a:p>
            <a:pPr algn="l"/>
            <a:r>
              <a:rPr lang="lv-LV" sz="2400" dirty="0">
                <a:solidFill>
                  <a:schemeClr val="tx1"/>
                </a:solidFill>
              </a:rPr>
              <a:t>Ar līguma priekšmetu saistīti </a:t>
            </a:r>
            <a:r>
              <a:rPr lang="lv-LV" sz="2400" b="1" dirty="0">
                <a:solidFill>
                  <a:schemeClr val="tx1"/>
                </a:solidFill>
              </a:rPr>
              <a:t>kvalitātes kritēriji </a:t>
            </a:r>
            <a:r>
              <a:rPr lang="lv-LV" sz="2400" i="1" dirty="0">
                <a:solidFill>
                  <a:schemeClr val="tx1"/>
                </a:solidFill>
              </a:rPr>
              <a:t>(uzskaitījums PIL 51.pantā nav izsmeļošs):</a:t>
            </a:r>
          </a:p>
          <a:p>
            <a:pPr marL="342900" indent="-342900" algn="l">
              <a:buFont typeface="Arial" panose="020B0604020202020204" pitchFamily="34" charset="0"/>
              <a:buChar char="•"/>
            </a:pPr>
            <a:r>
              <a:rPr lang="lv-LV" sz="2400" dirty="0">
                <a:solidFill>
                  <a:schemeClr val="tx1"/>
                </a:solidFill>
              </a:rPr>
              <a:t>kvalitāte (piem., tehniskās priekšrocības, atbilstība, universālajam dizainam, </a:t>
            </a:r>
            <a:r>
              <a:rPr lang="lv-LV" sz="2400" b="1" dirty="0">
                <a:solidFill>
                  <a:schemeClr val="tx1"/>
                </a:solidFill>
              </a:rPr>
              <a:t>sociālās</a:t>
            </a:r>
            <a:r>
              <a:rPr lang="lv-LV" sz="2400" dirty="0">
                <a:solidFill>
                  <a:schemeClr val="tx1"/>
                </a:solidFill>
              </a:rPr>
              <a:t> un vides aizsardzības prasības u.c.);</a:t>
            </a:r>
          </a:p>
          <a:p>
            <a:pPr marL="342900" indent="-342900" algn="l">
              <a:buFont typeface="Arial" panose="020B0604020202020204" pitchFamily="34" charset="0"/>
              <a:buChar char="•"/>
            </a:pPr>
            <a:r>
              <a:rPr lang="lv-LV" sz="2400" dirty="0">
                <a:solidFill>
                  <a:schemeClr val="tx1"/>
                </a:solidFill>
              </a:rPr>
              <a:t>iepirkuma līguma izpildes vadības struktūra un </a:t>
            </a:r>
            <a:r>
              <a:rPr lang="lv-LV" sz="2400" b="1" dirty="0">
                <a:solidFill>
                  <a:schemeClr val="tx1"/>
                </a:solidFill>
              </a:rPr>
              <a:t>iesaistītā personāla kvalifikācija un pieredze </a:t>
            </a:r>
            <a:r>
              <a:rPr lang="lv-LV" sz="2400" b="1" dirty="0">
                <a:solidFill>
                  <a:srgbClr val="002060"/>
                </a:solidFill>
              </a:rPr>
              <a:t>(ja netiek vērtēta kā atlases kritērijs!)</a:t>
            </a:r>
            <a:r>
              <a:rPr lang="lv-LV" sz="2400" b="1" dirty="0">
                <a:solidFill>
                  <a:schemeClr val="tx1"/>
                </a:solidFill>
              </a:rPr>
              <a:t>, </a:t>
            </a:r>
            <a:r>
              <a:rPr lang="lv-LV" sz="2400" b="1" u="sng" dirty="0">
                <a:solidFill>
                  <a:schemeClr val="tx1"/>
                </a:solidFill>
              </a:rPr>
              <a:t>ja iepirkuma līguma izpildes kvalitāti var būtiski ietekmēt iesaistītā personāla kvalifikācija un pieredze;</a:t>
            </a:r>
          </a:p>
          <a:p>
            <a:pPr marL="342900" indent="-342900" algn="l">
              <a:buFont typeface="Arial" panose="020B0604020202020204" pitchFamily="34" charset="0"/>
              <a:buChar char="•"/>
            </a:pPr>
            <a:r>
              <a:rPr lang="lv-LV" sz="2400" dirty="0" err="1">
                <a:solidFill>
                  <a:schemeClr val="tx1"/>
                </a:solidFill>
              </a:rPr>
              <a:t>pēcpārdošanas</a:t>
            </a:r>
            <a:r>
              <a:rPr lang="lv-LV" sz="2400" dirty="0">
                <a:solidFill>
                  <a:schemeClr val="tx1"/>
                </a:solidFill>
              </a:rPr>
              <a:t> pakalpojumi un tehniskā palīdzība, piegādes nosacījumi, u.c.</a:t>
            </a:r>
          </a:p>
          <a:p>
            <a:pPr marL="342900" indent="-342900" algn="l">
              <a:buFont typeface="Arial" panose="020B0604020202020204" pitchFamily="34" charset="0"/>
              <a:buChar char="•"/>
            </a:pPr>
            <a:endParaRPr lang="lv-LV" sz="2400" b="1" dirty="0">
              <a:solidFill>
                <a:schemeClr val="tx1"/>
              </a:solidFill>
            </a:endParaRPr>
          </a:p>
          <a:p>
            <a:pPr marL="342900" indent="-342900" algn="l">
              <a:buFont typeface="Arial" panose="020B0604020202020204" pitchFamily="34" charset="0"/>
              <a:buChar char="•"/>
            </a:pPr>
            <a:endParaRPr lang="lv-LV" sz="2400" i="1" dirty="0">
              <a:solidFill>
                <a:schemeClr val="tx1"/>
              </a:solidFill>
            </a:endParaRPr>
          </a:p>
          <a:p>
            <a:pPr marL="342900" indent="-342900" algn="l">
              <a:buFont typeface="Arial" panose="020B0604020202020204" pitchFamily="34" charset="0"/>
              <a:buChar char="•"/>
            </a:pPr>
            <a:endParaRPr lang="lv-LV" sz="2400" i="1" dirty="0">
              <a:solidFill>
                <a:schemeClr val="tx1"/>
              </a:solidFill>
            </a:endParaRPr>
          </a:p>
          <a:p>
            <a:endParaRPr lang="lv-LV" sz="2400" dirty="0"/>
          </a:p>
          <a:p>
            <a:pPr marL="342900" indent="-342900" algn="l">
              <a:buFont typeface="Arial" panose="020B0604020202020204" pitchFamily="34" charset="0"/>
              <a:buChar char="•"/>
            </a:pPr>
            <a:endParaRPr lang="lv-LV" altLang="lv-LV" sz="2600" dirty="0">
              <a:solidFill>
                <a:schemeClr val="tx1"/>
              </a:solidFill>
              <a:latin typeface="Times New Roman" panose="02020603050405020304" pitchFamily="18" charset="0"/>
              <a:cs typeface="Times New Roman" panose="02020603050405020304"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fld id="{B6F15528-21DE-4FAA-801E-634DDDAF4B2B}" type="slidenum">
              <a:rPr lang="en-US" sz="1000" smtClean="0">
                <a:solidFill>
                  <a:schemeClr val="tx1"/>
                </a:solidFill>
                <a:latin typeface="Times New Roman" panose="02020603050405020304" pitchFamily="18" charset="0"/>
                <a:cs typeface="Times New Roman" panose="02020603050405020304" pitchFamily="18" charset="0"/>
              </a:rPr>
              <a:pPr/>
              <a:t>58</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lv-LV" sz="3200" b="1" dirty="0">
                <a:effectLst>
                  <a:outerShdw blurRad="38100" dist="38100" dir="2700000" algn="tl">
                    <a:srgbClr val="000000">
                      <a:alpha val="43137"/>
                    </a:srgbClr>
                  </a:outerShdw>
                </a:effectLst>
              </a:rPr>
              <a:t>Piedāvājuma izvērtēšanas kritēriji (51.pants)</a:t>
            </a:r>
            <a:endParaRPr lang="en-US" sz="3200" b="1" dirty="0">
              <a:effectLst>
                <a:outerShdw blurRad="38100" dist="38100" dir="2700000" algn="tl">
                  <a:srgbClr val="000000">
                    <a:alpha val="43137"/>
                  </a:srgbClr>
                </a:outerShdw>
              </a:effectLst>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7758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914400" y="1957798"/>
            <a:ext cx="7696200" cy="4382695"/>
          </a:xfrm>
        </p:spPr>
        <p:txBody>
          <a:bodyPr>
            <a:noAutofit/>
          </a:bodyPr>
          <a:lstStyle/>
          <a:p>
            <a:pPr marL="457200" indent="-457200" algn="just">
              <a:buFont typeface="Arial" panose="020B0604020202020204" pitchFamily="34" charset="0"/>
              <a:buChar char="•"/>
              <a:defRPr/>
            </a:pPr>
            <a:r>
              <a:rPr lang="lv-LV" altLang="lv-LV" sz="2400" dirty="0">
                <a:solidFill>
                  <a:schemeClr val="tx1"/>
                </a:solidFill>
              </a:rPr>
              <a:t>Pasūtītājs iepirkuma dokumentācijā (nolikumā!) </a:t>
            </a:r>
            <a:r>
              <a:rPr lang="lv-LV" altLang="lv-LV" sz="2400" b="1" dirty="0">
                <a:solidFill>
                  <a:schemeClr val="tx1"/>
                </a:solidFill>
              </a:rPr>
              <a:t>norāda</a:t>
            </a:r>
            <a:r>
              <a:rPr lang="lv-LV" altLang="lv-LV" sz="2400" dirty="0">
                <a:solidFill>
                  <a:schemeClr val="tx1"/>
                </a:solidFill>
              </a:rPr>
              <a:t> </a:t>
            </a:r>
            <a:r>
              <a:rPr lang="lv-LV" altLang="lv-LV" sz="2400" b="1" dirty="0">
                <a:solidFill>
                  <a:schemeClr val="tx1"/>
                </a:solidFill>
              </a:rPr>
              <a:t>izšķirošo piedāvājuma izvēles kritēriju</a:t>
            </a:r>
            <a:r>
              <a:rPr lang="lv-LV" altLang="lv-LV" sz="2400" dirty="0">
                <a:solidFill>
                  <a:schemeClr val="tx1"/>
                </a:solidFill>
              </a:rPr>
              <a:t>, atbilstoši kuram izvēlēsies piedāvājumu, ja vismaz divu piedāvājumu novērtējums ir vienāds (var izvēlēties sociālos kritērijus, t.sk. koplīgumu, ko piegādātājs, kas ir nacionālā līmeņa darba devēju organizācijas biedrs, noslēdzis ar arodbiedrību).</a:t>
            </a:r>
          </a:p>
          <a:p>
            <a:pPr marL="457200" indent="-457200" algn="just">
              <a:buFont typeface="Arial" panose="020B0604020202020204" pitchFamily="34" charset="0"/>
              <a:buChar char="•"/>
              <a:defRPr/>
            </a:pPr>
            <a:r>
              <a:rPr lang="lv-LV" altLang="lv-LV" sz="2400" b="1" dirty="0">
                <a:solidFill>
                  <a:schemeClr val="tx1"/>
                </a:solidFill>
              </a:rPr>
              <a:t>Izlozi nevar noteikt kā vienīgo piedāvājuma izvēles kritēriju līdzvērtīgu piedāvājumu gadījumā!</a:t>
            </a:r>
          </a:p>
          <a:p>
            <a:pPr>
              <a:buFont typeface="Wingdings" panose="05000000000000000000" pitchFamily="2" charset="2"/>
              <a:buChar char="q"/>
            </a:pPr>
            <a:endParaRPr lang="lv-LV" sz="2800" dirty="0">
              <a:solidFill>
                <a:srgbClr val="002060"/>
              </a:solidFill>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59</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058083" y="605111"/>
            <a:ext cx="6552517" cy="954911"/>
          </a:xfrm>
        </p:spPr>
        <p:txBody>
          <a:bodyPr anchor="b">
            <a:noAutofit/>
          </a:bodyPr>
          <a:lstStyle/>
          <a:p>
            <a:pPr algn="l"/>
            <a:r>
              <a:rPr lang="lv-LV" sz="4000" b="1" dirty="0">
                <a:effectLst>
                  <a:outerShdw blurRad="38100" dist="38100" dir="2700000" algn="tl">
                    <a:srgbClr val="000000">
                      <a:alpha val="43137"/>
                    </a:srgbClr>
                  </a:outerShdw>
                </a:effectLst>
              </a:rPr>
              <a:t>Līdzvērtīgi piedāvājumi (51.pants) </a:t>
            </a:r>
            <a:endParaRPr lang="en-US" sz="40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96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5106" name="Rectangle 2"/>
          <p:cNvSpPr>
            <a:spLocks noGrp="1" noChangeArrowheads="1"/>
          </p:cNvSpPr>
          <p:nvPr>
            <p:ph type="title" idx="4294967295"/>
          </p:nvPr>
        </p:nvSpPr>
        <p:spPr>
          <a:xfrm>
            <a:off x="2057400" y="277813"/>
            <a:ext cx="6629400" cy="1139825"/>
          </a:xfrm>
        </p:spPr>
        <p:txBody>
          <a:bodyPr>
            <a:normAutofit fontScale="90000"/>
          </a:bodyPr>
          <a:lstStyle/>
          <a:p>
            <a:pPr algn="l">
              <a:defRPr/>
            </a:pPr>
            <a:r>
              <a:rPr lang="lv-LV" sz="4000" b="1" dirty="0">
                <a:effectLst>
                  <a:outerShdw blurRad="38100" dist="38100" dir="2700000" algn="tl">
                    <a:srgbClr val="000000">
                      <a:alpha val="43137"/>
                    </a:srgbClr>
                  </a:outerShdw>
                </a:effectLst>
              </a:rPr>
              <a:t>Iepirkumu plānu publicēšana (18.pants)</a:t>
            </a:r>
            <a:endParaRPr lang="lv-LV" sz="4000" b="1" dirty="0">
              <a:solidFill>
                <a:srgbClr val="002060"/>
              </a:solidFill>
              <a:effectLst>
                <a:outerShdw blurRad="38100" dist="38100" dir="2700000" algn="tl">
                  <a:srgbClr val="000000">
                    <a:alpha val="43137"/>
                  </a:srgbClr>
                </a:outerShdw>
              </a:effectLst>
            </a:endParaRPr>
          </a:p>
        </p:txBody>
      </p:sp>
      <p:sp>
        <p:nvSpPr>
          <p:cNvPr id="78851" name="Rectangle 3"/>
          <p:cNvSpPr>
            <a:spLocks noGrp="1" noChangeArrowheads="1"/>
          </p:cNvSpPr>
          <p:nvPr>
            <p:ph type="body" idx="4294967295"/>
          </p:nvPr>
        </p:nvSpPr>
        <p:spPr>
          <a:xfrm>
            <a:off x="1752600" y="1695451"/>
            <a:ext cx="6934200" cy="4629149"/>
          </a:xfrm>
        </p:spPr>
        <p:txBody>
          <a:bodyPr>
            <a:normAutofit/>
          </a:bodyPr>
          <a:lstStyle/>
          <a:p>
            <a:r>
              <a:rPr lang="lv-LV" sz="2600" dirty="0"/>
              <a:t>Pasūtītājs </a:t>
            </a:r>
            <a:r>
              <a:rPr lang="lv-LV" sz="2600" b="1" dirty="0"/>
              <a:t>mēneša laikā </a:t>
            </a:r>
            <a:r>
              <a:rPr lang="lv-LV" sz="2600" dirty="0"/>
              <a:t>no gadskārtējā budžeta apstiprināšanas dienas </a:t>
            </a:r>
          </a:p>
          <a:p>
            <a:pPr marL="411063" lvl="1" indent="0">
              <a:buNone/>
            </a:pPr>
            <a:r>
              <a:rPr lang="lv-LV" sz="2600" dirty="0"/>
              <a:t>publicē </a:t>
            </a:r>
            <a:r>
              <a:rPr lang="lv-LV" sz="2600" b="1" dirty="0"/>
              <a:t>valsts elektroniskā informācijas sistēmā, kas paredzēta piedāvājumu un pieteikumu saņemšanai (EIS)</a:t>
            </a:r>
            <a:r>
              <a:rPr lang="lv-LV" sz="2600" dirty="0"/>
              <a:t>, </a:t>
            </a:r>
          </a:p>
          <a:p>
            <a:pPr marL="411063" lvl="1" indent="0">
              <a:buNone/>
            </a:pPr>
            <a:r>
              <a:rPr lang="lv-LV" sz="2600" dirty="0"/>
              <a:t>informāciju par plānotajām </a:t>
            </a:r>
            <a:r>
              <a:rPr lang="lv-LV" sz="2600" b="1" dirty="0"/>
              <a:t>iepirkuma procedūrām, metu konkursiem, 9. un 10.panta kārtībā veicamajiem iepirkumiem.</a:t>
            </a:r>
          </a:p>
          <a:p>
            <a:pPr marL="1165027" lvl="2" indent="-342900"/>
            <a:r>
              <a:rPr lang="lv-LV" sz="2200" i="1" dirty="0"/>
              <a:t>Norādāmo informāciju nosaka likums, </a:t>
            </a:r>
            <a:r>
              <a:rPr lang="lv-LV" sz="2200" b="1" i="1" dirty="0">
                <a:solidFill>
                  <a:srgbClr val="002060"/>
                </a:solidFill>
              </a:rPr>
              <a:t>plānu aktualizē pēc nepieciešamības. </a:t>
            </a:r>
          </a:p>
          <a:p>
            <a:pPr marL="411063" lvl="1" indent="0">
              <a:buNone/>
            </a:pPr>
            <a:endParaRPr lang="lv-LV" sz="2600" dirty="0"/>
          </a:p>
        </p:txBody>
      </p:sp>
    </p:spTree>
    <p:extLst>
      <p:ext uri="{BB962C8B-B14F-4D97-AF65-F5344CB8AC3E}">
        <p14:creationId xmlns:p14="http://schemas.microsoft.com/office/powerpoint/2010/main" val="11377861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rgbClr val="002060"/>
                </a:solidFill>
                <a:effectLst>
                  <a:outerShdw blurRad="38100" dist="38100" dir="2700000" algn="tl">
                    <a:srgbClr val="000000">
                      <a:alpha val="43137"/>
                    </a:srgbClr>
                  </a:outerShdw>
                </a:effectLst>
              </a:rPr>
              <a:t>iepirkuma līguma grozījumi,</a:t>
            </a:r>
            <a:br>
              <a:rPr lang="lv-LV" sz="3200" dirty="0">
                <a:solidFill>
                  <a:srgbClr val="002060"/>
                </a:solidFill>
                <a:effectLst>
                  <a:outerShdw blurRad="38100" dist="38100" dir="2700000" algn="tl">
                    <a:srgbClr val="000000">
                      <a:alpha val="43137"/>
                    </a:srgbClr>
                  </a:outerShdw>
                </a:effectLst>
              </a:rPr>
            </a:br>
            <a:r>
              <a:rPr lang="lv-LV" sz="3200" dirty="0">
                <a:solidFill>
                  <a:srgbClr val="002060"/>
                </a:solidFill>
                <a:effectLst>
                  <a:outerShdw blurRad="38100" dist="38100" dir="2700000" algn="tl">
                    <a:srgbClr val="000000">
                      <a:alpha val="43137"/>
                    </a:srgbClr>
                  </a:outerShdw>
                </a:effectLst>
              </a:rPr>
              <a:t>iepirkuma līguma publicēšana</a:t>
            </a:r>
            <a:endParaRPr lang="en-US" sz="3200" dirty="0">
              <a:solidFill>
                <a:srgbClr val="002060"/>
              </a:solidFill>
              <a:effectLst>
                <a:outerShdw blurRad="38100" dist="38100" dir="2700000" algn="tl">
                  <a:srgbClr val="000000">
                    <a:alpha val="43137"/>
                  </a:srgbClr>
                </a:outerShdw>
              </a:effectLst>
            </a:endParaRPr>
          </a:p>
        </p:txBody>
      </p:sp>
      <p:sp>
        <p:nvSpPr>
          <p:cNvPr id="7782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endParaRPr lang="lv-LV" altLang="lv-LV" sz="1000" dirty="0"/>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039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133600" y="274643"/>
            <a:ext cx="6553200" cy="1143000"/>
          </a:xfrm>
        </p:spPr>
        <p:txBody>
          <a:bodyPr>
            <a:normAutofit fontScale="90000"/>
          </a:bodyPr>
          <a:lstStyle/>
          <a:p>
            <a:pPr algn="l"/>
            <a:r>
              <a:rPr lang="lv-LV" sz="3600" b="1" dirty="0">
                <a:effectLst>
                  <a:outerShdw blurRad="38100" dist="38100" dir="2700000" algn="tl">
                    <a:srgbClr val="000000">
                      <a:alpha val="43137"/>
                    </a:srgbClr>
                  </a:outerShdw>
                </a:effectLst>
              </a:rPr>
              <a:t>Kad pieļaujami grozījumi?</a:t>
            </a:r>
            <a:br>
              <a:rPr lang="lv-LV" sz="3600" b="1" dirty="0">
                <a:effectLst>
                  <a:outerShdw blurRad="38100" dist="38100" dir="2700000" algn="tl">
                    <a:srgbClr val="000000">
                      <a:alpha val="43137"/>
                    </a:srgbClr>
                  </a:outerShdw>
                </a:effectLst>
              </a:rPr>
            </a:br>
            <a:r>
              <a:rPr lang="lv-LV" sz="3600" b="1" dirty="0">
                <a:effectLst>
                  <a:outerShdw blurRad="38100" dist="38100" dir="2700000" algn="tl">
                    <a:srgbClr val="000000">
                      <a:alpha val="43137"/>
                    </a:srgbClr>
                  </a:outerShdw>
                </a:effectLst>
              </a:rPr>
              <a:t>(PIL 61.pants)</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52600" y="1600208"/>
            <a:ext cx="6934200" cy="4756161"/>
          </a:xfrm>
        </p:spPr>
        <p:txBody>
          <a:bodyPr>
            <a:normAutofit fontScale="70000" lnSpcReduction="20000"/>
          </a:bodyPr>
          <a:lstStyle/>
          <a:p>
            <a:pPr>
              <a:lnSpc>
                <a:spcPct val="120000"/>
              </a:lnSpc>
            </a:pPr>
            <a:r>
              <a:rPr lang="lv-LV" dirty="0"/>
              <a:t>(1) Iepirkuma līguma grozījumi ir pieļaujami, ja tie nemaina iepirkuma līguma vispārējo raksturu (veidu un iepirkuma procedūras dokumentos noteikto mērķi) un atbilst vienam no šādiem gadījumiem:</a:t>
            </a:r>
          </a:p>
          <a:p>
            <a:pPr marL="925413" lvl="1" indent="-514350">
              <a:lnSpc>
                <a:spcPct val="120000"/>
              </a:lnSpc>
              <a:buFont typeface="+mj-lt"/>
              <a:buAutoNum type="arabicParenR"/>
            </a:pPr>
            <a:r>
              <a:rPr lang="lv-LV" dirty="0"/>
              <a:t>grozījumi ir nebūtiski;</a:t>
            </a:r>
          </a:p>
          <a:p>
            <a:pPr marL="925413" lvl="1" indent="-514350">
              <a:lnSpc>
                <a:spcPct val="120000"/>
              </a:lnSpc>
              <a:buFont typeface="+mj-lt"/>
              <a:buAutoNum type="arabicParenR"/>
            </a:pPr>
            <a:r>
              <a:rPr lang="lv-LV" b="1" dirty="0"/>
              <a:t>grozījumi ir būtiski un tiek izdarīti tikai 61.panta (3) daļā minētajos gadījumos;</a:t>
            </a:r>
          </a:p>
          <a:p>
            <a:pPr marL="925413" lvl="1" indent="-514350">
              <a:lnSpc>
                <a:spcPct val="120000"/>
              </a:lnSpc>
              <a:buFont typeface="+mj-lt"/>
              <a:buAutoNum type="arabicParenR"/>
            </a:pPr>
            <a:r>
              <a:rPr lang="lv-LV" dirty="0"/>
              <a:t>grozījumi tiek izdarīti 61.panta (5) daļā minētajā gadījumā neatkarīgi no tā, vai tie ir būtiski vai nebūtiski </a:t>
            </a:r>
            <a:r>
              <a:rPr lang="lv-LV" i="1" dirty="0"/>
              <a:t>(</a:t>
            </a:r>
            <a:r>
              <a:rPr lang="lv-LV" i="1" dirty="0" err="1"/>
              <a:t>de</a:t>
            </a:r>
            <a:r>
              <a:rPr lang="lv-LV" i="1" dirty="0"/>
              <a:t> </a:t>
            </a:r>
            <a:r>
              <a:rPr lang="lv-LV" i="1" dirty="0" err="1"/>
              <a:t>minimis</a:t>
            </a:r>
            <a:r>
              <a:rPr lang="lv-LV" i="1" dirty="0"/>
              <a:t> slieksnis (10/15%)).</a:t>
            </a:r>
          </a:p>
          <a:p>
            <a:pPr>
              <a:lnSpc>
                <a:spcPct val="120000"/>
              </a:lnSpc>
            </a:pPr>
            <a:r>
              <a:rPr lang="lv-LV" b="1" dirty="0"/>
              <a:t>(8) Iepirkuma līguma grozījumiem, kas nav atbilstoši 61.panta pirmajā daļā noteiktajiem gadījumiem, piemērojamas PIL noteiktās iepirkuma procedūras.  </a:t>
            </a:r>
          </a:p>
          <a:p>
            <a:endParaRPr lang="lv-LV" dirty="0"/>
          </a:p>
          <a:p>
            <a:pPr marL="0" indent="0">
              <a:buNone/>
            </a:pPr>
            <a:endParaRPr lang="lv-LV" dirty="0"/>
          </a:p>
        </p:txBody>
      </p:sp>
      <p:sp>
        <p:nvSpPr>
          <p:cNvPr id="7782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8A1CF589-BBAF-452C-9DBA-9D29CDB63C81}" type="slidenum">
              <a:rPr lang="lv-LV" altLang="lv-LV" sz="1000" smtClean="0"/>
              <a:pPr algn="l" eaLnBrk="0" hangingPunct="0">
                <a:spcBef>
                  <a:spcPct val="0"/>
                </a:spcBef>
                <a:buClrTx/>
                <a:buSzTx/>
                <a:buFontTx/>
                <a:buNone/>
              </a:pPr>
              <a:t>61</a:t>
            </a:fld>
            <a:endParaRPr lang="lv-LV" altLang="lv-LV" sz="1000"/>
          </a:p>
        </p:txBody>
      </p:sp>
    </p:spTree>
    <p:extLst>
      <p:ext uri="{BB962C8B-B14F-4D97-AF65-F5344CB8AC3E}">
        <p14:creationId xmlns:p14="http://schemas.microsoft.com/office/powerpoint/2010/main" val="12289820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43"/>
            <a:ext cx="6553200" cy="1143000"/>
          </a:xfrm>
        </p:spPr>
        <p:txBody>
          <a:bodyPr>
            <a:normAutofit fontScale="90000"/>
          </a:bodyPr>
          <a:lstStyle/>
          <a:p>
            <a:pPr algn="l"/>
            <a:r>
              <a:rPr lang="lv-LV" sz="3600" b="1" dirty="0">
                <a:effectLst>
                  <a:outerShdw blurRad="38100" dist="38100" dir="2700000" algn="tl">
                    <a:srgbClr val="000000">
                      <a:alpha val="43137"/>
                    </a:srgbClr>
                  </a:outerShdw>
                </a:effectLst>
              </a:rPr>
              <a:t>Kad pieļaujami būtiski grozījumi?</a:t>
            </a:r>
            <a:br>
              <a:rPr lang="lv-LV" sz="3600" b="1" dirty="0">
                <a:effectLst>
                  <a:outerShdw blurRad="38100" dist="38100" dir="2700000" algn="tl">
                    <a:srgbClr val="000000">
                      <a:alpha val="43137"/>
                    </a:srgbClr>
                  </a:outerShdw>
                </a:effectLst>
              </a:rPr>
            </a:br>
            <a:r>
              <a:rPr lang="lv-LV" sz="3600" b="1" dirty="0">
                <a:effectLst>
                  <a:outerShdw blurRad="38100" dist="38100" dir="2700000" algn="tl">
                    <a:srgbClr val="000000">
                      <a:alpha val="43137"/>
                    </a:srgbClr>
                  </a:outerShdw>
                </a:effectLst>
              </a:rPr>
              <a:t>61.panta (3) daļa</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57400" y="1600208"/>
            <a:ext cx="6629400" cy="4952992"/>
          </a:xfrm>
        </p:spPr>
        <p:txBody>
          <a:bodyPr>
            <a:normAutofit fontScale="55000" lnSpcReduction="20000"/>
          </a:bodyPr>
          <a:lstStyle/>
          <a:p>
            <a:pPr marL="514350" indent="-514350">
              <a:lnSpc>
                <a:spcPct val="120000"/>
              </a:lnSpc>
              <a:buFont typeface="+mj-lt"/>
              <a:buAutoNum type="arabicParenR"/>
            </a:pPr>
            <a:r>
              <a:rPr lang="lv-LV" sz="4200" dirty="0"/>
              <a:t>Grozījumi paredzēti iepirkuma procedūras dokumentos un iepirkuma līgumā </a:t>
            </a:r>
            <a:r>
              <a:rPr lang="lv-LV" sz="4200" i="1" dirty="0"/>
              <a:t>(kad grozījumi ir pieļaujami, grozījumu apjoms un būtība);</a:t>
            </a:r>
          </a:p>
          <a:p>
            <a:pPr marL="514350" indent="-514350">
              <a:lnSpc>
                <a:spcPct val="120000"/>
              </a:lnSpc>
              <a:buFont typeface="+mj-lt"/>
              <a:buAutoNum type="arabicParenR"/>
            </a:pPr>
            <a:r>
              <a:rPr lang="lv-LV" sz="4200" dirty="0"/>
              <a:t>pasūtītājam ir nepieciešami </a:t>
            </a:r>
            <a:r>
              <a:rPr lang="lv-LV" sz="4200" b="1" dirty="0"/>
              <a:t>papildu būvdarbi, pakalpojumi vai piegādes, kas nebija iekļauti sākotnējā iepirkumā</a:t>
            </a:r>
            <a:r>
              <a:rPr lang="lv-LV" sz="4200" dirty="0"/>
              <a:t>, un piegādātāja maiņa radītu būtisku izmaksu pieaugumu, un to nevar veikt ekonomisku vai tehnisku iemeslu dēļ vai piegādātāja maiņa radītu ievērojamas grūtības </a:t>
            </a:r>
            <a:r>
              <a:rPr lang="lv-LV" sz="4200" u="sng" dirty="0"/>
              <a:t>(nepārsniedz 50%, tiek publicēts paziņojums, ja līgums pārsniedz MK noteiktās līgumcenu robežvērtības)</a:t>
            </a:r>
            <a:r>
              <a:rPr lang="lv-LV" sz="4200" dirty="0"/>
              <a:t>;</a:t>
            </a:r>
          </a:p>
          <a:p>
            <a:pPr marL="0" indent="0">
              <a:buNone/>
            </a:pPr>
            <a:endParaRPr lang="lv-LV" dirty="0"/>
          </a:p>
        </p:txBody>
      </p:sp>
      <p:sp>
        <p:nvSpPr>
          <p:cNvPr id="7782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8A1CF589-BBAF-452C-9DBA-9D29CDB63C81}" type="slidenum">
              <a:rPr lang="lv-LV" altLang="lv-LV" sz="1000" smtClean="0"/>
              <a:pPr algn="l" eaLnBrk="0" hangingPunct="0">
                <a:spcBef>
                  <a:spcPct val="0"/>
                </a:spcBef>
                <a:buClrTx/>
                <a:buSzTx/>
                <a:buFontTx/>
                <a:buNone/>
              </a:pPr>
              <a:t>62</a:t>
            </a:fld>
            <a:endParaRPr lang="lv-LV" altLang="lv-LV" sz="1000"/>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16595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43"/>
            <a:ext cx="6553200" cy="1143000"/>
          </a:xfrm>
        </p:spPr>
        <p:txBody>
          <a:bodyPr>
            <a:normAutofit fontScale="90000"/>
          </a:bodyPr>
          <a:lstStyle/>
          <a:p>
            <a:pPr algn="l"/>
            <a:r>
              <a:rPr lang="lv-LV" sz="3600" b="1" dirty="0">
                <a:effectLst>
                  <a:outerShdw blurRad="38100" dist="38100" dir="2700000" algn="tl">
                    <a:srgbClr val="000000">
                      <a:alpha val="43137"/>
                    </a:srgbClr>
                  </a:outerShdw>
                </a:effectLst>
              </a:rPr>
              <a:t>Kad pieļaujami būtiski grozījumi?</a:t>
            </a:r>
            <a:br>
              <a:rPr lang="lv-LV" sz="3600" b="1" dirty="0">
                <a:effectLst>
                  <a:outerShdw blurRad="38100" dist="38100" dir="2700000" algn="tl">
                    <a:srgbClr val="000000">
                      <a:alpha val="43137"/>
                    </a:srgbClr>
                  </a:outerShdw>
                </a:effectLst>
              </a:rPr>
            </a:br>
            <a:r>
              <a:rPr lang="lv-LV" sz="3600" b="1" dirty="0">
                <a:effectLst>
                  <a:outerShdw blurRad="38100" dist="38100" dir="2700000" algn="tl">
                    <a:srgbClr val="000000">
                      <a:alpha val="43137"/>
                    </a:srgbClr>
                  </a:outerShdw>
                </a:effectLst>
              </a:rPr>
              <a:t>61.panta (3) daļa</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57400" y="1600208"/>
            <a:ext cx="6629400" cy="4756161"/>
          </a:xfrm>
        </p:spPr>
        <p:txBody>
          <a:bodyPr>
            <a:normAutofit fontScale="62500" lnSpcReduction="20000"/>
          </a:bodyPr>
          <a:lstStyle/>
          <a:p>
            <a:pPr marL="514350" indent="-514350">
              <a:lnSpc>
                <a:spcPct val="120000"/>
              </a:lnSpc>
              <a:buFont typeface="+mj-lt"/>
              <a:buAutoNum type="arabicParenR" startAt="3"/>
            </a:pPr>
            <a:r>
              <a:rPr lang="lv-LV" sz="3600" dirty="0"/>
              <a:t>iepirkuma līguma grozījumi ir nepieciešami </a:t>
            </a:r>
            <a:r>
              <a:rPr lang="lv-LV" sz="3600" b="1" dirty="0"/>
              <a:t>tādu iemeslu dēļ, kurus pasūtītājs iepriekš nevarēja paredzēt </a:t>
            </a:r>
            <a:r>
              <a:rPr lang="lv-LV" sz="3600" dirty="0"/>
              <a:t>(</a:t>
            </a:r>
            <a:r>
              <a:rPr lang="lv-LV" sz="3600" u="sng" dirty="0"/>
              <a:t>nepārsniedz 50%, tiek publicēts paziņojums, ja līgums pārsniedz MK noteiktās līgumcenu robežvērtības); </a:t>
            </a:r>
          </a:p>
          <a:p>
            <a:pPr marL="514350" indent="-514350">
              <a:lnSpc>
                <a:spcPct val="120000"/>
              </a:lnSpc>
              <a:buFont typeface="+mj-lt"/>
              <a:buAutoNum type="arabicParenR" startAt="3"/>
            </a:pPr>
            <a:r>
              <a:rPr lang="lv-LV" sz="3600" dirty="0"/>
              <a:t>izraudzīto pretendentu aizstāj ar citu piegādātāju atbilstoši komerctiesību jomas normatīvo aktu noteikumiem par komersantu reorganizāciju un uzņēmuma pāreju, un šis piegādātājs atbilst iepirkuma procedūras dokumentos noteiktajām kvalifikācijas prasībām, un uz to neattiecas izslēgšanas noteikumi.</a:t>
            </a:r>
          </a:p>
          <a:p>
            <a:pPr marL="0" indent="0">
              <a:buNone/>
            </a:pPr>
            <a:endParaRPr lang="lv-LV" dirty="0"/>
          </a:p>
        </p:txBody>
      </p:sp>
      <p:sp>
        <p:nvSpPr>
          <p:cNvPr id="7782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8A1CF589-BBAF-452C-9DBA-9D29CDB63C81}" type="slidenum">
              <a:rPr lang="lv-LV" altLang="lv-LV" sz="1000" smtClean="0"/>
              <a:pPr algn="l" eaLnBrk="0" hangingPunct="0">
                <a:spcBef>
                  <a:spcPct val="0"/>
                </a:spcBef>
                <a:buClrTx/>
                <a:buSzTx/>
                <a:buFontTx/>
                <a:buNone/>
              </a:pPr>
              <a:t>63</a:t>
            </a:fld>
            <a:endParaRPr lang="lv-LV" altLang="lv-LV" sz="1000"/>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0404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43"/>
            <a:ext cx="6553200" cy="1143000"/>
          </a:xfrm>
        </p:spPr>
        <p:txBody>
          <a:bodyPr>
            <a:normAutofit/>
          </a:bodyPr>
          <a:lstStyle/>
          <a:p>
            <a:pPr algn="l"/>
            <a:r>
              <a:rPr lang="lv-LV" sz="3600" b="1" dirty="0">
                <a:effectLst>
                  <a:outerShdw blurRad="38100" dist="38100" dir="2700000" algn="tl">
                    <a:srgbClr val="000000">
                      <a:alpha val="43137"/>
                    </a:srgbClr>
                  </a:outerShdw>
                </a:effectLst>
              </a:rPr>
              <a:t>Līguma sākotnējā vērtība</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57400" y="1600208"/>
            <a:ext cx="6629400" cy="4525965"/>
          </a:xfrm>
        </p:spPr>
        <p:txBody>
          <a:bodyPr>
            <a:normAutofit/>
          </a:bodyPr>
          <a:lstStyle/>
          <a:p>
            <a:pPr marL="0" indent="0">
              <a:buNone/>
            </a:pPr>
            <a:r>
              <a:rPr lang="lv-LV" sz="2800" dirty="0"/>
              <a:t>61.panta (6) daļa:</a:t>
            </a:r>
          </a:p>
          <a:p>
            <a:r>
              <a:rPr lang="lv-LV" sz="2800" dirty="0"/>
              <a:t>Ja iepirkuma līgumā ir paredzēta </a:t>
            </a:r>
            <a:r>
              <a:rPr lang="lv-LV" sz="2800" b="1" dirty="0"/>
              <a:t>līgumcenas indeksācija</a:t>
            </a:r>
            <a:r>
              <a:rPr lang="lv-LV" sz="2800" dirty="0"/>
              <a:t>, šā panta (4) un (5) daļā minētā </a:t>
            </a:r>
            <a:r>
              <a:rPr lang="lv-LV" sz="2800" b="1" dirty="0"/>
              <a:t>sākotnējā iepirkuma līguma līgumcena </a:t>
            </a:r>
            <a:r>
              <a:rPr lang="lv-LV" sz="2800" dirty="0"/>
              <a:t>ir līgumcena, kas indeksēta. </a:t>
            </a:r>
          </a:p>
          <a:p>
            <a:pPr marL="0" indent="0">
              <a:buNone/>
            </a:pPr>
            <a:endParaRPr lang="lv-LV" dirty="0"/>
          </a:p>
        </p:txBody>
      </p:sp>
      <p:sp>
        <p:nvSpPr>
          <p:cNvPr id="7782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8A1CF589-BBAF-452C-9DBA-9D29CDB63C81}" type="slidenum">
              <a:rPr lang="lv-LV" altLang="lv-LV" sz="1000" smtClean="0"/>
              <a:pPr algn="l" eaLnBrk="0" hangingPunct="0">
                <a:spcBef>
                  <a:spcPct val="0"/>
                </a:spcBef>
                <a:buClrTx/>
                <a:buSzTx/>
                <a:buFontTx/>
                <a:buNone/>
              </a:pPr>
              <a:t>64</a:t>
            </a:fld>
            <a:endParaRPr lang="lv-LV" altLang="lv-LV" sz="1000"/>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1675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43"/>
            <a:ext cx="6553200" cy="1143000"/>
          </a:xfrm>
        </p:spPr>
        <p:txBody>
          <a:bodyPr>
            <a:normAutofit fontScale="90000"/>
          </a:bodyPr>
          <a:lstStyle/>
          <a:p>
            <a:pPr algn="l"/>
            <a:r>
              <a:rPr lang="lv-LV" sz="3600" b="1" dirty="0">
                <a:effectLst>
                  <a:outerShdw blurRad="38100" dist="38100" dir="2700000" algn="tl">
                    <a:srgbClr val="000000">
                      <a:alpha val="43137"/>
                    </a:srgbClr>
                  </a:outerShdw>
                </a:effectLst>
              </a:rPr>
              <a:t>Iepirkuma līgumu publicēšana </a:t>
            </a:r>
            <a:br>
              <a:rPr lang="lv-LV" sz="3600" b="1" dirty="0">
                <a:effectLst>
                  <a:outerShdw blurRad="38100" dist="38100" dir="2700000" algn="tl">
                    <a:srgbClr val="000000">
                      <a:alpha val="43137"/>
                    </a:srgbClr>
                  </a:outerShdw>
                </a:effectLst>
              </a:rPr>
            </a:br>
            <a:r>
              <a:rPr lang="lv-LV" sz="3600" b="1" dirty="0">
                <a:effectLst>
                  <a:outerShdw blurRad="38100" dist="38100" dir="2700000" algn="tl">
                    <a:srgbClr val="000000">
                      <a:alpha val="43137"/>
                    </a:srgbClr>
                  </a:outerShdw>
                </a:effectLst>
              </a:rPr>
              <a:t>(PIL 60.pants)</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57400" y="1600208"/>
            <a:ext cx="6629400" cy="4525965"/>
          </a:xfrm>
        </p:spPr>
        <p:txBody>
          <a:bodyPr>
            <a:normAutofit/>
          </a:bodyPr>
          <a:lstStyle/>
          <a:p>
            <a:pPr marL="0" indent="0">
              <a:buNone/>
            </a:pPr>
            <a:r>
              <a:rPr lang="lv-LV" sz="2600" dirty="0"/>
              <a:t>Ne vēlāk kā </a:t>
            </a:r>
            <a:r>
              <a:rPr lang="lv-LV" sz="2600" b="1" dirty="0"/>
              <a:t>10 d/d pēc dienas, kad stājas spēkā iepirkuma līgums vai tā grozījumi</a:t>
            </a:r>
            <a:r>
              <a:rPr lang="lv-LV" sz="2600" dirty="0"/>
              <a:t>, </a:t>
            </a:r>
          </a:p>
          <a:p>
            <a:pPr marL="0" indent="0">
              <a:buNone/>
            </a:pPr>
            <a:r>
              <a:rPr lang="lv-LV" sz="2600" dirty="0"/>
              <a:t>pasūtītājs savā </a:t>
            </a:r>
            <a:r>
              <a:rPr lang="lv-LV" sz="2600" b="1" dirty="0"/>
              <a:t>pircēja profilā</a:t>
            </a:r>
            <a:r>
              <a:rPr lang="lv-LV" sz="2600" dirty="0"/>
              <a:t> ievieto iepirkuma līguma vai grozījumu tekstu, </a:t>
            </a:r>
          </a:p>
          <a:p>
            <a:pPr marL="0" indent="0">
              <a:buNone/>
            </a:pPr>
            <a:r>
              <a:rPr lang="lv-LV" sz="2600" b="1" dirty="0"/>
              <a:t>ja līgumcena ir vienāda ar MK noteiktajām līgumcenu robežvērtībām vai lielāka </a:t>
            </a:r>
          </a:p>
          <a:p>
            <a:pPr marL="0" indent="0">
              <a:buNone/>
            </a:pPr>
            <a:r>
              <a:rPr lang="lv-LV" sz="2600" dirty="0"/>
              <a:t>un grozījumu pamatojumu (</a:t>
            </a:r>
            <a:r>
              <a:rPr lang="lv-LV" sz="2600" b="1" dirty="0"/>
              <a:t>pamatojumu tikai būtiskiem grozījumiem</a:t>
            </a:r>
            <a:r>
              <a:rPr lang="lv-LV" sz="2600" dirty="0"/>
              <a:t>), </a:t>
            </a:r>
          </a:p>
          <a:p>
            <a:pPr marL="0" indent="0">
              <a:buNone/>
            </a:pPr>
            <a:r>
              <a:rPr lang="lv-LV" sz="2600" dirty="0"/>
              <a:t>ievērojot komercnoslēpumu aizsardzības prasības.</a:t>
            </a:r>
          </a:p>
          <a:p>
            <a:pPr marL="0" indent="0">
              <a:buNone/>
            </a:pPr>
            <a:endParaRPr lang="lv-LV" dirty="0"/>
          </a:p>
        </p:txBody>
      </p:sp>
      <p:sp>
        <p:nvSpPr>
          <p:cNvPr id="7782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99"/>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rgbClr val="003399"/>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rgbClr val="003399"/>
              </a:buClr>
              <a:buSzPct val="7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rgbClr val="003399"/>
              </a:buClr>
              <a:buSzPct val="75000"/>
              <a:buFont typeface="Wingdings" panose="05000000000000000000" pitchFamily="2" charset="2"/>
              <a:buChar char="§"/>
              <a:defRPr>
                <a:solidFill>
                  <a:schemeClr val="tx1"/>
                </a:solidFill>
                <a:latin typeface="Verdana" panose="020B0604030504040204" pitchFamily="34" charset="0"/>
              </a:defRPr>
            </a:lvl5pPr>
            <a:lvl6pPr marL="25146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6pPr>
            <a:lvl7pPr marL="29718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7pPr>
            <a:lvl8pPr marL="34290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8pPr>
            <a:lvl9pPr marL="3886200" indent="-228600" defTabSz="449263" eaLnBrk="0" fontAlgn="base" hangingPunct="0">
              <a:spcBef>
                <a:spcPct val="20000"/>
              </a:spcBef>
              <a:spcAft>
                <a:spcPct val="0"/>
              </a:spcAft>
              <a:buClr>
                <a:srgbClr val="003399"/>
              </a:buClr>
              <a:buSzPct val="75000"/>
              <a:buFont typeface="Wingdings" panose="05000000000000000000" pitchFamily="2" charset="2"/>
              <a:buChar char="§"/>
              <a:defRPr>
                <a:solidFill>
                  <a:schemeClr val="tx1"/>
                </a:solidFill>
                <a:latin typeface="Verdana" panose="020B0604030504040204" pitchFamily="34" charset="0"/>
              </a:defRPr>
            </a:lvl9pPr>
          </a:lstStyle>
          <a:p>
            <a:pPr algn="l" eaLnBrk="0" hangingPunct="0">
              <a:spcBef>
                <a:spcPct val="0"/>
              </a:spcBef>
              <a:buClrTx/>
              <a:buSzTx/>
              <a:buFontTx/>
              <a:buNone/>
            </a:pPr>
            <a:fld id="{8A1CF589-BBAF-452C-9DBA-9D29CDB63C81}" type="slidenum">
              <a:rPr lang="lv-LV" altLang="lv-LV" sz="1000" smtClean="0"/>
              <a:pPr algn="l" eaLnBrk="0" hangingPunct="0">
                <a:spcBef>
                  <a:spcPct val="0"/>
                </a:spcBef>
                <a:buClrTx/>
                <a:buSzTx/>
                <a:buFontTx/>
                <a:buNone/>
              </a:pPr>
              <a:t>65</a:t>
            </a:fld>
            <a:endParaRPr lang="lv-LV" altLang="lv-LV" sz="1000"/>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9983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2286000" y="4343400"/>
            <a:ext cx="6400800" cy="1143000"/>
          </a:xfrm>
        </p:spPr>
        <p:txBody>
          <a:bodyPr>
            <a:noAutofit/>
          </a:bodyPr>
          <a:lstStyle/>
          <a:p>
            <a:pPr algn="l"/>
            <a:r>
              <a:rPr lang="lv-LV" sz="2000" dirty="0">
                <a:solidFill>
                  <a:schemeClr val="tx1"/>
                </a:solidFill>
                <a:cs typeface="Times New Roman" panose="02020603050405020304" pitchFamily="18" charset="0"/>
              </a:rPr>
              <a:t>Dace Gaile</a:t>
            </a:r>
          </a:p>
          <a:p>
            <a:pPr algn="l"/>
            <a:r>
              <a:rPr lang="lv-LV" sz="2000" dirty="0">
                <a:solidFill>
                  <a:schemeClr val="tx1"/>
                </a:solidFill>
                <a:cs typeface="Times New Roman" panose="02020603050405020304" pitchFamily="18" charset="0"/>
              </a:rPr>
              <a:t>Iepirkumu uzraudzības biroja vadītāja</a:t>
            </a:r>
          </a:p>
          <a:p>
            <a:pPr algn="l"/>
            <a:r>
              <a:rPr lang="lv-LV" sz="2000" dirty="0" err="1">
                <a:solidFill>
                  <a:schemeClr val="tx1"/>
                </a:solidFill>
                <a:cs typeface="Times New Roman" panose="02020603050405020304" pitchFamily="18" charset="0"/>
              </a:rPr>
              <a:t>Dace.Gaile@iub.gov.lv</a:t>
            </a:r>
            <a:endParaRPr lang="lv-LV" sz="2000" dirty="0">
              <a:solidFill>
                <a:schemeClr val="tx1"/>
              </a:solidFill>
              <a:cs typeface="Times New Roman" panose="02020603050405020304" pitchFamily="18" charset="0"/>
            </a:endParaRP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altLang="lv-LV" sz="3200" b="1" dirty="0">
                <a:effectLst>
                  <a:outerShdw blurRad="38100" dist="38100" dir="2700000" algn="tl">
                    <a:srgbClr val="000000">
                      <a:alpha val="43137"/>
                    </a:srgbClr>
                  </a:outerShdw>
                </a:effectLst>
                <a:cs typeface="Times New Roman" panose="02020603050405020304" pitchFamily="18" charset="0"/>
              </a:rPr>
              <a:t>Paldies par uzmanību!</a:t>
            </a:r>
            <a:br>
              <a:rPr lang="lv-LV" altLang="lv-LV" sz="3200" b="1" dirty="0">
                <a:effectLst>
                  <a:outerShdw blurRad="38100" dist="38100" dir="2700000" algn="tl">
                    <a:srgbClr val="000000">
                      <a:alpha val="43137"/>
                    </a:srgbClr>
                  </a:outerShdw>
                </a:effectLst>
                <a:cs typeface="Times New Roman" panose="02020603050405020304" pitchFamily="18" charset="0"/>
              </a:rPr>
            </a:br>
            <a:br>
              <a:rPr lang="lv-LV" altLang="lv-LV" sz="3200" b="1" dirty="0">
                <a:effectLst>
                  <a:outerShdw blurRad="38100" dist="38100" dir="2700000" algn="tl">
                    <a:srgbClr val="000000">
                      <a:alpha val="43137"/>
                    </a:srgbClr>
                  </a:outerShdw>
                </a:effectLst>
                <a:cs typeface="Times New Roman" panose="02020603050405020304" pitchFamily="18" charset="0"/>
              </a:rPr>
            </a:br>
            <a:br>
              <a:rPr lang="lv-LV" altLang="lv-LV" sz="3200" b="1" dirty="0">
                <a:effectLst>
                  <a:outerShdw blurRad="38100" dist="38100" dir="2700000" algn="tl">
                    <a:srgbClr val="000000">
                      <a:alpha val="43137"/>
                    </a:srgbClr>
                  </a:outerShdw>
                </a:effectLst>
                <a:cs typeface="Times New Roman" panose="02020603050405020304" pitchFamily="18" charset="0"/>
              </a:rPr>
            </a:br>
            <a:r>
              <a:rPr lang="lv-LV" altLang="lv-LV" sz="3200" b="1" dirty="0">
                <a:effectLst>
                  <a:outerShdw blurRad="38100" dist="38100" dir="2700000" algn="tl">
                    <a:srgbClr val="000000">
                      <a:alpha val="43137"/>
                    </a:srgbClr>
                  </a:outerShdw>
                </a:effectLst>
                <a:cs typeface="Times New Roman" panose="02020603050405020304" pitchFamily="18" charset="0"/>
              </a:rPr>
              <a:t>Jautājumi?</a:t>
            </a:r>
            <a:br>
              <a:rPr lang="lv-LV" altLang="lv-LV" sz="3200" b="1" dirty="0">
                <a:effectLst>
                  <a:outerShdw blurRad="38100" dist="38100" dir="2700000" algn="tl">
                    <a:srgbClr val="000000">
                      <a:alpha val="43137"/>
                    </a:srgbClr>
                  </a:outerShdw>
                </a:effectLst>
                <a:cs typeface="Times New Roman" panose="02020603050405020304" pitchFamily="18" charset="0"/>
              </a:rPr>
            </a:br>
            <a:endParaRPr lang="en-US" sz="3200" dirty="0">
              <a:effectLst>
                <a:outerShdw blurRad="38100" dist="38100" dir="2700000" algn="tl">
                  <a:srgbClr val="000000">
                    <a:alpha val="43137"/>
                  </a:srgbClr>
                </a:outerShdw>
              </a:effectLst>
              <a:cs typeface="Times New Roman" pitchFamily="18"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402028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0" y="3886201"/>
            <a:ext cx="7772400" cy="1882780"/>
          </a:xfrm>
        </p:spPr>
        <p:txBody>
          <a:bodyPr>
            <a:noAutofit/>
          </a:bodyPr>
          <a:lstStyle/>
          <a:p>
            <a:r>
              <a:rPr lang="lv-LV" sz="3200" dirty="0">
                <a:solidFill>
                  <a:srgbClr val="002060"/>
                </a:solidFill>
                <a:effectLst>
                  <a:outerShdw blurRad="38100" dist="38100" dir="2700000" algn="tl">
                    <a:srgbClr val="000000">
                      <a:alpha val="43137"/>
                    </a:srgbClr>
                  </a:outerShdw>
                </a:effectLst>
              </a:rPr>
              <a:t>Atklātības noteikumi </a:t>
            </a:r>
            <a:br>
              <a:rPr lang="lv-LV" sz="3200" dirty="0">
                <a:solidFill>
                  <a:srgbClr val="002060"/>
                </a:solidFill>
                <a:effectLst>
                  <a:outerShdw blurRad="38100" dist="38100" dir="2700000" algn="tl">
                    <a:srgbClr val="000000">
                      <a:alpha val="43137"/>
                    </a:srgbClr>
                  </a:outerShdw>
                </a:effectLst>
              </a:rPr>
            </a:br>
            <a:r>
              <a:rPr lang="lv-LV" sz="3200" dirty="0">
                <a:solidFill>
                  <a:srgbClr val="002060"/>
                </a:solidFill>
                <a:effectLst>
                  <a:outerShdw blurRad="38100" dist="38100" dir="2700000" algn="tl">
                    <a:srgbClr val="000000">
                      <a:alpha val="43137"/>
                    </a:srgbClr>
                  </a:outerShdw>
                </a:effectLst>
              </a:rPr>
              <a:t>(informācijas apmaiņa un pieejamība)</a:t>
            </a:r>
            <a:br>
              <a:rPr lang="lv-LV" sz="3200" dirty="0">
                <a:effectLst>
                  <a:outerShdw blurRad="38100" dist="38100" dir="2700000" algn="tl">
                    <a:srgbClr val="000000">
                      <a:alpha val="43137"/>
                    </a:srgbClr>
                  </a:outerShdw>
                </a:effectLst>
              </a:rPr>
            </a:br>
            <a:endParaRPr lang="en-US" sz="3200" dirty="0">
              <a:effectLst>
                <a:outerShdw blurRad="38100" dist="38100" dir="2700000" algn="tl">
                  <a:srgbClr val="000000">
                    <a:alpha val="43137"/>
                  </a:srgbClr>
                </a:outerShdw>
              </a:effectLst>
            </a:endParaRPr>
          </a:p>
        </p:txBody>
      </p:sp>
      <p:pic>
        <p:nvPicPr>
          <p:cNvPr id="7782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2701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idx="4294967295"/>
          </p:nvPr>
        </p:nvSpPr>
        <p:spPr>
          <a:xfrm>
            <a:off x="2057400" y="277813"/>
            <a:ext cx="6629400" cy="1139825"/>
          </a:xfrm>
        </p:spPr>
        <p:txBody>
          <a:bodyPr>
            <a:normAutofit/>
          </a:bodyPr>
          <a:lstStyle/>
          <a:p>
            <a:pPr algn="l">
              <a:defRPr/>
            </a:pPr>
            <a:r>
              <a:rPr lang="lv-LV" sz="4000" b="1" dirty="0">
                <a:solidFill>
                  <a:srgbClr val="002060"/>
                </a:solidFill>
                <a:effectLst>
                  <a:outerShdw blurRad="38100" dist="38100" dir="2700000" algn="tl">
                    <a:srgbClr val="000000">
                      <a:alpha val="43137"/>
                    </a:srgbClr>
                  </a:outerShdw>
                </a:effectLst>
              </a:rPr>
              <a:t>Informācijas apmaiņa</a:t>
            </a:r>
          </a:p>
        </p:txBody>
      </p:sp>
      <p:sp>
        <p:nvSpPr>
          <p:cNvPr id="78851" name="Rectangle 3"/>
          <p:cNvSpPr>
            <a:spLocks noGrp="1" noChangeArrowheads="1"/>
          </p:cNvSpPr>
          <p:nvPr>
            <p:ph type="body" idx="4294967295"/>
          </p:nvPr>
        </p:nvSpPr>
        <p:spPr>
          <a:xfrm>
            <a:off x="2057400" y="1695451"/>
            <a:ext cx="6629400" cy="4629149"/>
          </a:xfrm>
        </p:spPr>
        <p:txBody>
          <a:bodyPr>
            <a:noAutofit/>
          </a:bodyPr>
          <a:lstStyle/>
          <a:p>
            <a:r>
              <a:rPr lang="lv-LV" sz="2600" dirty="0"/>
              <a:t>Informācijas par iepirkuma rezultātu nosūtīšana – pasts, fakss, elektroniski, izmantojot drošu elektronisko parakstu vai </a:t>
            </a:r>
            <a:r>
              <a:rPr lang="lv-LV" sz="2600" b="1" dirty="0"/>
              <a:t>pievienojot elektroniskajam pastam skenētu dokumentu</a:t>
            </a:r>
            <a:r>
              <a:rPr lang="lv-LV" sz="2600" dirty="0"/>
              <a:t>, vai nodod personīgi (37.pants).</a:t>
            </a:r>
          </a:p>
          <a:p>
            <a:r>
              <a:rPr lang="lv-LV" sz="2600" b="1" dirty="0"/>
              <a:t>Šos veidus var izmantot arī, lai iesniegtu iesniegumu Iepirkumu uzraudzības birojam </a:t>
            </a:r>
            <a:r>
              <a:rPr lang="lv-LV" sz="2600" dirty="0"/>
              <a:t>(68.pants). </a:t>
            </a:r>
          </a:p>
          <a:p>
            <a:pPr marL="0" indent="0">
              <a:buNone/>
            </a:pPr>
            <a:endParaRPr lang="lv-LV" sz="2400" dirty="0"/>
          </a:p>
        </p:txBody>
      </p:sp>
      <p:pic>
        <p:nvPicPr>
          <p:cNvPr id="7885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241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083" y="292753"/>
            <a:ext cx="6761869" cy="1372292"/>
          </a:xfrm>
        </p:spPr>
        <p:txBody>
          <a:bodyPr>
            <a:noAutofit/>
          </a:bodyPr>
          <a:lstStyle/>
          <a:p>
            <a:pPr algn="l"/>
            <a:r>
              <a:rPr lang="lv-LV" sz="3600" b="1" dirty="0">
                <a:effectLst>
                  <a:outerShdw blurRad="38100" dist="38100" dir="2700000" algn="tl">
                    <a:srgbClr val="000000">
                      <a:alpha val="43137"/>
                    </a:srgbClr>
                  </a:outerShdw>
                </a:effectLst>
                <a:ea typeface="Verdana" panose="020B0604030504040204" pitchFamily="34" charset="0"/>
                <a:cs typeface="Verdana" panose="020B0604030504040204" pitchFamily="34" charset="0"/>
              </a:rPr>
              <a:t>Elektroniska pieteikumu un piedāvājumu iesniegšana</a:t>
            </a:r>
            <a:br>
              <a:rPr lang="lv-LV" sz="3600" b="1" dirty="0">
                <a:solidFill>
                  <a:srgbClr val="002060"/>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br>
            <a:endParaRPr lang="lv-LV" sz="3600" b="1" dirty="0">
              <a:effectLst>
                <a:outerShdw blurRad="38100" dist="38100" dir="2700000" algn="tl">
                  <a:srgbClr val="000000">
                    <a:alpha val="43137"/>
                  </a:srgbClr>
                </a:outerShdw>
              </a:effectLs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62000" y="1957798"/>
            <a:ext cx="7924800" cy="4595402"/>
          </a:xfrm>
        </p:spPr>
        <p:txBody>
          <a:bodyPr>
            <a:noAutofit/>
          </a:bodyPr>
          <a:lstStyle/>
          <a:p>
            <a:pPr marL="0" indent="0">
              <a:buNone/>
            </a:pPr>
            <a:r>
              <a:rPr lang="lv-LV" sz="2100" b="1" dirty="0"/>
              <a:t>Valsts elektronisko informācijas sistēmu piedāvājumu un pieteikumu saņemšanai piemēro (PIL 39.panta (1) daļa):</a:t>
            </a:r>
          </a:p>
          <a:p>
            <a:pPr>
              <a:buFont typeface="Wingdings" panose="05000000000000000000" pitchFamily="2" charset="2"/>
              <a:buChar char="q"/>
            </a:pPr>
            <a:r>
              <a:rPr lang="lv-LV" sz="2100" dirty="0"/>
              <a:t>centralizētu iepirkumu institūciju veiktām iepirkuma procedūrām, kuru paredzamā līgumcena ir vienāda ar MK noteiktajām līgumcenu robežvērtībām vai lielāka -  </a:t>
            </a:r>
            <a:r>
              <a:rPr lang="lv-LV" sz="2100" b="1" dirty="0"/>
              <a:t>no 2017. gada 18. aprīļa;</a:t>
            </a:r>
          </a:p>
          <a:p>
            <a:pPr>
              <a:buFont typeface="Wingdings" panose="05000000000000000000" pitchFamily="2" charset="2"/>
              <a:buChar char="q"/>
            </a:pPr>
            <a:r>
              <a:rPr lang="lv-LV" sz="2100" dirty="0"/>
              <a:t>iepirkuma procedūrām, kuru paredzamā līgumcena ir vienāda ar MK noteiktajām līgumcenu robežvērtībām vai lielāka -  </a:t>
            </a:r>
            <a:r>
              <a:rPr lang="lv-LV" sz="2100" b="1" dirty="0"/>
              <a:t>no 2017. gada 1. oktobra;</a:t>
            </a:r>
          </a:p>
          <a:p>
            <a:pPr>
              <a:buFont typeface="Wingdings" panose="05000000000000000000" pitchFamily="2" charset="2"/>
              <a:buChar char="q"/>
            </a:pPr>
            <a:r>
              <a:rPr lang="lv-LV" sz="2100" dirty="0"/>
              <a:t>iepirkuma procedūrām, kuru paredzamā līgumcena ir mazāka par MK noteiktajām līgumcenu robežvērtībām – </a:t>
            </a:r>
            <a:r>
              <a:rPr lang="lv-LV" sz="2100" b="1" dirty="0"/>
              <a:t>no 2018.gada 1.aprīļa;</a:t>
            </a:r>
          </a:p>
          <a:p>
            <a:pPr>
              <a:buFont typeface="Wingdings" panose="05000000000000000000" pitchFamily="2" charset="2"/>
              <a:buChar char="q"/>
            </a:pPr>
            <a:r>
              <a:rPr lang="lv-LV" sz="2100" dirty="0"/>
              <a:t>attiecībā uz šā likuma 9. un 10. pantā minētajiem iepirkumiem - </a:t>
            </a:r>
            <a:r>
              <a:rPr lang="lv-LV" sz="2100" b="1" dirty="0"/>
              <a:t>no 2019. gada 1. janvāra</a:t>
            </a:r>
            <a:r>
              <a:rPr lang="lv-LV" sz="2100" dirty="0"/>
              <a:t>.</a:t>
            </a:r>
          </a:p>
        </p:txBody>
      </p:sp>
      <p:sp>
        <p:nvSpPr>
          <p:cNvPr id="4" name="Slide Number Placeholder 3"/>
          <p:cNvSpPr>
            <a:spLocks noGrp="1"/>
          </p:cNvSpPr>
          <p:nvPr>
            <p:ph type="sldNum" sz="quarter" idx="12"/>
          </p:nvPr>
        </p:nvSpPr>
        <p:spPr/>
        <p:txBody>
          <a:bodyPr/>
          <a:lstStyle/>
          <a:p>
            <a:fld id="{7C09A6FE-AAAC-4811-B52D-42F9EB79B765}" type="slidenum">
              <a:rPr lang="lv-LV" smtClean="0"/>
              <a:t>9</a:t>
            </a:fld>
            <a:endParaRPr lang="lv-LV"/>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846700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4910</TotalTime>
  <Words>4250</Words>
  <Application>Microsoft Office PowerPoint</Application>
  <PresentationFormat>On-screen Show (4:3)</PresentationFormat>
  <Paragraphs>376</Paragraphs>
  <Slides>66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Calibri</vt:lpstr>
      <vt:lpstr>Times New Roman</vt:lpstr>
      <vt:lpstr>Verdana</vt:lpstr>
      <vt:lpstr>Wingdings</vt:lpstr>
      <vt:lpstr>Office Theme</vt:lpstr>
      <vt:lpstr>Publisko iepirkumu likums (spēkā no 01.03.2017.) un biežāk pieļautās kļūdas</vt:lpstr>
      <vt:lpstr>Iepirkumu Plānošana   </vt:lpstr>
      <vt:lpstr>Apspriešanās ar piegādātājiem (18.pants)</vt:lpstr>
      <vt:lpstr>Iepirkuma priekšmeta dalīšana daļās (MK noteikumi Nr.107)</vt:lpstr>
      <vt:lpstr>Iepirkuma priekšmeta dalīšana daļās (MK noteikumi Nr. 103)</vt:lpstr>
      <vt:lpstr>Iepirkumu plānu publicēšana (18.pants)</vt:lpstr>
      <vt:lpstr>Atklātības noteikumi  (informācijas apmaiņa un pieejamība) </vt:lpstr>
      <vt:lpstr>Informācijas apmaiņa</vt:lpstr>
      <vt:lpstr>Elektroniska pieteikumu un piedāvājumu iesniegšana </vt:lpstr>
      <vt:lpstr>Elektroniska pieteikumu un piedāvājumu iesniegšana </vt:lpstr>
      <vt:lpstr>Iepirkuma dokumentu pieejamība (36.pants)</vt:lpstr>
      <vt:lpstr>Papildu informācijas sniegšana (36.pants)</vt:lpstr>
      <vt:lpstr>Iepirkuma procedūras dokumentēšana (PIL 40.pants)</vt:lpstr>
      <vt:lpstr>Izmaiņas iepirkumu paziņojumu veidos </vt:lpstr>
      <vt:lpstr>Paziņojums par līguma slēgšanas tiesību piešķiršanu (29.pants)</vt:lpstr>
      <vt:lpstr>Paziņojums par līguma slēgšanas tiesību piešķiršanu (29.pants)</vt:lpstr>
      <vt:lpstr>Paziņojums par līguma slēgšanas tiesību piešķiršanu (29.pants)</vt:lpstr>
      <vt:lpstr>Paziņojums par izmaiņām vai papildu informāciju (28.panta (2) daļa)</vt:lpstr>
      <vt:lpstr>Iepirkuma dokumentu grozīšana (35.panta (3) daļa)</vt:lpstr>
      <vt:lpstr>Paziņojums par sociālajiem un citiem īpašiem pakalpojumiem (32.pants)</vt:lpstr>
      <vt:lpstr>Paziņojums par izmaiņām līguma darbības laikā (33.pants)</vt:lpstr>
      <vt:lpstr>Iepirkuma procedūras un  īpašās iepirkumu kārtības  </vt:lpstr>
      <vt:lpstr>Iepirkuma komisija</vt:lpstr>
      <vt:lpstr>Iepirkumu procedūras  (8.pants, MK noteikumi Nr.107)</vt:lpstr>
      <vt:lpstr>Īpašie iepirkuma režīmi</vt:lpstr>
      <vt:lpstr>Atklāts konkurss –  minimālie termiņi</vt:lpstr>
      <vt:lpstr>Atklāts konkurss – nolikums  (MK noteikumi Nr.107)</vt:lpstr>
      <vt:lpstr>Sarunu procedūra</vt:lpstr>
      <vt:lpstr>Sarunu procedūra vai konkursa procedūra ar sarunām</vt:lpstr>
      <vt:lpstr>Kas jāatceras par iepirkumu ārkārtas apstākļos!</vt:lpstr>
      <vt:lpstr>Metu konkurss</vt:lpstr>
      <vt:lpstr>Iepirkuma procedūras izbeigšana (MK noteikumi Nr.107)</vt:lpstr>
      <vt:lpstr>Iepirkuma procedūras vai metu konkursu pārtrauc (MK noteikumi Nr.107):</vt:lpstr>
      <vt:lpstr>Sociālie un citi īpaši pakalpojumi (10.pants)</vt:lpstr>
      <vt:lpstr>Sociālie un citi īpaši pakalpojumi (10.pants)</vt:lpstr>
      <vt:lpstr>«Mazie iepirkumi» (9.pants)</vt:lpstr>
      <vt:lpstr>«Mazie iepirkumi» (9.pants)</vt:lpstr>
      <vt:lpstr>Piedāvājuma nodrošinājums un saistību izpildes nodrošinājums (PIL 50.pants)</vt:lpstr>
      <vt:lpstr>Kandidātu un pretendentu atlase </vt:lpstr>
      <vt:lpstr>Izslēgšanas noteikumi – obligātie</vt:lpstr>
      <vt:lpstr>Izslēgšanas noteikumi - obligātie</vt:lpstr>
      <vt:lpstr>Izslēgšanas noteikumi – obligātie</vt:lpstr>
      <vt:lpstr>Izslēgšanas noteikumi – obligātie</vt:lpstr>
      <vt:lpstr>Izslēgšanas noteikumi – obligātie</vt:lpstr>
      <vt:lpstr>Izslēgšanas noteikumi – fakultatīvi </vt:lpstr>
      <vt:lpstr>Izslēgšanas noteikumi – fakultatīvi </vt:lpstr>
      <vt:lpstr>Izslēgšanas noteikumi</vt:lpstr>
      <vt:lpstr>Pasākumi uzticamības nodrošināšanai (43.pants)</vt:lpstr>
      <vt:lpstr>Kvalifikācijas prasības (45.pants) </vt:lpstr>
      <vt:lpstr>Kvalifikācijas prasības (46.pants) </vt:lpstr>
      <vt:lpstr>Balstīšanās uz citu uzņēmēju spējām (45.pants)</vt:lpstr>
      <vt:lpstr>Balstīšanās uz citu uzņēmēju spējām (46.pants)</vt:lpstr>
      <vt:lpstr>Zaļais publiskais iepirkums (ZPI) (19.pants)</vt:lpstr>
      <vt:lpstr>Preču un pakalpojumu grupas, kurām ZPI piemērojams obligāti</vt:lpstr>
      <vt:lpstr>Saimnieciski visizdevīgākais piedāvājums (51.pants)</vt:lpstr>
      <vt:lpstr>PowerPoint Presentation</vt:lpstr>
      <vt:lpstr>Piedāvājuma izvērtēšanas kritēriji (51.pants)</vt:lpstr>
      <vt:lpstr>Piedāvājuma izvērtēšanas kritēriji (51.pants)</vt:lpstr>
      <vt:lpstr>Līdzvērtīgi piedāvājumi (51.pants) </vt:lpstr>
      <vt:lpstr>iepirkuma līguma grozījumi, iepirkuma līguma publicēšana</vt:lpstr>
      <vt:lpstr>Kad pieļaujami grozījumi? (PIL 61.pants)</vt:lpstr>
      <vt:lpstr>Kad pieļaujami būtiski grozījumi? 61.panta (3) daļa</vt:lpstr>
      <vt:lpstr>Kad pieļaujami būtiski grozījumi? 61.panta (3) daļa</vt:lpstr>
      <vt:lpstr>Līguma sākotnējā vērtība</vt:lpstr>
      <vt:lpstr>Iepirkuma līgumu publicēšana  (PIL 60.pants)</vt:lpstr>
      <vt:lpstr>Paldies par uzmanību!   Jautājumi?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Dace Gaile</cp:lastModifiedBy>
  <cp:revision>424</cp:revision>
  <cp:lastPrinted>2017-09-12T17:19:00Z</cp:lastPrinted>
  <dcterms:created xsi:type="dcterms:W3CDTF">2006-08-16T00:00:00Z</dcterms:created>
  <dcterms:modified xsi:type="dcterms:W3CDTF">2017-09-13T07:47:08Z</dcterms:modified>
</cp:coreProperties>
</file>