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60" r:id="rId3"/>
    <p:sldId id="305" r:id="rId4"/>
    <p:sldId id="306" r:id="rId5"/>
    <p:sldId id="309" r:id="rId6"/>
    <p:sldId id="311" r:id="rId7"/>
    <p:sldId id="310" r:id="rId8"/>
    <p:sldId id="313" r:id="rId9"/>
    <p:sldId id="312" r:id="rId10"/>
    <p:sldId id="314" r:id="rId11"/>
    <p:sldId id="315" r:id="rId12"/>
    <p:sldId id="316" r:id="rId13"/>
    <p:sldId id="317" r:id="rId14"/>
    <p:sldId id="318" r:id="rId15"/>
    <p:sldId id="319" r:id="rId16"/>
    <p:sldId id="320" r:id="rId17"/>
    <p:sldId id="321" r:id="rId18"/>
    <p:sldId id="322" r:id="rId19"/>
    <p:sldId id="323" r:id="rId20"/>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17" autoAdjust="0"/>
    <p:restoredTop sz="94660"/>
  </p:normalViewPr>
  <p:slideViewPr>
    <p:cSldViewPr>
      <p:cViewPr varScale="1">
        <p:scale>
          <a:sx n="115" d="100"/>
          <a:sy n="115" d="100"/>
        </p:scale>
        <p:origin x="11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CC5D83-F545-C141-8DA8-3B05D20FB457}" type="doc">
      <dgm:prSet loTypeId="urn:microsoft.com/office/officeart/2005/8/layout/bProcess4" loCatId="" qsTypeId="urn:microsoft.com/office/officeart/2005/8/quickstyle/simple4" qsCatId="simple" csTypeId="urn:microsoft.com/office/officeart/2005/8/colors/accent1_2" csCatId="accent1" phldr="1"/>
      <dgm:spPr/>
      <dgm:t>
        <a:bodyPr/>
        <a:lstStyle/>
        <a:p>
          <a:endParaRPr lang="en-US"/>
        </a:p>
      </dgm:t>
    </dgm:pt>
    <dgm:pt modelId="{06B48BEB-E8F9-B749-BDAD-F6A8D7B1E7E4}">
      <dgm:prSet phldrT="[Text]"/>
      <dgm:spPr/>
      <dgm:t>
        <a:bodyPr/>
        <a:lstStyle/>
        <a:p>
          <a:r>
            <a:rPr lang="en-US" dirty="0" err="1" smtClean="0"/>
            <a:t>Iepirkuma</a:t>
          </a:r>
          <a:r>
            <a:rPr lang="en-US" dirty="0" smtClean="0"/>
            <a:t> </a:t>
          </a:r>
          <a:r>
            <a:rPr lang="en-US" dirty="0" err="1" smtClean="0"/>
            <a:t>priekšmeta</a:t>
          </a:r>
          <a:r>
            <a:rPr lang="en-US" dirty="0" smtClean="0"/>
            <a:t> </a:t>
          </a:r>
          <a:r>
            <a:rPr lang="en-US" dirty="0" err="1" smtClean="0"/>
            <a:t>apraksta</a:t>
          </a:r>
          <a:r>
            <a:rPr lang="en-US" dirty="0" smtClean="0"/>
            <a:t> </a:t>
          </a:r>
          <a:r>
            <a:rPr lang="en-US" dirty="0" err="1" smtClean="0"/>
            <a:t>sagatavošana</a:t>
          </a:r>
          <a:endParaRPr lang="en-US" dirty="0"/>
        </a:p>
      </dgm:t>
    </dgm:pt>
    <dgm:pt modelId="{758BDC46-F621-534A-BB23-E70D3498D88B}" type="parTrans" cxnId="{19CD757C-7ECF-5545-A2D5-31DE9B649892}">
      <dgm:prSet/>
      <dgm:spPr/>
      <dgm:t>
        <a:bodyPr/>
        <a:lstStyle/>
        <a:p>
          <a:endParaRPr lang="en-US"/>
        </a:p>
      </dgm:t>
    </dgm:pt>
    <dgm:pt modelId="{730E7C49-0E84-2A44-B795-220789FFC2BB}" type="sibTrans" cxnId="{19CD757C-7ECF-5545-A2D5-31DE9B649892}">
      <dgm:prSet/>
      <dgm:spPr/>
      <dgm:t>
        <a:bodyPr/>
        <a:lstStyle/>
        <a:p>
          <a:endParaRPr lang="en-US"/>
        </a:p>
      </dgm:t>
    </dgm:pt>
    <dgm:pt modelId="{B252629B-F561-834C-A448-48B1D2F73A56}">
      <dgm:prSet phldrT="[Text]"/>
      <dgm:spPr/>
      <dgm:t>
        <a:bodyPr/>
        <a:lstStyle/>
        <a:p>
          <a:r>
            <a:rPr lang="en-US" dirty="0" err="1" smtClean="0"/>
            <a:t>Iepirkuma</a:t>
          </a:r>
          <a:r>
            <a:rPr lang="en-US" dirty="0" smtClean="0"/>
            <a:t> </a:t>
          </a:r>
          <a:r>
            <a:rPr lang="en-US" dirty="0" err="1" smtClean="0"/>
            <a:t>izziņošana</a:t>
          </a:r>
          <a:endParaRPr lang="en-US" dirty="0"/>
        </a:p>
      </dgm:t>
    </dgm:pt>
    <dgm:pt modelId="{32596E8F-AE07-D243-B57C-ED2C4E9AA433}" type="parTrans" cxnId="{C093F445-02EC-CC44-B34E-0DBF0031B47D}">
      <dgm:prSet/>
      <dgm:spPr/>
      <dgm:t>
        <a:bodyPr/>
        <a:lstStyle/>
        <a:p>
          <a:endParaRPr lang="en-US"/>
        </a:p>
      </dgm:t>
    </dgm:pt>
    <dgm:pt modelId="{1277298F-79E3-3942-8786-221A5E7AC597}" type="sibTrans" cxnId="{C093F445-02EC-CC44-B34E-0DBF0031B47D}">
      <dgm:prSet/>
      <dgm:spPr/>
      <dgm:t>
        <a:bodyPr/>
        <a:lstStyle/>
        <a:p>
          <a:endParaRPr lang="en-US"/>
        </a:p>
      </dgm:t>
    </dgm:pt>
    <dgm:pt modelId="{47CFCD82-0AEA-A14E-92A9-B1432727810F}">
      <dgm:prSet phldrT="[Text]"/>
      <dgm:spPr/>
      <dgm:t>
        <a:bodyPr/>
        <a:lstStyle/>
        <a:p>
          <a:r>
            <a:rPr lang="en-US" dirty="0" err="1" smtClean="0"/>
            <a:t>Piedāvājumu</a:t>
          </a:r>
          <a:r>
            <a:rPr lang="en-US" dirty="0" smtClean="0"/>
            <a:t> / </a:t>
          </a:r>
          <a:r>
            <a:rPr lang="en-US" dirty="0" err="1" smtClean="0"/>
            <a:t>sākotnējo</a:t>
          </a:r>
          <a:r>
            <a:rPr lang="en-US" dirty="0" smtClean="0"/>
            <a:t> </a:t>
          </a:r>
          <a:r>
            <a:rPr lang="en-US" dirty="0" err="1" smtClean="0"/>
            <a:t>piedāvājumu</a:t>
          </a:r>
          <a:r>
            <a:rPr lang="en-US" dirty="0" smtClean="0"/>
            <a:t> </a:t>
          </a:r>
          <a:r>
            <a:rPr lang="en-US" dirty="0" err="1" smtClean="0"/>
            <a:t>saņemšana</a:t>
          </a:r>
          <a:endParaRPr lang="en-US" dirty="0"/>
        </a:p>
      </dgm:t>
    </dgm:pt>
    <dgm:pt modelId="{B1F0CED4-2075-FF4C-80C1-D84506D63598}" type="parTrans" cxnId="{7A30F985-7E5A-4845-94F9-21D45C7987F3}">
      <dgm:prSet/>
      <dgm:spPr/>
      <dgm:t>
        <a:bodyPr/>
        <a:lstStyle/>
        <a:p>
          <a:endParaRPr lang="en-US"/>
        </a:p>
      </dgm:t>
    </dgm:pt>
    <dgm:pt modelId="{E3AEEA3F-BD46-1949-80B8-39210930BA9C}" type="sibTrans" cxnId="{7A30F985-7E5A-4845-94F9-21D45C7987F3}">
      <dgm:prSet/>
      <dgm:spPr/>
      <dgm:t>
        <a:bodyPr/>
        <a:lstStyle/>
        <a:p>
          <a:endParaRPr lang="en-US"/>
        </a:p>
      </dgm:t>
    </dgm:pt>
    <dgm:pt modelId="{61705886-81EB-F540-9D57-08712C82E6B0}">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err="1" smtClean="0"/>
            <a:t>Sarunas</a:t>
          </a:r>
          <a:r>
            <a:rPr lang="en-US" dirty="0" smtClean="0"/>
            <a:t>, ja </a:t>
          </a:r>
          <a:r>
            <a:rPr lang="en-US" dirty="0" err="1" smtClean="0"/>
            <a:t>paredzētas</a:t>
          </a:r>
          <a:endParaRPr lang="en-US" dirty="0"/>
        </a:p>
      </dgm:t>
    </dgm:pt>
    <dgm:pt modelId="{A1118824-0783-B34D-B3DE-0C9AE3FAFC5E}" type="parTrans" cxnId="{F3E7D879-C629-2C42-AF2C-C614E1D2C995}">
      <dgm:prSet/>
      <dgm:spPr/>
      <dgm:t>
        <a:bodyPr/>
        <a:lstStyle/>
        <a:p>
          <a:endParaRPr lang="en-US"/>
        </a:p>
      </dgm:t>
    </dgm:pt>
    <dgm:pt modelId="{0704C86D-2FC3-CF40-84B5-73BA9FA56CEE}" type="sibTrans" cxnId="{F3E7D879-C629-2C42-AF2C-C614E1D2C995}">
      <dgm:prSet/>
      <dgm:spPr/>
      <dgm:t>
        <a:bodyPr/>
        <a:lstStyle/>
        <a:p>
          <a:endParaRPr lang="en-US"/>
        </a:p>
      </dgm:t>
    </dgm:pt>
    <dgm:pt modelId="{7D82F896-E37A-724A-91AB-A55ADD0513D1}">
      <dgm:prSet/>
      <dgm:spPr/>
      <dgm:t>
        <a:bodyPr/>
        <a:lstStyle/>
        <a:p>
          <a:r>
            <a:rPr lang="en-US" dirty="0" err="1" smtClean="0"/>
            <a:t>Piedāvājuma</a:t>
          </a:r>
          <a:r>
            <a:rPr lang="en-US" dirty="0" smtClean="0"/>
            <a:t> </a:t>
          </a:r>
          <a:r>
            <a:rPr lang="en-US" dirty="0" err="1" smtClean="0"/>
            <a:t>izvēle</a:t>
          </a:r>
          <a:endParaRPr lang="en-US" dirty="0"/>
        </a:p>
      </dgm:t>
    </dgm:pt>
    <dgm:pt modelId="{7F9333C9-3965-7C4B-8285-42FF473483E2}" type="parTrans" cxnId="{54820121-EF4D-F84E-A463-AC46C4010829}">
      <dgm:prSet/>
      <dgm:spPr/>
      <dgm:t>
        <a:bodyPr/>
        <a:lstStyle/>
        <a:p>
          <a:endParaRPr lang="en-US"/>
        </a:p>
      </dgm:t>
    </dgm:pt>
    <dgm:pt modelId="{AD148E4C-A366-EE4C-A2AA-F954B37461F9}" type="sibTrans" cxnId="{54820121-EF4D-F84E-A463-AC46C4010829}">
      <dgm:prSet/>
      <dgm:spPr/>
      <dgm:t>
        <a:bodyPr/>
        <a:lstStyle/>
        <a:p>
          <a:endParaRPr lang="en-US"/>
        </a:p>
      </dgm:t>
    </dgm:pt>
    <dgm:pt modelId="{17F6B85F-0212-D54D-9C41-7218E29E7F7B}">
      <dgm:prSet/>
      <dgm:spPr/>
      <dgm:t>
        <a:bodyPr/>
        <a:lstStyle/>
        <a:p>
          <a:r>
            <a:rPr lang="en-US" dirty="0" err="1" smtClean="0"/>
            <a:t>Rezultātu</a:t>
          </a:r>
          <a:r>
            <a:rPr lang="en-US" dirty="0" smtClean="0"/>
            <a:t> </a:t>
          </a:r>
          <a:r>
            <a:rPr lang="en-US" dirty="0" err="1" smtClean="0"/>
            <a:t>paziņošana</a:t>
          </a:r>
          <a:endParaRPr lang="en-US" dirty="0"/>
        </a:p>
      </dgm:t>
    </dgm:pt>
    <dgm:pt modelId="{0C3C5383-A6AE-E845-96D6-AD0221237C3B}" type="parTrans" cxnId="{782B04BF-215E-A342-A1E8-1097EFD6F914}">
      <dgm:prSet/>
      <dgm:spPr/>
      <dgm:t>
        <a:bodyPr/>
        <a:lstStyle/>
        <a:p>
          <a:endParaRPr lang="en-US"/>
        </a:p>
      </dgm:t>
    </dgm:pt>
    <dgm:pt modelId="{E3295197-1992-224B-8C32-33E3E01FB57B}" type="sibTrans" cxnId="{782B04BF-215E-A342-A1E8-1097EFD6F914}">
      <dgm:prSet/>
      <dgm:spPr/>
      <dgm:t>
        <a:bodyPr/>
        <a:lstStyle/>
        <a:p>
          <a:endParaRPr lang="en-US"/>
        </a:p>
      </dgm:t>
    </dgm:pt>
    <dgm:pt modelId="{926ECC4B-90A5-544C-B904-058C9E03DB0A}">
      <dgm:prSet>
        <dgm:style>
          <a:lnRef idx="1">
            <a:schemeClr val="accent6"/>
          </a:lnRef>
          <a:fillRef idx="3">
            <a:schemeClr val="accent6"/>
          </a:fillRef>
          <a:effectRef idx="2">
            <a:schemeClr val="accent6"/>
          </a:effectRef>
          <a:fontRef idx="minor">
            <a:schemeClr val="lt1"/>
          </a:fontRef>
        </dgm:style>
      </dgm:prSet>
      <dgm:spPr/>
      <dgm:t>
        <a:bodyPr/>
        <a:lstStyle/>
        <a:p>
          <a:r>
            <a:rPr lang="en-US" dirty="0" err="1" smtClean="0"/>
            <a:t>Līguma</a:t>
          </a:r>
          <a:r>
            <a:rPr lang="en-US" dirty="0" smtClean="0"/>
            <a:t> </a:t>
          </a:r>
          <a:r>
            <a:rPr lang="en-US" dirty="0" err="1" smtClean="0"/>
            <a:t>noslēgšana</a:t>
          </a:r>
          <a:endParaRPr lang="en-US" dirty="0"/>
        </a:p>
      </dgm:t>
    </dgm:pt>
    <dgm:pt modelId="{F8F9A37E-4DE7-7B49-AB50-5A9E32C742E9}" type="parTrans" cxnId="{A1E9D19E-49B4-294F-926D-5031E7D58CC7}">
      <dgm:prSet/>
      <dgm:spPr/>
      <dgm:t>
        <a:bodyPr/>
        <a:lstStyle/>
        <a:p>
          <a:endParaRPr lang="en-US"/>
        </a:p>
      </dgm:t>
    </dgm:pt>
    <dgm:pt modelId="{DED13C23-AC1C-4945-95E1-42022DB79B51}" type="sibTrans" cxnId="{A1E9D19E-49B4-294F-926D-5031E7D58CC7}">
      <dgm:prSet/>
      <dgm:spPr/>
      <dgm:t>
        <a:bodyPr/>
        <a:lstStyle/>
        <a:p>
          <a:endParaRPr lang="en-US"/>
        </a:p>
      </dgm:t>
    </dgm:pt>
    <dgm:pt modelId="{026FBE49-6D1F-3140-8FF6-0CCBDEC2D122}">
      <dgm:prSet>
        <dgm:style>
          <a:lnRef idx="1">
            <a:schemeClr val="accent6"/>
          </a:lnRef>
          <a:fillRef idx="3">
            <a:schemeClr val="accent6"/>
          </a:fillRef>
          <a:effectRef idx="2">
            <a:schemeClr val="accent6"/>
          </a:effectRef>
          <a:fontRef idx="minor">
            <a:schemeClr val="lt1"/>
          </a:fontRef>
        </dgm:style>
      </dgm:prSet>
      <dgm:spPr/>
      <dgm:t>
        <a:bodyPr/>
        <a:lstStyle/>
        <a:p>
          <a:r>
            <a:rPr lang="en-US" dirty="0" err="1" smtClean="0"/>
            <a:t>Līguma</a:t>
          </a:r>
          <a:r>
            <a:rPr lang="en-US" dirty="0" smtClean="0"/>
            <a:t> </a:t>
          </a:r>
          <a:r>
            <a:rPr lang="en-US" dirty="0" err="1" smtClean="0"/>
            <a:t>izpilde</a:t>
          </a:r>
          <a:endParaRPr lang="en-US" dirty="0"/>
        </a:p>
      </dgm:t>
    </dgm:pt>
    <dgm:pt modelId="{98094B47-CCE7-0F4B-9E00-DEEA484EE58F}" type="parTrans" cxnId="{2706735E-D2F6-8946-A0E4-6FFFB07F8984}">
      <dgm:prSet/>
      <dgm:spPr/>
      <dgm:t>
        <a:bodyPr/>
        <a:lstStyle/>
        <a:p>
          <a:endParaRPr lang="en-US"/>
        </a:p>
      </dgm:t>
    </dgm:pt>
    <dgm:pt modelId="{250756A3-DBE7-AB44-82E9-535B581DAC0D}" type="sibTrans" cxnId="{2706735E-D2F6-8946-A0E4-6FFFB07F8984}">
      <dgm:prSet/>
      <dgm:spPr/>
      <dgm:t>
        <a:bodyPr/>
        <a:lstStyle/>
        <a:p>
          <a:endParaRPr lang="en-US"/>
        </a:p>
      </dgm:t>
    </dgm:pt>
    <dgm:pt modelId="{DAC93A6B-05AA-FB48-8A62-A9CE4A82125C}" type="pres">
      <dgm:prSet presAssocID="{A1CC5D83-F545-C141-8DA8-3B05D20FB457}" presName="Name0" presStyleCnt="0">
        <dgm:presLayoutVars>
          <dgm:dir/>
          <dgm:resizeHandles/>
        </dgm:presLayoutVars>
      </dgm:prSet>
      <dgm:spPr/>
      <dgm:t>
        <a:bodyPr/>
        <a:lstStyle/>
        <a:p>
          <a:endParaRPr lang="en-US"/>
        </a:p>
      </dgm:t>
    </dgm:pt>
    <dgm:pt modelId="{0898E573-5414-8445-A1B2-91D82026B0C7}" type="pres">
      <dgm:prSet presAssocID="{06B48BEB-E8F9-B749-BDAD-F6A8D7B1E7E4}" presName="compNode" presStyleCnt="0"/>
      <dgm:spPr/>
    </dgm:pt>
    <dgm:pt modelId="{3019E31B-9569-6549-98B1-D761847A2153}" type="pres">
      <dgm:prSet presAssocID="{06B48BEB-E8F9-B749-BDAD-F6A8D7B1E7E4}" presName="dummyConnPt" presStyleCnt="0"/>
      <dgm:spPr/>
    </dgm:pt>
    <dgm:pt modelId="{32C3D96B-6260-8242-97FD-A07CB3B1CD14}" type="pres">
      <dgm:prSet presAssocID="{06B48BEB-E8F9-B749-BDAD-F6A8D7B1E7E4}" presName="node" presStyleLbl="node1" presStyleIdx="0" presStyleCnt="8">
        <dgm:presLayoutVars>
          <dgm:bulletEnabled val="1"/>
        </dgm:presLayoutVars>
      </dgm:prSet>
      <dgm:spPr/>
      <dgm:t>
        <a:bodyPr/>
        <a:lstStyle/>
        <a:p>
          <a:endParaRPr lang="en-US"/>
        </a:p>
      </dgm:t>
    </dgm:pt>
    <dgm:pt modelId="{947F019D-3D46-D049-BC96-35E67C719DA8}" type="pres">
      <dgm:prSet presAssocID="{730E7C49-0E84-2A44-B795-220789FFC2BB}" presName="sibTrans" presStyleLbl="bgSibTrans2D1" presStyleIdx="0" presStyleCnt="7"/>
      <dgm:spPr/>
      <dgm:t>
        <a:bodyPr/>
        <a:lstStyle/>
        <a:p>
          <a:endParaRPr lang="en-US"/>
        </a:p>
      </dgm:t>
    </dgm:pt>
    <dgm:pt modelId="{BA5B7630-F36F-6344-8EB4-FB80A1AA1B6A}" type="pres">
      <dgm:prSet presAssocID="{B252629B-F561-834C-A448-48B1D2F73A56}" presName="compNode" presStyleCnt="0"/>
      <dgm:spPr/>
    </dgm:pt>
    <dgm:pt modelId="{1CFD957E-110D-6541-9FDE-63A6A205F4FB}" type="pres">
      <dgm:prSet presAssocID="{B252629B-F561-834C-A448-48B1D2F73A56}" presName="dummyConnPt" presStyleCnt="0"/>
      <dgm:spPr/>
    </dgm:pt>
    <dgm:pt modelId="{F7F96CB2-A719-C144-874E-FABCF4C12DC8}" type="pres">
      <dgm:prSet presAssocID="{B252629B-F561-834C-A448-48B1D2F73A56}" presName="node" presStyleLbl="node1" presStyleIdx="1" presStyleCnt="8">
        <dgm:presLayoutVars>
          <dgm:bulletEnabled val="1"/>
        </dgm:presLayoutVars>
      </dgm:prSet>
      <dgm:spPr/>
      <dgm:t>
        <a:bodyPr/>
        <a:lstStyle/>
        <a:p>
          <a:endParaRPr lang="en-US"/>
        </a:p>
      </dgm:t>
    </dgm:pt>
    <dgm:pt modelId="{FC7049C6-4BFE-A145-B132-A62AC75AA5AB}" type="pres">
      <dgm:prSet presAssocID="{1277298F-79E3-3942-8786-221A5E7AC597}" presName="sibTrans" presStyleLbl="bgSibTrans2D1" presStyleIdx="1" presStyleCnt="7"/>
      <dgm:spPr/>
      <dgm:t>
        <a:bodyPr/>
        <a:lstStyle/>
        <a:p>
          <a:endParaRPr lang="en-US"/>
        </a:p>
      </dgm:t>
    </dgm:pt>
    <dgm:pt modelId="{6CB1C07C-A23A-584B-B4E0-C54A238F5BF0}" type="pres">
      <dgm:prSet presAssocID="{47CFCD82-0AEA-A14E-92A9-B1432727810F}" presName="compNode" presStyleCnt="0"/>
      <dgm:spPr/>
    </dgm:pt>
    <dgm:pt modelId="{CF8E69AF-243F-8945-B043-A3CD51D2E159}" type="pres">
      <dgm:prSet presAssocID="{47CFCD82-0AEA-A14E-92A9-B1432727810F}" presName="dummyConnPt" presStyleCnt="0"/>
      <dgm:spPr/>
    </dgm:pt>
    <dgm:pt modelId="{A70C0DE0-211F-EC42-8794-85F9862F4F11}" type="pres">
      <dgm:prSet presAssocID="{47CFCD82-0AEA-A14E-92A9-B1432727810F}" presName="node" presStyleLbl="node1" presStyleIdx="2" presStyleCnt="8">
        <dgm:presLayoutVars>
          <dgm:bulletEnabled val="1"/>
        </dgm:presLayoutVars>
      </dgm:prSet>
      <dgm:spPr/>
      <dgm:t>
        <a:bodyPr/>
        <a:lstStyle/>
        <a:p>
          <a:endParaRPr lang="en-US"/>
        </a:p>
      </dgm:t>
    </dgm:pt>
    <dgm:pt modelId="{A97AF8FF-A1CA-8143-AEAA-47E57F72E3D3}" type="pres">
      <dgm:prSet presAssocID="{E3AEEA3F-BD46-1949-80B8-39210930BA9C}" presName="sibTrans" presStyleLbl="bgSibTrans2D1" presStyleIdx="2" presStyleCnt="7"/>
      <dgm:spPr/>
      <dgm:t>
        <a:bodyPr/>
        <a:lstStyle/>
        <a:p>
          <a:endParaRPr lang="en-US"/>
        </a:p>
      </dgm:t>
    </dgm:pt>
    <dgm:pt modelId="{DB914018-43F5-7F40-8309-0914C0B3FD68}" type="pres">
      <dgm:prSet presAssocID="{61705886-81EB-F540-9D57-08712C82E6B0}" presName="compNode" presStyleCnt="0"/>
      <dgm:spPr/>
    </dgm:pt>
    <dgm:pt modelId="{7E857384-35C4-B34C-9FF8-B8B98FE6970D}" type="pres">
      <dgm:prSet presAssocID="{61705886-81EB-F540-9D57-08712C82E6B0}" presName="dummyConnPt" presStyleCnt="0"/>
      <dgm:spPr/>
    </dgm:pt>
    <dgm:pt modelId="{BCD0B1D6-D814-A449-A75A-4015A66B0912}" type="pres">
      <dgm:prSet presAssocID="{61705886-81EB-F540-9D57-08712C82E6B0}" presName="node" presStyleLbl="node1" presStyleIdx="3" presStyleCnt="8">
        <dgm:presLayoutVars>
          <dgm:bulletEnabled val="1"/>
        </dgm:presLayoutVars>
      </dgm:prSet>
      <dgm:spPr/>
      <dgm:t>
        <a:bodyPr/>
        <a:lstStyle/>
        <a:p>
          <a:endParaRPr lang="en-US"/>
        </a:p>
      </dgm:t>
    </dgm:pt>
    <dgm:pt modelId="{A9BCAA6A-684E-CA4A-816E-0EFB0AD137F3}" type="pres">
      <dgm:prSet presAssocID="{0704C86D-2FC3-CF40-84B5-73BA9FA56CEE}" presName="sibTrans" presStyleLbl="bgSibTrans2D1" presStyleIdx="3" presStyleCnt="7"/>
      <dgm:spPr/>
      <dgm:t>
        <a:bodyPr/>
        <a:lstStyle/>
        <a:p>
          <a:endParaRPr lang="en-US"/>
        </a:p>
      </dgm:t>
    </dgm:pt>
    <dgm:pt modelId="{242C2AED-663C-D54F-B6AA-4420DAEC2611}" type="pres">
      <dgm:prSet presAssocID="{7D82F896-E37A-724A-91AB-A55ADD0513D1}" presName="compNode" presStyleCnt="0"/>
      <dgm:spPr/>
    </dgm:pt>
    <dgm:pt modelId="{D27A2632-32AF-6E4D-BA84-2AD3D54D5408}" type="pres">
      <dgm:prSet presAssocID="{7D82F896-E37A-724A-91AB-A55ADD0513D1}" presName="dummyConnPt" presStyleCnt="0"/>
      <dgm:spPr/>
    </dgm:pt>
    <dgm:pt modelId="{1FB45BF0-DC13-8243-8B47-3AB07BE0E7D2}" type="pres">
      <dgm:prSet presAssocID="{7D82F896-E37A-724A-91AB-A55ADD0513D1}" presName="node" presStyleLbl="node1" presStyleIdx="4" presStyleCnt="8">
        <dgm:presLayoutVars>
          <dgm:bulletEnabled val="1"/>
        </dgm:presLayoutVars>
      </dgm:prSet>
      <dgm:spPr/>
      <dgm:t>
        <a:bodyPr/>
        <a:lstStyle/>
        <a:p>
          <a:endParaRPr lang="en-US"/>
        </a:p>
      </dgm:t>
    </dgm:pt>
    <dgm:pt modelId="{A7723F68-540B-6A43-9CAE-9A64F96D9462}" type="pres">
      <dgm:prSet presAssocID="{AD148E4C-A366-EE4C-A2AA-F954B37461F9}" presName="sibTrans" presStyleLbl="bgSibTrans2D1" presStyleIdx="4" presStyleCnt="7"/>
      <dgm:spPr/>
      <dgm:t>
        <a:bodyPr/>
        <a:lstStyle/>
        <a:p>
          <a:endParaRPr lang="en-US"/>
        </a:p>
      </dgm:t>
    </dgm:pt>
    <dgm:pt modelId="{C5EFCFE7-F465-404F-A457-A91756C85DF2}" type="pres">
      <dgm:prSet presAssocID="{17F6B85F-0212-D54D-9C41-7218E29E7F7B}" presName="compNode" presStyleCnt="0"/>
      <dgm:spPr/>
    </dgm:pt>
    <dgm:pt modelId="{FBD7B789-228F-AA45-8EC7-A14946A015F2}" type="pres">
      <dgm:prSet presAssocID="{17F6B85F-0212-D54D-9C41-7218E29E7F7B}" presName="dummyConnPt" presStyleCnt="0"/>
      <dgm:spPr/>
    </dgm:pt>
    <dgm:pt modelId="{A6470554-BB21-E54C-9BBE-85C84813E4E7}" type="pres">
      <dgm:prSet presAssocID="{17F6B85F-0212-D54D-9C41-7218E29E7F7B}" presName="node" presStyleLbl="node1" presStyleIdx="5" presStyleCnt="8">
        <dgm:presLayoutVars>
          <dgm:bulletEnabled val="1"/>
        </dgm:presLayoutVars>
      </dgm:prSet>
      <dgm:spPr/>
      <dgm:t>
        <a:bodyPr/>
        <a:lstStyle/>
        <a:p>
          <a:endParaRPr lang="en-US"/>
        </a:p>
      </dgm:t>
    </dgm:pt>
    <dgm:pt modelId="{735DDD53-B75A-1C4E-B58C-C2EA6AE5199C}" type="pres">
      <dgm:prSet presAssocID="{E3295197-1992-224B-8C32-33E3E01FB57B}" presName="sibTrans" presStyleLbl="bgSibTrans2D1" presStyleIdx="5" presStyleCnt="7"/>
      <dgm:spPr/>
      <dgm:t>
        <a:bodyPr/>
        <a:lstStyle/>
        <a:p>
          <a:endParaRPr lang="en-US"/>
        </a:p>
      </dgm:t>
    </dgm:pt>
    <dgm:pt modelId="{3DEC9DC5-7E90-A746-B5D1-A4404D5FF73B}" type="pres">
      <dgm:prSet presAssocID="{926ECC4B-90A5-544C-B904-058C9E03DB0A}" presName="compNode" presStyleCnt="0"/>
      <dgm:spPr/>
    </dgm:pt>
    <dgm:pt modelId="{7C29ABED-D8BA-BE46-A87C-4D068142513B}" type="pres">
      <dgm:prSet presAssocID="{926ECC4B-90A5-544C-B904-058C9E03DB0A}" presName="dummyConnPt" presStyleCnt="0"/>
      <dgm:spPr/>
    </dgm:pt>
    <dgm:pt modelId="{FDF55EEA-4DDB-DD49-B8EF-7F34646E46B9}" type="pres">
      <dgm:prSet presAssocID="{926ECC4B-90A5-544C-B904-058C9E03DB0A}" presName="node" presStyleLbl="node1" presStyleIdx="6" presStyleCnt="8">
        <dgm:presLayoutVars>
          <dgm:bulletEnabled val="1"/>
        </dgm:presLayoutVars>
      </dgm:prSet>
      <dgm:spPr/>
      <dgm:t>
        <a:bodyPr/>
        <a:lstStyle/>
        <a:p>
          <a:endParaRPr lang="en-US"/>
        </a:p>
      </dgm:t>
    </dgm:pt>
    <dgm:pt modelId="{CD2A25D9-9638-E448-9283-EFDCE7E097A7}" type="pres">
      <dgm:prSet presAssocID="{DED13C23-AC1C-4945-95E1-42022DB79B51}" presName="sibTrans" presStyleLbl="bgSibTrans2D1" presStyleIdx="6" presStyleCnt="7"/>
      <dgm:spPr/>
      <dgm:t>
        <a:bodyPr/>
        <a:lstStyle/>
        <a:p>
          <a:endParaRPr lang="en-US"/>
        </a:p>
      </dgm:t>
    </dgm:pt>
    <dgm:pt modelId="{C3E16995-A1D4-FC41-AFC1-6DE86E888BCB}" type="pres">
      <dgm:prSet presAssocID="{026FBE49-6D1F-3140-8FF6-0CCBDEC2D122}" presName="compNode" presStyleCnt="0"/>
      <dgm:spPr/>
    </dgm:pt>
    <dgm:pt modelId="{AE106405-2DF6-464D-885B-877185C3CCA6}" type="pres">
      <dgm:prSet presAssocID="{026FBE49-6D1F-3140-8FF6-0CCBDEC2D122}" presName="dummyConnPt" presStyleCnt="0"/>
      <dgm:spPr/>
    </dgm:pt>
    <dgm:pt modelId="{8C22738E-2AFD-5D44-8B73-FCCE00715A37}" type="pres">
      <dgm:prSet presAssocID="{026FBE49-6D1F-3140-8FF6-0CCBDEC2D122}" presName="node" presStyleLbl="node1" presStyleIdx="7" presStyleCnt="8">
        <dgm:presLayoutVars>
          <dgm:bulletEnabled val="1"/>
        </dgm:presLayoutVars>
      </dgm:prSet>
      <dgm:spPr/>
      <dgm:t>
        <a:bodyPr/>
        <a:lstStyle/>
        <a:p>
          <a:endParaRPr lang="en-US"/>
        </a:p>
      </dgm:t>
    </dgm:pt>
  </dgm:ptLst>
  <dgm:cxnLst>
    <dgm:cxn modelId="{2706735E-D2F6-8946-A0E4-6FFFB07F8984}" srcId="{A1CC5D83-F545-C141-8DA8-3B05D20FB457}" destId="{026FBE49-6D1F-3140-8FF6-0CCBDEC2D122}" srcOrd="7" destOrd="0" parTransId="{98094B47-CCE7-0F4B-9E00-DEEA484EE58F}" sibTransId="{250756A3-DBE7-AB44-82E9-535B581DAC0D}"/>
    <dgm:cxn modelId="{8BEAE549-984E-E34C-B03A-F92920F97220}" type="presOf" srcId="{926ECC4B-90A5-544C-B904-058C9E03DB0A}" destId="{FDF55EEA-4DDB-DD49-B8EF-7F34646E46B9}" srcOrd="0" destOrd="0" presId="urn:microsoft.com/office/officeart/2005/8/layout/bProcess4"/>
    <dgm:cxn modelId="{A1E9D19E-49B4-294F-926D-5031E7D58CC7}" srcId="{A1CC5D83-F545-C141-8DA8-3B05D20FB457}" destId="{926ECC4B-90A5-544C-B904-058C9E03DB0A}" srcOrd="6" destOrd="0" parTransId="{F8F9A37E-4DE7-7B49-AB50-5A9E32C742E9}" sibTransId="{DED13C23-AC1C-4945-95E1-42022DB79B51}"/>
    <dgm:cxn modelId="{54820121-EF4D-F84E-A463-AC46C4010829}" srcId="{A1CC5D83-F545-C141-8DA8-3B05D20FB457}" destId="{7D82F896-E37A-724A-91AB-A55ADD0513D1}" srcOrd="4" destOrd="0" parTransId="{7F9333C9-3965-7C4B-8285-42FF473483E2}" sibTransId="{AD148E4C-A366-EE4C-A2AA-F954B37461F9}"/>
    <dgm:cxn modelId="{F008FB86-B547-1846-8B5C-27569CA08B82}" type="presOf" srcId="{E3295197-1992-224B-8C32-33E3E01FB57B}" destId="{735DDD53-B75A-1C4E-B58C-C2EA6AE5199C}" srcOrd="0" destOrd="0" presId="urn:microsoft.com/office/officeart/2005/8/layout/bProcess4"/>
    <dgm:cxn modelId="{89DB8FFC-D89C-2C40-81CA-F783C0342820}" type="presOf" srcId="{1277298F-79E3-3942-8786-221A5E7AC597}" destId="{FC7049C6-4BFE-A145-B132-A62AC75AA5AB}" srcOrd="0" destOrd="0" presId="urn:microsoft.com/office/officeart/2005/8/layout/bProcess4"/>
    <dgm:cxn modelId="{409A3757-A2A6-B146-BF13-96D9708B0F5E}" type="presOf" srcId="{A1CC5D83-F545-C141-8DA8-3B05D20FB457}" destId="{DAC93A6B-05AA-FB48-8A62-A9CE4A82125C}" srcOrd="0" destOrd="0" presId="urn:microsoft.com/office/officeart/2005/8/layout/bProcess4"/>
    <dgm:cxn modelId="{7A30F985-7E5A-4845-94F9-21D45C7987F3}" srcId="{A1CC5D83-F545-C141-8DA8-3B05D20FB457}" destId="{47CFCD82-0AEA-A14E-92A9-B1432727810F}" srcOrd="2" destOrd="0" parTransId="{B1F0CED4-2075-FF4C-80C1-D84506D63598}" sibTransId="{E3AEEA3F-BD46-1949-80B8-39210930BA9C}"/>
    <dgm:cxn modelId="{94F07142-6642-C54B-914A-F4D74B18BD91}" type="presOf" srcId="{730E7C49-0E84-2A44-B795-220789FFC2BB}" destId="{947F019D-3D46-D049-BC96-35E67C719DA8}" srcOrd="0" destOrd="0" presId="urn:microsoft.com/office/officeart/2005/8/layout/bProcess4"/>
    <dgm:cxn modelId="{538DE470-6555-F04C-91BE-9102D22AD03F}" type="presOf" srcId="{0704C86D-2FC3-CF40-84B5-73BA9FA56CEE}" destId="{A9BCAA6A-684E-CA4A-816E-0EFB0AD137F3}" srcOrd="0" destOrd="0" presId="urn:microsoft.com/office/officeart/2005/8/layout/bProcess4"/>
    <dgm:cxn modelId="{3C1E64FF-DCC1-0841-AE30-47EF1A7937DA}" type="presOf" srcId="{B252629B-F561-834C-A448-48B1D2F73A56}" destId="{F7F96CB2-A719-C144-874E-FABCF4C12DC8}" srcOrd="0" destOrd="0" presId="urn:microsoft.com/office/officeart/2005/8/layout/bProcess4"/>
    <dgm:cxn modelId="{522C4A38-75D4-0D46-A4DF-8232025038FA}" type="presOf" srcId="{DED13C23-AC1C-4945-95E1-42022DB79B51}" destId="{CD2A25D9-9638-E448-9283-EFDCE7E097A7}" srcOrd="0" destOrd="0" presId="urn:microsoft.com/office/officeart/2005/8/layout/bProcess4"/>
    <dgm:cxn modelId="{09A3D984-D6F8-994C-8170-2CD875AA125F}" type="presOf" srcId="{AD148E4C-A366-EE4C-A2AA-F954B37461F9}" destId="{A7723F68-540B-6A43-9CAE-9A64F96D9462}" srcOrd="0" destOrd="0" presId="urn:microsoft.com/office/officeart/2005/8/layout/bProcess4"/>
    <dgm:cxn modelId="{CACB05CF-BDAD-B040-B29D-30CE15B5C2E7}" type="presOf" srcId="{61705886-81EB-F540-9D57-08712C82E6B0}" destId="{BCD0B1D6-D814-A449-A75A-4015A66B0912}" srcOrd="0" destOrd="0" presId="urn:microsoft.com/office/officeart/2005/8/layout/bProcess4"/>
    <dgm:cxn modelId="{E2AF3404-39DA-1843-9769-2AD1A4D06B9A}" type="presOf" srcId="{7D82F896-E37A-724A-91AB-A55ADD0513D1}" destId="{1FB45BF0-DC13-8243-8B47-3AB07BE0E7D2}" srcOrd="0" destOrd="0" presId="urn:microsoft.com/office/officeart/2005/8/layout/bProcess4"/>
    <dgm:cxn modelId="{89DAA689-14CB-9A44-A605-F7A51A808661}" type="presOf" srcId="{E3AEEA3F-BD46-1949-80B8-39210930BA9C}" destId="{A97AF8FF-A1CA-8143-AEAA-47E57F72E3D3}" srcOrd="0" destOrd="0" presId="urn:microsoft.com/office/officeart/2005/8/layout/bProcess4"/>
    <dgm:cxn modelId="{5A674048-4744-CA49-9C1F-C8BD3521AC56}" type="presOf" srcId="{17F6B85F-0212-D54D-9C41-7218E29E7F7B}" destId="{A6470554-BB21-E54C-9BBE-85C84813E4E7}" srcOrd="0" destOrd="0" presId="urn:microsoft.com/office/officeart/2005/8/layout/bProcess4"/>
    <dgm:cxn modelId="{5E0037FD-3790-1F4D-B4E3-FE0100F3C735}" type="presOf" srcId="{026FBE49-6D1F-3140-8FF6-0CCBDEC2D122}" destId="{8C22738E-2AFD-5D44-8B73-FCCE00715A37}" srcOrd="0" destOrd="0" presId="urn:microsoft.com/office/officeart/2005/8/layout/bProcess4"/>
    <dgm:cxn modelId="{19CD757C-7ECF-5545-A2D5-31DE9B649892}" srcId="{A1CC5D83-F545-C141-8DA8-3B05D20FB457}" destId="{06B48BEB-E8F9-B749-BDAD-F6A8D7B1E7E4}" srcOrd="0" destOrd="0" parTransId="{758BDC46-F621-534A-BB23-E70D3498D88B}" sibTransId="{730E7C49-0E84-2A44-B795-220789FFC2BB}"/>
    <dgm:cxn modelId="{F3E7D879-C629-2C42-AF2C-C614E1D2C995}" srcId="{A1CC5D83-F545-C141-8DA8-3B05D20FB457}" destId="{61705886-81EB-F540-9D57-08712C82E6B0}" srcOrd="3" destOrd="0" parTransId="{A1118824-0783-B34D-B3DE-0C9AE3FAFC5E}" sibTransId="{0704C86D-2FC3-CF40-84B5-73BA9FA56CEE}"/>
    <dgm:cxn modelId="{C093F445-02EC-CC44-B34E-0DBF0031B47D}" srcId="{A1CC5D83-F545-C141-8DA8-3B05D20FB457}" destId="{B252629B-F561-834C-A448-48B1D2F73A56}" srcOrd="1" destOrd="0" parTransId="{32596E8F-AE07-D243-B57C-ED2C4E9AA433}" sibTransId="{1277298F-79E3-3942-8786-221A5E7AC597}"/>
    <dgm:cxn modelId="{2A127354-100F-CB44-8F3C-D79C02A302F1}" type="presOf" srcId="{47CFCD82-0AEA-A14E-92A9-B1432727810F}" destId="{A70C0DE0-211F-EC42-8794-85F9862F4F11}" srcOrd="0" destOrd="0" presId="urn:microsoft.com/office/officeart/2005/8/layout/bProcess4"/>
    <dgm:cxn modelId="{C45F0A7A-A066-D948-9218-0CEA6CCEDAE3}" type="presOf" srcId="{06B48BEB-E8F9-B749-BDAD-F6A8D7B1E7E4}" destId="{32C3D96B-6260-8242-97FD-A07CB3B1CD14}" srcOrd="0" destOrd="0" presId="urn:microsoft.com/office/officeart/2005/8/layout/bProcess4"/>
    <dgm:cxn modelId="{782B04BF-215E-A342-A1E8-1097EFD6F914}" srcId="{A1CC5D83-F545-C141-8DA8-3B05D20FB457}" destId="{17F6B85F-0212-D54D-9C41-7218E29E7F7B}" srcOrd="5" destOrd="0" parTransId="{0C3C5383-A6AE-E845-96D6-AD0221237C3B}" sibTransId="{E3295197-1992-224B-8C32-33E3E01FB57B}"/>
    <dgm:cxn modelId="{8A278FE7-0EFF-7E43-B2AA-D8362B88C6D5}" type="presParOf" srcId="{DAC93A6B-05AA-FB48-8A62-A9CE4A82125C}" destId="{0898E573-5414-8445-A1B2-91D82026B0C7}" srcOrd="0" destOrd="0" presId="urn:microsoft.com/office/officeart/2005/8/layout/bProcess4"/>
    <dgm:cxn modelId="{458B0D82-4D9A-C144-BF30-EB86515317E5}" type="presParOf" srcId="{0898E573-5414-8445-A1B2-91D82026B0C7}" destId="{3019E31B-9569-6549-98B1-D761847A2153}" srcOrd="0" destOrd="0" presId="urn:microsoft.com/office/officeart/2005/8/layout/bProcess4"/>
    <dgm:cxn modelId="{40233833-2347-8D4B-955A-D5B350FBBA87}" type="presParOf" srcId="{0898E573-5414-8445-A1B2-91D82026B0C7}" destId="{32C3D96B-6260-8242-97FD-A07CB3B1CD14}" srcOrd="1" destOrd="0" presId="urn:microsoft.com/office/officeart/2005/8/layout/bProcess4"/>
    <dgm:cxn modelId="{51A5C7A9-F98F-4942-8E28-4FB7B5CEC3AE}" type="presParOf" srcId="{DAC93A6B-05AA-FB48-8A62-A9CE4A82125C}" destId="{947F019D-3D46-D049-BC96-35E67C719DA8}" srcOrd="1" destOrd="0" presId="urn:microsoft.com/office/officeart/2005/8/layout/bProcess4"/>
    <dgm:cxn modelId="{3FB6C8F8-C9D7-764F-88DE-FA04D7A45BB6}" type="presParOf" srcId="{DAC93A6B-05AA-FB48-8A62-A9CE4A82125C}" destId="{BA5B7630-F36F-6344-8EB4-FB80A1AA1B6A}" srcOrd="2" destOrd="0" presId="urn:microsoft.com/office/officeart/2005/8/layout/bProcess4"/>
    <dgm:cxn modelId="{FD28F8F5-2FFE-8843-8EC9-BD5D9A3D837D}" type="presParOf" srcId="{BA5B7630-F36F-6344-8EB4-FB80A1AA1B6A}" destId="{1CFD957E-110D-6541-9FDE-63A6A205F4FB}" srcOrd="0" destOrd="0" presId="urn:microsoft.com/office/officeart/2005/8/layout/bProcess4"/>
    <dgm:cxn modelId="{74D9C49B-F7FF-B84D-9143-17907873E5CA}" type="presParOf" srcId="{BA5B7630-F36F-6344-8EB4-FB80A1AA1B6A}" destId="{F7F96CB2-A719-C144-874E-FABCF4C12DC8}" srcOrd="1" destOrd="0" presId="urn:microsoft.com/office/officeart/2005/8/layout/bProcess4"/>
    <dgm:cxn modelId="{354524A8-36C8-D843-A4BD-3A8C0B8AE681}" type="presParOf" srcId="{DAC93A6B-05AA-FB48-8A62-A9CE4A82125C}" destId="{FC7049C6-4BFE-A145-B132-A62AC75AA5AB}" srcOrd="3" destOrd="0" presId="urn:microsoft.com/office/officeart/2005/8/layout/bProcess4"/>
    <dgm:cxn modelId="{9E412EAB-8C25-934E-A741-FA28247A8F44}" type="presParOf" srcId="{DAC93A6B-05AA-FB48-8A62-A9CE4A82125C}" destId="{6CB1C07C-A23A-584B-B4E0-C54A238F5BF0}" srcOrd="4" destOrd="0" presId="urn:microsoft.com/office/officeart/2005/8/layout/bProcess4"/>
    <dgm:cxn modelId="{BB66F15F-B582-1647-95CD-D6D6F16E3871}" type="presParOf" srcId="{6CB1C07C-A23A-584B-B4E0-C54A238F5BF0}" destId="{CF8E69AF-243F-8945-B043-A3CD51D2E159}" srcOrd="0" destOrd="0" presId="urn:microsoft.com/office/officeart/2005/8/layout/bProcess4"/>
    <dgm:cxn modelId="{41ACAD8B-4FEF-4340-A21E-375F7676C5F7}" type="presParOf" srcId="{6CB1C07C-A23A-584B-B4E0-C54A238F5BF0}" destId="{A70C0DE0-211F-EC42-8794-85F9862F4F11}" srcOrd="1" destOrd="0" presId="urn:microsoft.com/office/officeart/2005/8/layout/bProcess4"/>
    <dgm:cxn modelId="{39722A6F-383C-AC4B-AC70-AC9EE8846164}" type="presParOf" srcId="{DAC93A6B-05AA-FB48-8A62-A9CE4A82125C}" destId="{A97AF8FF-A1CA-8143-AEAA-47E57F72E3D3}" srcOrd="5" destOrd="0" presId="urn:microsoft.com/office/officeart/2005/8/layout/bProcess4"/>
    <dgm:cxn modelId="{469F0651-88B2-2747-9708-1E3D7CD9B274}" type="presParOf" srcId="{DAC93A6B-05AA-FB48-8A62-A9CE4A82125C}" destId="{DB914018-43F5-7F40-8309-0914C0B3FD68}" srcOrd="6" destOrd="0" presId="urn:microsoft.com/office/officeart/2005/8/layout/bProcess4"/>
    <dgm:cxn modelId="{1D2722D0-FF8E-FA49-B5D1-CA6AF0B77D9F}" type="presParOf" srcId="{DB914018-43F5-7F40-8309-0914C0B3FD68}" destId="{7E857384-35C4-B34C-9FF8-B8B98FE6970D}" srcOrd="0" destOrd="0" presId="urn:microsoft.com/office/officeart/2005/8/layout/bProcess4"/>
    <dgm:cxn modelId="{6EC6929E-0AB9-8347-A228-48130C673B2C}" type="presParOf" srcId="{DB914018-43F5-7F40-8309-0914C0B3FD68}" destId="{BCD0B1D6-D814-A449-A75A-4015A66B0912}" srcOrd="1" destOrd="0" presId="urn:microsoft.com/office/officeart/2005/8/layout/bProcess4"/>
    <dgm:cxn modelId="{832F2A61-45BA-024E-BF0A-D546FBDF3120}" type="presParOf" srcId="{DAC93A6B-05AA-FB48-8A62-A9CE4A82125C}" destId="{A9BCAA6A-684E-CA4A-816E-0EFB0AD137F3}" srcOrd="7" destOrd="0" presId="urn:microsoft.com/office/officeart/2005/8/layout/bProcess4"/>
    <dgm:cxn modelId="{9B76327B-89B7-9048-A5AC-4F430B852BA3}" type="presParOf" srcId="{DAC93A6B-05AA-FB48-8A62-A9CE4A82125C}" destId="{242C2AED-663C-D54F-B6AA-4420DAEC2611}" srcOrd="8" destOrd="0" presId="urn:microsoft.com/office/officeart/2005/8/layout/bProcess4"/>
    <dgm:cxn modelId="{42BC0252-C7BA-1E4D-A37C-6E0514123449}" type="presParOf" srcId="{242C2AED-663C-D54F-B6AA-4420DAEC2611}" destId="{D27A2632-32AF-6E4D-BA84-2AD3D54D5408}" srcOrd="0" destOrd="0" presId="urn:microsoft.com/office/officeart/2005/8/layout/bProcess4"/>
    <dgm:cxn modelId="{CBEF5AC6-A087-CF4B-BF99-58B46BDD4187}" type="presParOf" srcId="{242C2AED-663C-D54F-B6AA-4420DAEC2611}" destId="{1FB45BF0-DC13-8243-8B47-3AB07BE0E7D2}" srcOrd="1" destOrd="0" presId="urn:microsoft.com/office/officeart/2005/8/layout/bProcess4"/>
    <dgm:cxn modelId="{DFE35432-987E-D24A-BB8B-D6EE2D5208F6}" type="presParOf" srcId="{DAC93A6B-05AA-FB48-8A62-A9CE4A82125C}" destId="{A7723F68-540B-6A43-9CAE-9A64F96D9462}" srcOrd="9" destOrd="0" presId="urn:microsoft.com/office/officeart/2005/8/layout/bProcess4"/>
    <dgm:cxn modelId="{E8940D72-CA4D-C949-B1B9-8D6249F54A22}" type="presParOf" srcId="{DAC93A6B-05AA-FB48-8A62-A9CE4A82125C}" destId="{C5EFCFE7-F465-404F-A457-A91756C85DF2}" srcOrd="10" destOrd="0" presId="urn:microsoft.com/office/officeart/2005/8/layout/bProcess4"/>
    <dgm:cxn modelId="{DF687896-6093-F845-90B1-EEF816128842}" type="presParOf" srcId="{C5EFCFE7-F465-404F-A457-A91756C85DF2}" destId="{FBD7B789-228F-AA45-8EC7-A14946A015F2}" srcOrd="0" destOrd="0" presId="urn:microsoft.com/office/officeart/2005/8/layout/bProcess4"/>
    <dgm:cxn modelId="{34BF2132-8B38-4140-836D-6D6786D39D5C}" type="presParOf" srcId="{C5EFCFE7-F465-404F-A457-A91756C85DF2}" destId="{A6470554-BB21-E54C-9BBE-85C84813E4E7}" srcOrd="1" destOrd="0" presId="urn:microsoft.com/office/officeart/2005/8/layout/bProcess4"/>
    <dgm:cxn modelId="{01FD3723-6A3E-0F48-8069-2071F1FD6A5B}" type="presParOf" srcId="{DAC93A6B-05AA-FB48-8A62-A9CE4A82125C}" destId="{735DDD53-B75A-1C4E-B58C-C2EA6AE5199C}" srcOrd="11" destOrd="0" presId="urn:microsoft.com/office/officeart/2005/8/layout/bProcess4"/>
    <dgm:cxn modelId="{B3E6A1E8-B577-C74A-81BE-5F9B40A74E47}" type="presParOf" srcId="{DAC93A6B-05AA-FB48-8A62-A9CE4A82125C}" destId="{3DEC9DC5-7E90-A746-B5D1-A4404D5FF73B}" srcOrd="12" destOrd="0" presId="urn:microsoft.com/office/officeart/2005/8/layout/bProcess4"/>
    <dgm:cxn modelId="{19F0DF7E-F0E1-CD44-B4E8-E5D7CB87157E}" type="presParOf" srcId="{3DEC9DC5-7E90-A746-B5D1-A4404D5FF73B}" destId="{7C29ABED-D8BA-BE46-A87C-4D068142513B}" srcOrd="0" destOrd="0" presId="urn:microsoft.com/office/officeart/2005/8/layout/bProcess4"/>
    <dgm:cxn modelId="{A4B08A73-A785-EB4F-944A-8AF2E097778D}" type="presParOf" srcId="{3DEC9DC5-7E90-A746-B5D1-A4404D5FF73B}" destId="{FDF55EEA-4DDB-DD49-B8EF-7F34646E46B9}" srcOrd="1" destOrd="0" presId="urn:microsoft.com/office/officeart/2005/8/layout/bProcess4"/>
    <dgm:cxn modelId="{D9F0C30F-BCBC-8B40-BF0F-7C8DD11677E5}" type="presParOf" srcId="{DAC93A6B-05AA-FB48-8A62-A9CE4A82125C}" destId="{CD2A25D9-9638-E448-9283-EFDCE7E097A7}" srcOrd="13" destOrd="0" presId="urn:microsoft.com/office/officeart/2005/8/layout/bProcess4"/>
    <dgm:cxn modelId="{426E080C-6EBF-C344-97DD-1B3ED848803A}" type="presParOf" srcId="{DAC93A6B-05AA-FB48-8A62-A9CE4A82125C}" destId="{C3E16995-A1D4-FC41-AFC1-6DE86E888BCB}" srcOrd="14" destOrd="0" presId="urn:microsoft.com/office/officeart/2005/8/layout/bProcess4"/>
    <dgm:cxn modelId="{2D4EC985-4D8B-9F4E-9B7E-2497BF0D619E}" type="presParOf" srcId="{C3E16995-A1D4-FC41-AFC1-6DE86E888BCB}" destId="{AE106405-2DF6-464D-885B-877185C3CCA6}" srcOrd="0" destOrd="0" presId="urn:microsoft.com/office/officeart/2005/8/layout/bProcess4"/>
    <dgm:cxn modelId="{3BA3C561-6956-B645-BC18-889B16B5623A}" type="presParOf" srcId="{C3E16995-A1D4-FC41-AFC1-6DE86E888BCB}" destId="{8C22738E-2AFD-5D44-8B73-FCCE00715A3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F019D-3D46-D049-BC96-35E67C719DA8}">
      <dsp:nvSpPr>
        <dsp:cNvPr id="0" name=""/>
        <dsp:cNvSpPr/>
      </dsp:nvSpPr>
      <dsp:spPr>
        <a:xfrm rot="5400000">
          <a:off x="-379130" y="1142186"/>
          <a:ext cx="1674870"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C3D96B-6260-8242-97FD-A07CB3B1CD14}">
      <dsp:nvSpPr>
        <dsp:cNvPr id="0" name=""/>
        <dsp:cNvSpPr/>
      </dsp:nvSpPr>
      <dsp:spPr>
        <a:xfrm>
          <a:off x="4138" y="70298"/>
          <a:ext cx="2246262" cy="1347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Iepirkuma</a:t>
          </a:r>
          <a:r>
            <a:rPr lang="en-US" sz="2100" kern="1200" dirty="0" smtClean="0"/>
            <a:t> </a:t>
          </a:r>
          <a:r>
            <a:rPr lang="en-US" sz="2100" kern="1200" dirty="0" err="1" smtClean="0"/>
            <a:t>priekšmeta</a:t>
          </a:r>
          <a:r>
            <a:rPr lang="en-US" sz="2100" kern="1200" dirty="0" smtClean="0"/>
            <a:t> </a:t>
          </a:r>
          <a:r>
            <a:rPr lang="en-US" sz="2100" kern="1200" dirty="0" err="1" smtClean="0"/>
            <a:t>apraksta</a:t>
          </a:r>
          <a:r>
            <a:rPr lang="en-US" sz="2100" kern="1200" dirty="0" smtClean="0"/>
            <a:t> </a:t>
          </a:r>
          <a:r>
            <a:rPr lang="en-US" sz="2100" kern="1200" dirty="0" err="1" smtClean="0"/>
            <a:t>sagatavošana</a:t>
          </a:r>
          <a:endParaRPr lang="en-US" sz="2100" kern="1200" dirty="0"/>
        </a:p>
      </dsp:txBody>
      <dsp:txXfrm>
        <a:off x="43612" y="109772"/>
        <a:ext cx="2167314" cy="1268809"/>
      </dsp:txXfrm>
    </dsp:sp>
    <dsp:sp modelId="{FC7049C6-4BFE-A145-B132-A62AC75AA5AB}">
      <dsp:nvSpPr>
        <dsp:cNvPr id="0" name=""/>
        <dsp:cNvSpPr/>
      </dsp:nvSpPr>
      <dsp:spPr>
        <a:xfrm rot="5400000">
          <a:off x="-379130" y="2826884"/>
          <a:ext cx="1674870"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F96CB2-A719-C144-874E-FABCF4C12DC8}">
      <dsp:nvSpPr>
        <dsp:cNvPr id="0" name=""/>
        <dsp:cNvSpPr/>
      </dsp:nvSpPr>
      <dsp:spPr>
        <a:xfrm>
          <a:off x="4138" y="1754996"/>
          <a:ext cx="2246262" cy="1347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Iepirkuma</a:t>
          </a:r>
          <a:r>
            <a:rPr lang="en-US" sz="2100" kern="1200" dirty="0" smtClean="0"/>
            <a:t> </a:t>
          </a:r>
          <a:r>
            <a:rPr lang="en-US" sz="2100" kern="1200" dirty="0" err="1" smtClean="0"/>
            <a:t>izziņošana</a:t>
          </a:r>
          <a:endParaRPr lang="en-US" sz="2100" kern="1200" dirty="0"/>
        </a:p>
      </dsp:txBody>
      <dsp:txXfrm>
        <a:off x="43612" y="1794470"/>
        <a:ext cx="2167314" cy="1268809"/>
      </dsp:txXfrm>
    </dsp:sp>
    <dsp:sp modelId="{A97AF8FF-A1CA-8143-AEAA-47E57F72E3D3}">
      <dsp:nvSpPr>
        <dsp:cNvPr id="0" name=""/>
        <dsp:cNvSpPr/>
      </dsp:nvSpPr>
      <dsp:spPr>
        <a:xfrm>
          <a:off x="463217" y="3669232"/>
          <a:ext cx="2977703"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0C0DE0-211F-EC42-8794-85F9862F4F11}">
      <dsp:nvSpPr>
        <dsp:cNvPr id="0" name=""/>
        <dsp:cNvSpPr/>
      </dsp:nvSpPr>
      <dsp:spPr>
        <a:xfrm>
          <a:off x="4138" y="3439693"/>
          <a:ext cx="2246262" cy="1347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Piedāvājumu</a:t>
          </a:r>
          <a:r>
            <a:rPr lang="en-US" sz="2100" kern="1200" dirty="0" smtClean="0"/>
            <a:t> / </a:t>
          </a:r>
          <a:r>
            <a:rPr lang="en-US" sz="2100" kern="1200" dirty="0" err="1" smtClean="0"/>
            <a:t>sākotnējo</a:t>
          </a:r>
          <a:r>
            <a:rPr lang="en-US" sz="2100" kern="1200" dirty="0" smtClean="0"/>
            <a:t> </a:t>
          </a:r>
          <a:r>
            <a:rPr lang="en-US" sz="2100" kern="1200" dirty="0" err="1" smtClean="0"/>
            <a:t>piedāvājumu</a:t>
          </a:r>
          <a:r>
            <a:rPr lang="en-US" sz="2100" kern="1200" dirty="0" smtClean="0"/>
            <a:t> </a:t>
          </a:r>
          <a:r>
            <a:rPr lang="en-US" sz="2100" kern="1200" dirty="0" err="1" smtClean="0"/>
            <a:t>saņemšana</a:t>
          </a:r>
          <a:endParaRPr lang="en-US" sz="2100" kern="1200" dirty="0"/>
        </a:p>
      </dsp:txBody>
      <dsp:txXfrm>
        <a:off x="43612" y="3479167"/>
        <a:ext cx="2167314" cy="1268809"/>
      </dsp:txXfrm>
    </dsp:sp>
    <dsp:sp modelId="{A9BCAA6A-684E-CA4A-816E-0EFB0AD137F3}">
      <dsp:nvSpPr>
        <dsp:cNvPr id="0" name=""/>
        <dsp:cNvSpPr/>
      </dsp:nvSpPr>
      <dsp:spPr>
        <a:xfrm rot="16200000">
          <a:off x="2608398" y="2826884"/>
          <a:ext cx="1674870"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D0B1D6-D814-A449-A75A-4015A66B0912}">
      <dsp:nvSpPr>
        <dsp:cNvPr id="0" name=""/>
        <dsp:cNvSpPr/>
      </dsp:nvSpPr>
      <dsp:spPr>
        <a:xfrm>
          <a:off x="2991668" y="3439693"/>
          <a:ext cx="2246262" cy="1347757"/>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Sarunas</a:t>
          </a:r>
          <a:r>
            <a:rPr lang="en-US" sz="2100" kern="1200" dirty="0" smtClean="0"/>
            <a:t>, ja </a:t>
          </a:r>
          <a:r>
            <a:rPr lang="en-US" sz="2100" kern="1200" dirty="0" err="1" smtClean="0"/>
            <a:t>paredzētas</a:t>
          </a:r>
          <a:endParaRPr lang="en-US" sz="2100" kern="1200" dirty="0"/>
        </a:p>
      </dsp:txBody>
      <dsp:txXfrm>
        <a:off x="3031142" y="3479167"/>
        <a:ext cx="2167314" cy="1268809"/>
      </dsp:txXfrm>
    </dsp:sp>
    <dsp:sp modelId="{A7723F68-540B-6A43-9CAE-9A64F96D9462}">
      <dsp:nvSpPr>
        <dsp:cNvPr id="0" name=""/>
        <dsp:cNvSpPr/>
      </dsp:nvSpPr>
      <dsp:spPr>
        <a:xfrm rot="16200000">
          <a:off x="2608398" y="1142186"/>
          <a:ext cx="1674870"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FB45BF0-DC13-8243-8B47-3AB07BE0E7D2}">
      <dsp:nvSpPr>
        <dsp:cNvPr id="0" name=""/>
        <dsp:cNvSpPr/>
      </dsp:nvSpPr>
      <dsp:spPr>
        <a:xfrm>
          <a:off x="2991668" y="1754996"/>
          <a:ext cx="2246262" cy="1347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Piedāvājuma</a:t>
          </a:r>
          <a:r>
            <a:rPr lang="en-US" sz="2100" kern="1200" dirty="0" smtClean="0"/>
            <a:t> </a:t>
          </a:r>
          <a:r>
            <a:rPr lang="en-US" sz="2100" kern="1200" dirty="0" err="1" smtClean="0"/>
            <a:t>izvēle</a:t>
          </a:r>
          <a:endParaRPr lang="en-US" sz="2100" kern="1200" dirty="0"/>
        </a:p>
      </dsp:txBody>
      <dsp:txXfrm>
        <a:off x="3031142" y="1794470"/>
        <a:ext cx="2167314" cy="1268809"/>
      </dsp:txXfrm>
    </dsp:sp>
    <dsp:sp modelId="{735DDD53-B75A-1C4E-B58C-C2EA6AE5199C}">
      <dsp:nvSpPr>
        <dsp:cNvPr id="0" name=""/>
        <dsp:cNvSpPr/>
      </dsp:nvSpPr>
      <dsp:spPr>
        <a:xfrm>
          <a:off x="3450747" y="299838"/>
          <a:ext cx="2977703"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470554-BB21-E54C-9BBE-85C84813E4E7}">
      <dsp:nvSpPr>
        <dsp:cNvPr id="0" name=""/>
        <dsp:cNvSpPr/>
      </dsp:nvSpPr>
      <dsp:spPr>
        <a:xfrm>
          <a:off x="2991668" y="70298"/>
          <a:ext cx="2246262" cy="1347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Rezultātu</a:t>
          </a:r>
          <a:r>
            <a:rPr lang="en-US" sz="2100" kern="1200" dirty="0" smtClean="0"/>
            <a:t> </a:t>
          </a:r>
          <a:r>
            <a:rPr lang="en-US" sz="2100" kern="1200" dirty="0" err="1" smtClean="0"/>
            <a:t>paziņošana</a:t>
          </a:r>
          <a:endParaRPr lang="en-US" sz="2100" kern="1200" dirty="0"/>
        </a:p>
      </dsp:txBody>
      <dsp:txXfrm>
        <a:off x="3031142" y="109772"/>
        <a:ext cx="2167314" cy="1268809"/>
      </dsp:txXfrm>
    </dsp:sp>
    <dsp:sp modelId="{CD2A25D9-9638-E448-9283-EFDCE7E097A7}">
      <dsp:nvSpPr>
        <dsp:cNvPr id="0" name=""/>
        <dsp:cNvSpPr/>
      </dsp:nvSpPr>
      <dsp:spPr>
        <a:xfrm rot="5400000">
          <a:off x="5595928" y="1142186"/>
          <a:ext cx="1674870" cy="202163"/>
        </a:xfrm>
        <a:prstGeom prst="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DF55EEA-4DDB-DD49-B8EF-7F34646E46B9}">
      <dsp:nvSpPr>
        <dsp:cNvPr id="0" name=""/>
        <dsp:cNvSpPr/>
      </dsp:nvSpPr>
      <dsp:spPr>
        <a:xfrm>
          <a:off x="5979198" y="70298"/>
          <a:ext cx="2246262" cy="1347757"/>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Līguma</a:t>
          </a:r>
          <a:r>
            <a:rPr lang="en-US" sz="2100" kern="1200" dirty="0" smtClean="0"/>
            <a:t> </a:t>
          </a:r>
          <a:r>
            <a:rPr lang="en-US" sz="2100" kern="1200" dirty="0" err="1" smtClean="0"/>
            <a:t>noslēgšana</a:t>
          </a:r>
          <a:endParaRPr lang="en-US" sz="2100" kern="1200" dirty="0"/>
        </a:p>
      </dsp:txBody>
      <dsp:txXfrm>
        <a:off x="6018672" y="109772"/>
        <a:ext cx="2167314" cy="1268809"/>
      </dsp:txXfrm>
    </dsp:sp>
    <dsp:sp modelId="{8C22738E-2AFD-5D44-8B73-FCCE00715A37}">
      <dsp:nvSpPr>
        <dsp:cNvPr id="0" name=""/>
        <dsp:cNvSpPr/>
      </dsp:nvSpPr>
      <dsp:spPr>
        <a:xfrm>
          <a:off x="5979198" y="1754996"/>
          <a:ext cx="2246262" cy="1347757"/>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Līguma</a:t>
          </a:r>
          <a:r>
            <a:rPr lang="en-US" sz="2100" kern="1200" dirty="0" smtClean="0"/>
            <a:t> </a:t>
          </a:r>
          <a:r>
            <a:rPr lang="en-US" sz="2100" kern="1200" dirty="0" err="1" smtClean="0"/>
            <a:t>izpilde</a:t>
          </a:r>
          <a:endParaRPr lang="en-US" sz="2100" kern="1200" dirty="0"/>
        </a:p>
      </dsp:txBody>
      <dsp:txXfrm>
        <a:off x="6018672" y="1794470"/>
        <a:ext cx="2167314" cy="126880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7EF8A-8F42-45CC-9010-7ECE206F8CD5}" type="datetimeFigureOut">
              <a:rPr lang="lv-LV" smtClean="0"/>
              <a:t>12.09.2017</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1606186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12.09.2017</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12.09.2017</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Iepirkuma</a:t>
            </a:r>
            <a:r>
              <a:rPr lang="en-US" dirty="0" smtClean="0"/>
              <a:t> </a:t>
            </a:r>
            <a:r>
              <a:rPr lang="en-US" dirty="0" err="1" smtClean="0"/>
              <a:t>procedūra</a:t>
            </a:r>
            <a:r>
              <a:rPr lang="en-US" dirty="0" smtClean="0"/>
              <a:t> </a:t>
            </a:r>
            <a:r>
              <a:rPr lang="en-US" dirty="0" err="1" smtClean="0"/>
              <a:t>pasūtītāja</a:t>
            </a:r>
            <a:r>
              <a:rPr lang="en-US" dirty="0" smtClean="0"/>
              <a:t> </a:t>
            </a:r>
            <a:r>
              <a:rPr lang="en-US" dirty="0" err="1"/>
              <a:t>finansētiem</a:t>
            </a:r>
            <a:r>
              <a:rPr lang="en-US" dirty="0"/>
              <a:t> </a:t>
            </a:r>
            <a:r>
              <a:rPr lang="en-US" dirty="0" err="1"/>
              <a:t>projektiem</a:t>
            </a:r>
            <a:endParaRPr lang="lv-LV" dirty="0"/>
          </a:p>
        </p:txBody>
      </p:sp>
      <p:sp>
        <p:nvSpPr>
          <p:cNvPr id="5" name="Content Placeholder 4"/>
          <p:cNvSpPr>
            <a:spLocks noGrp="1"/>
          </p:cNvSpPr>
          <p:nvPr>
            <p:ph sz="quarter" idx="10"/>
          </p:nvPr>
        </p:nvSpPr>
        <p:spPr/>
        <p:txBody>
          <a:bodyPr/>
          <a:lstStyle/>
          <a:p>
            <a:r>
              <a:rPr lang="lv-LV" sz="1800" dirty="0" smtClean="0"/>
              <a:t>Artis Lapiņš</a:t>
            </a:r>
          </a:p>
          <a:p>
            <a:r>
              <a:rPr lang="lv-LV" dirty="0" smtClean="0"/>
              <a:t>Juridiskā departamenta direktors</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08931224"/>
              </p:ext>
            </p:extLst>
          </p:nvPr>
        </p:nvGraphicFramePr>
        <p:xfrm>
          <a:off x="457200" y="1268413"/>
          <a:ext cx="82296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lstStyle/>
          <a:p>
            <a:r>
              <a:rPr lang="en-US" dirty="0" err="1" smtClean="0"/>
              <a:t>Iepirkuma</a:t>
            </a:r>
            <a:r>
              <a:rPr lang="en-US" dirty="0" smtClean="0"/>
              <a:t> </a:t>
            </a:r>
            <a:r>
              <a:rPr lang="en-US" dirty="0" err="1" smtClean="0"/>
              <a:t>procedūra</a:t>
            </a:r>
            <a:endParaRPr lang="en-US" dirty="0"/>
          </a:p>
        </p:txBody>
      </p:sp>
    </p:spTree>
    <p:extLst>
      <p:ext uri="{BB962C8B-B14F-4D97-AF65-F5344CB8AC3E}">
        <p14:creationId xmlns:p14="http://schemas.microsoft.com/office/powerpoint/2010/main" val="100555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4" name="Content Placeholder 3"/>
          <p:cNvSpPr>
            <a:spLocks noGrp="1"/>
          </p:cNvSpPr>
          <p:nvPr>
            <p:ph idx="1"/>
          </p:nvPr>
        </p:nvSpPr>
        <p:spPr/>
        <p:txBody>
          <a:bodyPr>
            <a:normAutofit/>
          </a:bodyPr>
          <a:lstStyle/>
          <a:p>
            <a:pPr algn="just"/>
            <a:r>
              <a:rPr lang="lv-LV" sz="2000" dirty="0" smtClean="0">
                <a:latin typeface="Times" charset="0"/>
                <a:ea typeface="Times" charset="0"/>
                <a:cs typeface="Times" charset="0"/>
              </a:rPr>
              <a:t>Sagatavo pirms iepirkuma izziņošanas</a:t>
            </a:r>
          </a:p>
          <a:p>
            <a:pPr algn="just"/>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Precīzi formulē iepirkuma priekšmeta tehniskās, funkcionālās vai darbības prasības vai norāda atsauci uz attiecīgajiem standartiem (+ “vai ekvivalents”), lai piegādātāji varētu konstatēt līguma priekšmetu un sagatavot finansējuma saņēmēja vajadzībām atbilstošu piedāvājumu</a:t>
            </a:r>
          </a:p>
          <a:p>
            <a:pPr algn="just"/>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Finansējuma saņēmējs iepirkuma priekšmeta aprakstā neietver norādes uz specifisku izcelsmi, īpašu procesu, kas raksturo tikai kāda konkrēta piegādātāja preces vai pakalpojumu, zīmolu, patentu vai specifisku preču veidu, kas noteiktiem piegādātājiem vai precēm rada priekšrocības vai noraidīšanas iemeslu. </a:t>
            </a:r>
            <a:r>
              <a:rPr lang="lv-LV" sz="2000" dirty="0" smtClean="0">
                <a:solidFill>
                  <a:srgbClr val="FF0000"/>
                </a:solidFill>
                <a:latin typeface="Times" charset="0"/>
                <a:ea typeface="Times" charset="0"/>
                <a:cs typeface="Times" charset="0"/>
              </a:rPr>
              <a:t>Izņēmums, ja šādas norādes ir objektīvi nepieciešamas iepirkuma priekšmeta pastāvēšanai un finansējuma saņēmējs šādu nepieciešamību var pamatot.</a:t>
            </a:r>
            <a:endParaRPr lang="lv-LV" sz="2000" dirty="0">
              <a:solidFill>
                <a:srgbClr val="FF0000"/>
              </a:solidFill>
              <a:latin typeface="Times" charset="0"/>
              <a:ea typeface="Times" charset="0"/>
              <a:cs typeface="Times" charset="0"/>
            </a:endParaRPr>
          </a:p>
        </p:txBody>
      </p:sp>
      <p:sp>
        <p:nvSpPr>
          <p:cNvPr id="5" name="Title 4"/>
          <p:cNvSpPr>
            <a:spLocks noGrp="1"/>
          </p:cNvSpPr>
          <p:nvPr>
            <p:ph type="title"/>
          </p:nvPr>
        </p:nvSpPr>
        <p:spPr/>
        <p:txBody>
          <a:bodyPr/>
          <a:lstStyle/>
          <a:p>
            <a:r>
              <a:rPr lang="en-US" dirty="0" err="1" smtClean="0"/>
              <a:t>Iepirkuma</a:t>
            </a:r>
            <a:r>
              <a:rPr lang="en-US" dirty="0" smtClean="0"/>
              <a:t> </a:t>
            </a:r>
            <a:r>
              <a:rPr lang="en-US" dirty="0" err="1" smtClean="0"/>
              <a:t>priekšmeta</a:t>
            </a:r>
            <a:r>
              <a:rPr lang="en-US" dirty="0" smtClean="0"/>
              <a:t> </a:t>
            </a:r>
            <a:r>
              <a:rPr lang="en-US" dirty="0" err="1" smtClean="0"/>
              <a:t>apraksts</a:t>
            </a:r>
            <a:endParaRPr lang="en-US" dirty="0"/>
          </a:p>
        </p:txBody>
      </p:sp>
    </p:spTree>
    <p:extLst>
      <p:ext uri="{BB962C8B-B14F-4D97-AF65-F5344CB8AC3E}">
        <p14:creationId xmlns:p14="http://schemas.microsoft.com/office/powerpoint/2010/main" val="158455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4" name="Content Placeholder 3"/>
          <p:cNvSpPr>
            <a:spLocks noGrp="1"/>
          </p:cNvSpPr>
          <p:nvPr>
            <p:ph idx="1"/>
          </p:nvPr>
        </p:nvSpPr>
        <p:spPr/>
        <p:txBody>
          <a:bodyPr>
            <a:noAutofit/>
          </a:bodyPr>
          <a:lstStyle/>
          <a:p>
            <a:pPr algn="just"/>
            <a:r>
              <a:rPr lang="lv-LV" sz="2000" dirty="0" smtClean="0">
                <a:latin typeface="Times" charset="0"/>
                <a:ea typeface="Times" charset="0"/>
                <a:cs typeface="Times" charset="0"/>
              </a:rPr>
              <a:t>Izziņošanai izmanto IUB Publikāciju vadības sistēmu (</a:t>
            </a:r>
            <a:r>
              <a:rPr lang="lv-LV" sz="2000" dirty="0" err="1" smtClean="0">
                <a:latin typeface="Times" charset="0"/>
                <a:ea typeface="Times" charset="0"/>
                <a:cs typeface="Times" charset="0"/>
              </a:rPr>
              <a:t>https</a:t>
            </a:r>
            <a:r>
              <a:rPr lang="lv-LV" sz="2000" dirty="0" smtClean="0">
                <a:latin typeface="Times" charset="0"/>
                <a:ea typeface="Times" charset="0"/>
                <a:cs typeface="Times" charset="0"/>
              </a:rPr>
              <a:t>://</a:t>
            </a:r>
            <a:r>
              <a:rPr lang="lv-LV" sz="2000" dirty="0" err="1" smtClean="0">
                <a:latin typeface="Times" charset="0"/>
                <a:ea typeface="Times" charset="0"/>
                <a:cs typeface="Times" charset="0"/>
              </a:rPr>
              <a:t>pvs.iub.gov.lv</a:t>
            </a:r>
            <a:r>
              <a:rPr lang="lv-LV" sz="2000" dirty="0" smtClean="0">
                <a:latin typeface="Times" charset="0"/>
                <a:ea typeface="Times" charset="0"/>
                <a:cs typeface="Times" charset="0"/>
              </a:rPr>
              <a:t>)</a:t>
            </a:r>
          </a:p>
          <a:p>
            <a:pPr algn="just"/>
            <a:r>
              <a:rPr lang="lv-LV" sz="2000" dirty="0" smtClean="0">
                <a:latin typeface="Times" charset="0"/>
                <a:ea typeface="Times" charset="0"/>
                <a:cs typeface="Times" charset="0"/>
              </a:rPr>
              <a:t>Publicē IUB tīmekļvietnē paziņojumu par finansējuma saņēmēja iepirkuma procedūru (saturs atbilstoši MKN 104 2.pielikumam) + iepirkuma priekšmeta aprakstu + līguma projektu, ja iesniedzami pilnībā izstrādāti un galīgi piedāvājumi.</a:t>
            </a:r>
          </a:p>
          <a:p>
            <a:pPr algn="just"/>
            <a:r>
              <a:rPr lang="lv-LV" sz="2000" dirty="0" smtClean="0">
                <a:latin typeface="Times" charset="0"/>
                <a:ea typeface="Times" charset="0"/>
                <a:cs typeface="Times" charset="0"/>
              </a:rPr>
              <a:t>Nosakāms samērīgs piedāvājumu iesniegšanas termiņš, bet ne īsāks par </a:t>
            </a:r>
            <a:r>
              <a:rPr lang="lv-LV" sz="2000" b="1" dirty="0" smtClean="0">
                <a:latin typeface="Times" charset="0"/>
                <a:ea typeface="Times" charset="0"/>
                <a:cs typeface="Times" charset="0"/>
              </a:rPr>
              <a:t>10 darbdienām</a:t>
            </a:r>
            <a:r>
              <a:rPr lang="lv-LV" sz="2000" dirty="0" smtClean="0">
                <a:latin typeface="Times" charset="0"/>
                <a:ea typeface="Times" charset="0"/>
                <a:cs typeface="Times" charset="0"/>
              </a:rPr>
              <a:t> preču vai pakalpojumu iepirkumam un ne īsāku par </a:t>
            </a:r>
            <a:r>
              <a:rPr lang="lv-LV" sz="2000" b="1" dirty="0" smtClean="0">
                <a:latin typeface="Times" charset="0"/>
                <a:ea typeface="Times" charset="0"/>
                <a:cs typeface="Times" charset="0"/>
              </a:rPr>
              <a:t>15 darbdienām </a:t>
            </a:r>
            <a:r>
              <a:rPr lang="lv-LV" sz="2000" dirty="0" smtClean="0">
                <a:latin typeface="Times" charset="0"/>
                <a:ea typeface="Times" charset="0"/>
                <a:cs typeface="Times" charset="0"/>
              </a:rPr>
              <a:t>būvdarbu iepirkumam, skaitot no nākamās darbdienas pēc šā paziņojuma publicēšanas Iepirkumu uzraudzības biroja tīmekļvietnē.</a:t>
            </a:r>
          </a:p>
          <a:p>
            <a:pPr algn="just"/>
            <a:r>
              <a:rPr lang="lv-LV" sz="2000" dirty="0" smtClean="0">
                <a:latin typeface="Times" charset="0"/>
                <a:ea typeface="Times" charset="0"/>
                <a:cs typeface="Times" charset="0"/>
              </a:rPr>
              <a:t>Finansējuma saņēmējs var grozīt iepirkuma dokumentus un pagarināt piedāvājumu </a:t>
            </a:r>
            <a:r>
              <a:rPr lang="lv-LV" sz="2000" dirty="0" err="1" smtClean="0">
                <a:latin typeface="Times" charset="0"/>
                <a:ea typeface="Times" charset="0"/>
                <a:cs typeface="Times" charset="0"/>
              </a:rPr>
              <a:t>iensiegšanas</a:t>
            </a:r>
            <a:r>
              <a:rPr lang="lv-LV" sz="2000" dirty="0" smtClean="0">
                <a:latin typeface="Times" charset="0"/>
                <a:ea typeface="Times" charset="0"/>
                <a:cs typeface="Times" charset="0"/>
              </a:rPr>
              <a:t> termiņu, bet ne vēlāk kā vienu dienu pirms noteiktā piedāvājumu iesniegšanas termiņa. Grozījumu gadījumā minimālais pagarinājuma termiņš – </a:t>
            </a:r>
            <a:r>
              <a:rPr lang="lv-LV" sz="2000" b="1" dirty="0" smtClean="0">
                <a:latin typeface="Times" charset="0"/>
                <a:ea typeface="Times" charset="0"/>
                <a:cs typeface="Times" charset="0"/>
              </a:rPr>
              <a:t>5 darbdienas</a:t>
            </a:r>
            <a:r>
              <a:rPr lang="lv-LV" sz="2000" dirty="0" smtClean="0">
                <a:latin typeface="Times" charset="0"/>
                <a:ea typeface="Times" charset="0"/>
                <a:cs typeface="Times" charset="0"/>
              </a:rPr>
              <a:t>. Grozījumu paziņojumā ietver informāciju atbilstoši MKN 104 3.pielikumam.</a:t>
            </a:r>
          </a:p>
        </p:txBody>
      </p:sp>
      <p:sp>
        <p:nvSpPr>
          <p:cNvPr id="5" name="Title 4"/>
          <p:cNvSpPr>
            <a:spLocks noGrp="1"/>
          </p:cNvSpPr>
          <p:nvPr>
            <p:ph type="title"/>
          </p:nvPr>
        </p:nvSpPr>
        <p:spPr/>
        <p:txBody>
          <a:bodyPr/>
          <a:lstStyle/>
          <a:p>
            <a:r>
              <a:rPr lang="en-US" dirty="0" err="1" smtClean="0"/>
              <a:t>Iepirkuma</a:t>
            </a:r>
            <a:r>
              <a:rPr lang="en-US" dirty="0" smtClean="0"/>
              <a:t> </a:t>
            </a:r>
            <a:r>
              <a:rPr lang="en-US" dirty="0" err="1" smtClean="0"/>
              <a:t>izziņošana</a:t>
            </a:r>
            <a:endParaRPr lang="en-US" dirty="0"/>
          </a:p>
        </p:txBody>
      </p:sp>
    </p:spTree>
    <p:extLst>
      <p:ext uri="{BB962C8B-B14F-4D97-AF65-F5344CB8AC3E}">
        <p14:creationId xmlns:p14="http://schemas.microsoft.com/office/powerpoint/2010/main" val="909484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4" name="Content Placeholder 3"/>
          <p:cNvSpPr>
            <a:spLocks noGrp="1"/>
          </p:cNvSpPr>
          <p:nvPr>
            <p:ph idx="1"/>
          </p:nvPr>
        </p:nvSpPr>
        <p:spPr>
          <a:xfrm>
            <a:off x="457200" y="1268760"/>
            <a:ext cx="8507288" cy="4857403"/>
          </a:xfrm>
        </p:spPr>
        <p:txBody>
          <a:bodyPr>
            <a:noAutofit/>
          </a:bodyPr>
          <a:lstStyle/>
          <a:p>
            <a:pPr marL="0" indent="0">
              <a:buNone/>
            </a:pPr>
            <a:r>
              <a:rPr lang="lv-LV" sz="2000" b="1" dirty="0" smtClean="0"/>
              <a:t>Finansējuma saņēmējs:</a:t>
            </a:r>
          </a:p>
          <a:p>
            <a:pPr algn="just"/>
            <a:r>
              <a:rPr lang="lv-LV" sz="2000" u="sng" dirty="0" smtClean="0"/>
              <a:t>saskaņo savas vajadzības ar pretendentu iespējām</a:t>
            </a:r>
            <a:r>
              <a:rPr lang="lv-LV" sz="2000" dirty="0" smtClean="0"/>
              <a:t>;</a:t>
            </a:r>
          </a:p>
          <a:p>
            <a:pPr algn="just"/>
            <a:r>
              <a:rPr lang="lv-LV" sz="2000" dirty="0" smtClean="0"/>
              <a:t>var lūgt izskaidrot, papildināt un uzlabot </a:t>
            </a:r>
            <a:r>
              <a:rPr lang="lv-LV" sz="2000" dirty="0" smtClean="0"/>
              <a:t>pretendentu  </a:t>
            </a:r>
            <a:r>
              <a:rPr lang="lv-LV" sz="2000" dirty="0" smtClean="0"/>
              <a:t>piedāvājumus;</a:t>
            </a:r>
          </a:p>
          <a:p>
            <a:pPr algn="just"/>
            <a:r>
              <a:rPr lang="lv-LV" sz="2000" dirty="0" smtClean="0"/>
              <a:t>var uzaicināt citus piegādātājus iesniegt sākotnējos piedāvājumus, kā arī uzaicināt uz sarunām;</a:t>
            </a:r>
          </a:p>
          <a:p>
            <a:pPr algn="just"/>
            <a:r>
              <a:rPr lang="lv-LV" sz="2000" dirty="0" smtClean="0"/>
              <a:t>var nolemt sarunas organizēt secīgos posmos, tai skaitā uz nākamo posmu uzaicinot tikai tos pretendentus, kuru aktuālie piedāvājumi finansējuma saņēmējam tehniski vai finansiāli ir potenciāli visizdevīgākie (vēlāk var uzaicināt turpināt piedalīties sarunās);</a:t>
            </a:r>
          </a:p>
          <a:p>
            <a:pPr algn="just"/>
            <a:r>
              <a:rPr lang="lv-LV" sz="2000" dirty="0" smtClean="0"/>
              <a:t>nevar noraidīt dēļ neatbilstības standartam, ja pierāda ekvivalenci;</a:t>
            </a:r>
          </a:p>
          <a:p>
            <a:pPr algn="just"/>
            <a:r>
              <a:rPr lang="lv-LV" sz="2000" dirty="0" smtClean="0"/>
              <a:t>sarunas nav jāveic ”formas pēc”, ja piegādātājs norāda vai no dokumentiem secināms, ka piedāvājums galīgs un netiks pārskatīts;</a:t>
            </a:r>
          </a:p>
          <a:p>
            <a:pPr algn="just"/>
            <a:r>
              <a:rPr lang="lv-LV" sz="2000" dirty="0" smtClean="0"/>
              <a:t>lūdz pretendentus, ar kuriem notikušas sarunas, apstiprināt savu galīgo piedāvājumu, ja uzskata, ka ir iegūts tā vajadzībām atbilstošs piedāvājums (apstiprināšanai 3 dienas).</a:t>
            </a:r>
            <a:endParaRPr lang="lv-LV" sz="2000" dirty="0"/>
          </a:p>
        </p:txBody>
      </p:sp>
      <p:sp>
        <p:nvSpPr>
          <p:cNvPr id="5" name="Title 4"/>
          <p:cNvSpPr>
            <a:spLocks noGrp="1"/>
          </p:cNvSpPr>
          <p:nvPr>
            <p:ph type="title"/>
          </p:nvPr>
        </p:nvSpPr>
        <p:spPr/>
        <p:txBody>
          <a:bodyPr/>
          <a:lstStyle/>
          <a:p>
            <a:r>
              <a:rPr lang="en-US" dirty="0" err="1" smtClean="0"/>
              <a:t>Sarunu</a:t>
            </a:r>
            <a:r>
              <a:rPr lang="en-US" dirty="0" smtClean="0"/>
              <a:t> </a:t>
            </a:r>
            <a:r>
              <a:rPr lang="en-US" dirty="0" err="1" smtClean="0"/>
              <a:t>norise</a:t>
            </a:r>
            <a:r>
              <a:rPr lang="en-US" dirty="0" smtClean="0"/>
              <a:t> (ja </a:t>
            </a:r>
            <a:r>
              <a:rPr lang="en-US" dirty="0" err="1" smtClean="0"/>
              <a:t>tādas</a:t>
            </a:r>
            <a:r>
              <a:rPr lang="en-US" dirty="0" smtClean="0"/>
              <a:t> </a:t>
            </a:r>
            <a:r>
              <a:rPr lang="en-US" dirty="0" err="1" smtClean="0"/>
              <a:t>paredzētas</a:t>
            </a:r>
            <a:r>
              <a:rPr lang="en-US" dirty="0" smtClean="0"/>
              <a:t>)</a:t>
            </a:r>
            <a:endParaRPr lang="en-US" dirty="0"/>
          </a:p>
        </p:txBody>
      </p:sp>
    </p:spTree>
    <p:extLst>
      <p:ext uri="{BB962C8B-B14F-4D97-AF65-F5344CB8AC3E}">
        <p14:creationId xmlns:p14="http://schemas.microsoft.com/office/powerpoint/2010/main" val="206275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4" name="Content Placeholder 3"/>
          <p:cNvSpPr>
            <a:spLocks noGrp="1"/>
          </p:cNvSpPr>
          <p:nvPr>
            <p:ph idx="1"/>
          </p:nvPr>
        </p:nvSpPr>
        <p:spPr/>
        <p:txBody>
          <a:bodyPr>
            <a:normAutofit/>
          </a:bodyPr>
          <a:lstStyle/>
          <a:p>
            <a:pPr algn="just"/>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saņēmējs</a:t>
            </a:r>
            <a:r>
              <a:rPr lang="en-US" sz="2000" dirty="0">
                <a:latin typeface="Times" charset="0"/>
                <a:ea typeface="Times" charset="0"/>
                <a:cs typeface="Times" charset="0"/>
              </a:rPr>
              <a:t> </a:t>
            </a:r>
            <a:r>
              <a:rPr lang="en-US" sz="2000" dirty="0" err="1">
                <a:latin typeface="Times" charset="0"/>
                <a:ea typeface="Times" charset="0"/>
                <a:cs typeface="Times" charset="0"/>
              </a:rPr>
              <a:t>izvēlas</a:t>
            </a:r>
            <a:r>
              <a:rPr lang="en-US" sz="2000" dirty="0">
                <a:latin typeface="Times" charset="0"/>
                <a:ea typeface="Times" charset="0"/>
                <a:cs typeface="Times" charset="0"/>
              </a:rPr>
              <a:t> </a:t>
            </a:r>
            <a:r>
              <a:rPr lang="en-US" sz="2000" dirty="0" err="1">
                <a:latin typeface="Times" charset="0"/>
                <a:ea typeface="Times" charset="0"/>
                <a:cs typeface="Times" charset="0"/>
              </a:rPr>
              <a:t>piedāvājumu</a:t>
            </a:r>
            <a:r>
              <a:rPr lang="en-US" sz="2000" dirty="0">
                <a:latin typeface="Times" charset="0"/>
                <a:ea typeface="Times" charset="0"/>
                <a:cs typeface="Times" charset="0"/>
              </a:rPr>
              <a:t>, </a:t>
            </a:r>
            <a:r>
              <a:rPr lang="en-US" sz="2000" dirty="0" err="1">
                <a:latin typeface="Times" charset="0"/>
                <a:ea typeface="Times" charset="0"/>
                <a:cs typeface="Times" charset="0"/>
              </a:rPr>
              <a:t>kas</a:t>
            </a:r>
            <a:r>
              <a:rPr lang="en-US" sz="2000" dirty="0">
                <a:latin typeface="Times" charset="0"/>
                <a:ea typeface="Times" charset="0"/>
                <a:cs typeface="Times" charset="0"/>
              </a:rPr>
              <a:t> </a:t>
            </a:r>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saņēmējam</a:t>
            </a:r>
            <a:r>
              <a:rPr lang="en-US" sz="2000" dirty="0">
                <a:latin typeface="Times" charset="0"/>
                <a:ea typeface="Times" charset="0"/>
                <a:cs typeface="Times" charset="0"/>
              </a:rPr>
              <a:t> </a:t>
            </a:r>
            <a:r>
              <a:rPr lang="en-US" sz="2000" dirty="0" err="1">
                <a:latin typeface="Times" charset="0"/>
                <a:ea typeface="Times" charset="0"/>
                <a:cs typeface="Times" charset="0"/>
              </a:rPr>
              <a:t>ir</a:t>
            </a:r>
            <a:r>
              <a:rPr lang="en-US" sz="2000" dirty="0">
                <a:latin typeface="Times" charset="0"/>
                <a:ea typeface="Times" charset="0"/>
                <a:cs typeface="Times" charset="0"/>
              </a:rPr>
              <a:t> </a:t>
            </a:r>
            <a:r>
              <a:rPr lang="en-US" sz="2000" b="1" dirty="0" err="1">
                <a:latin typeface="Times" charset="0"/>
                <a:ea typeface="Times" charset="0"/>
                <a:cs typeface="Times" charset="0"/>
              </a:rPr>
              <a:t>ekonomiski</a:t>
            </a:r>
            <a:r>
              <a:rPr lang="en-US" sz="2000" b="1" dirty="0">
                <a:latin typeface="Times" charset="0"/>
                <a:ea typeface="Times" charset="0"/>
                <a:cs typeface="Times" charset="0"/>
              </a:rPr>
              <a:t> </a:t>
            </a:r>
            <a:r>
              <a:rPr lang="en-US" sz="2000" b="1" dirty="0" err="1">
                <a:latin typeface="Times" charset="0"/>
                <a:ea typeface="Times" charset="0"/>
                <a:cs typeface="Times" charset="0"/>
              </a:rPr>
              <a:t>visizdevīgākais</a:t>
            </a:r>
            <a:r>
              <a:rPr lang="en-US" sz="2000" b="1" dirty="0">
                <a:latin typeface="Times" charset="0"/>
                <a:ea typeface="Times" charset="0"/>
                <a:cs typeface="Times" charset="0"/>
              </a:rPr>
              <a:t> </a:t>
            </a:r>
            <a:r>
              <a:rPr lang="en-US" sz="2000" dirty="0">
                <a:latin typeface="Times" charset="0"/>
                <a:ea typeface="Times" charset="0"/>
                <a:cs typeface="Times" charset="0"/>
              </a:rPr>
              <a:t>un </a:t>
            </a:r>
            <a:r>
              <a:rPr lang="en-US" sz="2000" dirty="0" err="1">
                <a:latin typeface="Times" charset="0"/>
                <a:ea typeface="Times" charset="0"/>
                <a:cs typeface="Times" charset="0"/>
              </a:rPr>
              <a:t>vislabāk</a:t>
            </a:r>
            <a:r>
              <a:rPr lang="en-US" sz="2000" dirty="0">
                <a:latin typeface="Times" charset="0"/>
                <a:ea typeface="Times" charset="0"/>
                <a:cs typeface="Times" charset="0"/>
              </a:rPr>
              <a:t> </a:t>
            </a:r>
            <a:r>
              <a:rPr lang="en-US" sz="2000" dirty="0" err="1">
                <a:latin typeface="Times" charset="0"/>
                <a:ea typeface="Times" charset="0"/>
                <a:cs typeface="Times" charset="0"/>
              </a:rPr>
              <a:t>apmierina</a:t>
            </a:r>
            <a:r>
              <a:rPr lang="en-US" sz="2000" dirty="0">
                <a:latin typeface="Times" charset="0"/>
                <a:ea typeface="Times" charset="0"/>
                <a:cs typeface="Times" charset="0"/>
              </a:rPr>
              <a:t> </a:t>
            </a:r>
            <a:r>
              <a:rPr lang="en-US" sz="2000" dirty="0" err="1">
                <a:latin typeface="Times" charset="0"/>
                <a:ea typeface="Times" charset="0"/>
                <a:cs typeface="Times" charset="0"/>
              </a:rPr>
              <a:t>tā</a:t>
            </a:r>
            <a:r>
              <a:rPr lang="en-US" sz="2000" dirty="0">
                <a:latin typeface="Times" charset="0"/>
                <a:ea typeface="Times" charset="0"/>
                <a:cs typeface="Times" charset="0"/>
              </a:rPr>
              <a:t> </a:t>
            </a:r>
            <a:r>
              <a:rPr lang="en-US" sz="2000" dirty="0" err="1">
                <a:latin typeface="Times" charset="0"/>
                <a:ea typeface="Times" charset="0"/>
                <a:cs typeface="Times" charset="0"/>
              </a:rPr>
              <a:t>vajadzības</a:t>
            </a:r>
            <a:r>
              <a:rPr lang="en-US" sz="2000" dirty="0">
                <a:latin typeface="Times" charset="0"/>
                <a:ea typeface="Times" charset="0"/>
                <a:cs typeface="Times" charset="0"/>
              </a:rPr>
              <a:t>, </a:t>
            </a:r>
            <a:r>
              <a:rPr lang="en-US" sz="2000" dirty="0" err="1">
                <a:latin typeface="Times" charset="0"/>
                <a:ea typeface="Times" charset="0"/>
                <a:cs typeface="Times" charset="0"/>
              </a:rPr>
              <a:t>kā</a:t>
            </a:r>
            <a:r>
              <a:rPr lang="en-US" sz="2000" dirty="0">
                <a:latin typeface="Times" charset="0"/>
                <a:ea typeface="Times" charset="0"/>
                <a:cs typeface="Times" charset="0"/>
              </a:rPr>
              <a:t> </a:t>
            </a:r>
            <a:r>
              <a:rPr lang="en-US" sz="2000" dirty="0" err="1">
                <a:latin typeface="Times" charset="0"/>
                <a:ea typeface="Times" charset="0"/>
                <a:cs typeface="Times" charset="0"/>
              </a:rPr>
              <a:t>arī</a:t>
            </a:r>
            <a:r>
              <a:rPr lang="en-US" sz="2000" dirty="0">
                <a:latin typeface="Times" charset="0"/>
                <a:ea typeface="Times" charset="0"/>
                <a:cs typeface="Times" charset="0"/>
              </a:rPr>
              <a:t> </a:t>
            </a:r>
            <a:r>
              <a:rPr lang="en-US" sz="2000" dirty="0" err="1">
                <a:latin typeface="Times" charset="0"/>
                <a:ea typeface="Times" charset="0"/>
                <a:cs typeface="Times" charset="0"/>
              </a:rPr>
              <a:t>nodrošina</a:t>
            </a:r>
            <a:r>
              <a:rPr lang="en-US" sz="2000" dirty="0">
                <a:latin typeface="Times" charset="0"/>
                <a:ea typeface="Times" charset="0"/>
                <a:cs typeface="Times" charset="0"/>
              </a:rPr>
              <a:t> </a:t>
            </a:r>
            <a:r>
              <a:rPr lang="en-US" sz="2000" dirty="0" err="1">
                <a:latin typeface="Times" charset="0"/>
                <a:ea typeface="Times" charset="0"/>
                <a:cs typeface="Times" charset="0"/>
              </a:rPr>
              <a:t>pasūtītāja</a:t>
            </a:r>
            <a:r>
              <a:rPr lang="en-US" sz="2000" dirty="0">
                <a:latin typeface="Times" charset="0"/>
                <a:ea typeface="Times" charset="0"/>
                <a:cs typeface="Times" charset="0"/>
              </a:rPr>
              <a:t> </a:t>
            </a:r>
            <a:r>
              <a:rPr lang="en-US" sz="2000" dirty="0" err="1">
                <a:latin typeface="Times" charset="0"/>
                <a:ea typeface="Times" charset="0"/>
                <a:cs typeface="Times" charset="0"/>
              </a:rPr>
              <a:t>piešķirtā</a:t>
            </a:r>
            <a:r>
              <a:rPr lang="en-US" sz="2000" dirty="0">
                <a:latin typeface="Times" charset="0"/>
                <a:ea typeface="Times" charset="0"/>
                <a:cs typeface="Times" charset="0"/>
              </a:rPr>
              <a:t> </a:t>
            </a:r>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efektīvu</a:t>
            </a:r>
            <a:r>
              <a:rPr lang="en-US" sz="2000" dirty="0">
                <a:latin typeface="Times" charset="0"/>
                <a:ea typeface="Times" charset="0"/>
                <a:cs typeface="Times" charset="0"/>
              </a:rPr>
              <a:t> </a:t>
            </a:r>
            <a:r>
              <a:rPr lang="en-US" sz="2000" dirty="0" err="1">
                <a:latin typeface="Times" charset="0"/>
                <a:ea typeface="Times" charset="0"/>
                <a:cs typeface="Times" charset="0"/>
              </a:rPr>
              <a:t>izmantošanu</a:t>
            </a:r>
            <a:r>
              <a:rPr lang="en-US" sz="2000" dirty="0" smtClean="0">
                <a:latin typeface="Times" charset="0"/>
                <a:ea typeface="Times" charset="0"/>
                <a:cs typeface="Times" charset="0"/>
              </a:rPr>
              <a:t>.</a:t>
            </a:r>
          </a:p>
          <a:p>
            <a:pPr algn="just"/>
            <a:endParaRPr lang="en-US" sz="2000" dirty="0">
              <a:latin typeface="Times" charset="0"/>
              <a:ea typeface="Times" charset="0"/>
              <a:cs typeface="Times" charset="0"/>
            </a:endParaRPr>
          </a:p>
          <a:p>
            <a:pPr algn="just"/>
            <a:r>
              <a:rPr lang="en-US" sz="2000" dirty="0" err="1" smtClean="0">
                <a:latin typeface="Times" charset="0"/>
                <a:ea typeface="Times" charset="0"/>
                <a:cs typeface="Times" charset="0"/>
              </a:rPr>
              <a:t>Atbildība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pierādīt</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lēmuma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pamatojumu</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gulstas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uz</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finansējuma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saņēmēju</a:t>
            </a:r>
            <a:r>
              <a:rPr lang="en-US" sz="2000" dirty="0" smtClean="0">
                <a:latin typeface="Times" charset="0"/>
                <a:ea typeface="Times" charset="0"/>
                <a:cs typeface="Times" charset="0"/>
              </a:rPr>
              <a:t>.</a:t>
            </a:r>
          </a:p>
          <a:p>
            <a:pPr algn="just"/>
            <a:r>
              <a:rPr lang="en-US" sz="2000" dirty="0" smtClean="0">
                <a:latin typeface="Times" charset="0"/>
                <a:ea typeface="Times" charset="0"/>
                <a:cs typeface="Times" charset="0"/>
              </a:rPr>
              <a:t>Lai </a:t>
            </a:r>
            <a:r>
              <a:rPr lang="en-US" sz="2000" dirty="0" err="1" smtClean="0">
                <a:latin typeface="Times" charset="0"/>
                <a:ea typeface="Times" charset="0"/>
                <a:cs typeface="Times" charset="0"/>
              </a:rPr>
              <a:t>nodrošinātu</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iespēju</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īstenot</a:t>
            </a:r>
            <a:r>
              <a:rPr lang="en-US" sz="2000" dirty="0">
                <a:latin typeface="Times" charset="0"/>
                <a:ea typeface="Times" charset="0"/>
                <a:cs typeface="Times" charset="0"/>
              </a:rPr>
              <a:t> </a:t>
            </a:r>
            <a:r>
              <a:rPr lang="en-US" sz="2000" dirty="0" err="1" smtClean="0">
                <a:latin typeface="Times" charset="0"/>
                <a:ea typeface="Times" charset="0"/>
                <a:cs typeface="Times" charset="0"/>
              </a:rPr>
              <a:t>lēmuma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pamatotības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pierādīšanu</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iepirkuma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procedūra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dokumentējama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dokumentācija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jāglabā</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vismaz</a:t>
            </a:r>
            <a:r>
              <a:rPr lang="en-US" sz="2000" dirty="0" smtClean="0">
                <a:latin typeface="Times" charset="0"/>
                <a:ea typeface="Times" charset="0"/>
                <a:cs typeface="Times" charset="0"/>
              </a:rPr>
              <a:t> 5 </a:t>
            </a:r>
            <a:r>
              <a:rPr lang="en-US" sz="2000" dirty="0" err="1" smtClean="0">
                <a:latin typeface="Times" charset="0"/>
                <a:ea typeface="Times" charset="0"/>
                <a:cs typeface="Times" charset="0"/>
              </a:rPr>
              <a:t>gadus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pēc</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līguma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noslēgšanas</a:t>
            </a:r>
            <a:r>
              <a:rPr lang="en-US" sz="2000" dirty="0" smtClean="0">
                <a:latin typeface="Times" charset="0"/>
                <a:ea typeface="Times" charset="0"/>
                <a:cs typeface="Times" charset="0"/>
              </a:rPr>
              <a:t>).</a:t>
            </a:r>
          </a:p>
          <a:p>
            <a:pPr algn="just"/>
            <a:endParaRPr lang="en-US" sz="2000" dirty="0">
              <a:latin typeface="Times" charset="0"/>
              <a:ea typeface="Times" charset="0"/>
              <a:cs typeface="Times" charset="0"/>
            </a:endParaRPr>
          </a:p>
          <a:p>
            <a:pPr algn="just"/>
            <a:r>
              <a:rPr lang="lv-LV" altLang="lv-LV" sz="2000" b="1" dirty="0">
                <a:latin typeface="Times New Roman" charset="0"/>
                <a:ea typeface="Times New Roman" charset="0"/>
                <a:cs typeface="Times New Roman" charset="0"/>
              </a:rPr>
              <a:t>Sekas </a:t>
            </a:r>
            <a:r>
              <a:rPr lang="lv-LV" altLang="lv-LV" sz="2000" b="1" dirty="0" smtClean="0">
                <a:latin typeface="Times New Roman" charset="0"/>
                <a:ea typeface="Times New Roman" charset="0"/>
                <a:cs typeface="Times New Roman" charset="0"/>
              </a:rPr>
              <a:t>nespējai pierādīt, ka izvēlēts ekonomiski visizdevīgākais piedāvājums, ir </a:t>
            </a:r>
            <a:r>
              <a:rPr lang="lv-LV" altLang="lv-LV" sz="2000" b="1" dirty="0">
                <a:latin typeface="Times New Roman" charset="0"/>
                <a:ea typeface="Times New Roman" charset="0"/>
                <a:cs typeface="Times New Roman" charset="0"/>
              </a:rPr>
              <a:t>finansējuma saņēmēja veikto izdevumu daļēja vai pilnīga neattiecināšana.</a:t>
            </a:r>
          </a:p>
          <a:p>
            <a:pPr algn="just"/>
            <a:endParaRPr lang="en-US" sz="2000" dirty="0">
              <a:latin typeface="Times" charset="0"/>
              <a:ea typeface="Times" charset="0"/>
              <a:cs typeface="Times" charset="0"/>
            </a:endParaRPr>
          </a:p>
        </p:txBody>
      </p:sp>
      <p:sp>
        <p:nvSpPr>
          <p:cNvPr id="5" name="Title 4"/>
          <p:cNvSpPr>
            <a:spLocks noGrp="1"/>
          </p:cNvSpPr>
          <p:nvPr>
            <p:ph type="title"/>
          </p:nvPr>
        </p:nvSpPr>
        <p:spPr/>
        <p:txBody>
          <a:bodyPr/>
          <a:lstStyle/>
          <a:p>
            <a:r>
              <a:rPr lang="en-US" dirty="0" err="1" smtClean="0"/>
              <a:t>Piedāvājuma</a:t>
            </a:r>
            <a:r>
              <a:rPr lang="en-US" dirty="0" smtClean="0"/>
              <a:t> </a:t>
            </a:r>
            <a:r>
              <a:rPr lang="en-US" dirty="0" err="1" smtClean="0"/>
              <a:t>izvēle</a:t>
            </a:r>
            <a:endParaRPr lang="en-US" dirty="0"/>
          </a:p>
        </p:txBody>
      </p:sp>
    </p:spTree>
    <p:extLst>
      <p:ext uri="{BB962C8B-B14F-4D97-AF65-F5344CB8AC3E}">
        <p14:creationId xmlns:p14="http://schemas.microsoft.com/office/powerpoint/2010/main" val="764375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lv-LV"/>
          </a:p>
        </p:txBody>
      </p:sp>
      <p:sp>
        <p:nvSpPr>
          <p:cNvPr id="4" name="Content Placeholder 3"/>
          <p:cNvSpPr>
            <a:spLocks noGrp="1"/>
          </p:cNvSpPr>
          <p:nvPr>
            <p:ph idx="1"/>
          </p:nvPr>
        </p:nvSpPr>
        <p:spPr/>
        <p:txBody>
          <a:bodyPr/>
          <a:lstStyle/>
          <a:p>
            <a:pPr marL="0" indent="0" algn="just">
              <a:buNone/>
            </a:pPr>
            <a:r>
              <a:rPr lang="lv-LV" sz="2000" b="1" dirty="0" smtClean="0">
                <a:latin typeface="Times" charset="0"/>
                <a:ea typeface="Times" charset="0"/>
                <a:cs typeface="Times" charset="0"/>
              </a:rPr>
              <a:t>Finansējuma saņēmējs:</a:t>
            </a:r>
          </a:p>
          <a:p>
            <a:pPr algn="just"/>
            <a:r>
              <a:rPr lang="lv-LV" sz="2000" dirty="0">
                <a:latin typeface="Times" charset="0"/>
                <a:ea typeface="Times" charset="0"/>
                <a:cs typeface="Times" charset="0"/>
              </a:rPr>
              <a:t>N</a:t>
            </a:r>
            <a:r>
              <a:rPr lang="lv-LV" sz="2000" dirty="0" smtClean="0">
                <a:latin typeface="Times" charset="0"/>
                <a:ea typeface="Times" charset="0"/>
                <a:cs typeface="Times" charset="0"/>
              </a:rPr>
              <a:t>e vēlāk kā 5 darbdienu laikā pēc lēmuma par piedāvājuma izvēli pieņemšanas par to rakstveidā informē visus pretendentus (informāciju nododot personiski vai nosūtot pa pastu, faksu vai elektroniski).</a:t>
            </a:r>
          </a:p>
          <a:p>
            <a:pPr algn="just"/>
            <a:endParaRPr lang="lv-LV" sz="2000" dirty="0" smtClean="0">
              <a:latin typeface="Times" charset="0"/>
              <a:ea typeface="Times" charset="0"/>
              <a:cs typeface="Times" charset="0"/>
            </a:endParaRPr>
          </a:p>
          <a:p>
            <a:pPr algn="just"/>
            <a:r>
              <a:rPr lang="lv-LV" sz="2000" dirty="0">
                <a:latin typeface="Times" charset="0"/>
                <a:ea typeface="Times" charset="0"/>
                <a:cs typeface="Times" charset="0"/>
              </a:rPr>
              <a:t>K</a:t>
            </a:r>
            <a:r>
              <a:rPr lang="lv-LV" sz="2000" dirty="0" smtClean="0">
                <a:latin typeface="Times" charset="0"/>
                <a:ea typeface="Times" charset="0"/>
                <a:cs typeface="Times" charset="0"/>
              </a:rPr>
              <a:t>atram pretendentam, kas netika uzaicināts uz nākamajiem sarunu posmiem un kam netika piešķirtas iepirkuma līguma slēgšanas tiesības, finansējuma saņēmējs sagatavo pamatojumu, kādēļ tā iesniegtais piedāvājums bija mazāk izdevīgs salīdzinājumā ar citiem.</a:t>
            </a:r>
          </a:p>
          <a:p>
            <a:pPr algn="just"/>
            <a:endParaRPr lang="lv-LV" sz="2000" dirty="0" smtClean="0">
              <a:latin typeface="Times" charset="0"/>
              <a:ea typeface="Times" charset="0"/>
              <a:cs typeface="Times" charset="0"/>
            </a:endParaRPr>
          </a:p>
          <a:p>
            <a:pPr algn="just"/>
            <a:r>
              <a:rPr lang="lv-LV" sz="2000" dirty="0">
                <a:latin typeface="Times" charset="0"/>
                <a:ea typeface="Times" charset="0"/>
                <a:cs typeface="Times" charset="0"/>
              </a:rPr>
              <a:t>N</a:t>
            </a:r>
            <a:r>
              <a:rPr lang="lv-LV" sz="2000" dirty="0" smtClean="0">
                <a:latin typeface="Times" charset="0"/>
                <a:ea typeface="Times" charset="0"/>
                <a:cs typeface="Times" charset="0"/>
              </a:rPr>
              <a:t>e vēlāk kā 5 darbdienu laikā pēc līguma par projekta īstenošanu noslēgšanas publicē Iepirkumu uzraudzības biroja tīmekļvietnē paziņojumu par finansējuma saņēmēja iepirkuma procedūras rezultātiem </a:t>
            </a:r>
            <a:r>
              <a:rPr lang="lv-LV" sz="2000" dirty="0" smtClean="0">
                <a:latin typeface="Times" charset="0"/>
                <a:ea typeface="Times" charset="0"/>
                <a:cs typeface="Times" charset="0"/>
              </a:rPr>
              <a:t>(informācija </a:t>
            </a:r>
            <a:r>
              <a:rPr lang="lv-LV" sz="2000" dirty="0" smtClean="0">
                <a:latin typeface="Times" charset="0"/>
                <a:ea typeface="Times" charset="0"/>
                <a:cs typeface="Times" charset="0"/>
              </a:rPr>
              <a:t>atbilstoši MKN 104 4.pielikumam).</a:t>
            </a:r>
          </a:p>
          <a:p>
            <a:endParaRPr lang="lv-LV" dirty="0"/>
          </a:p>
        </p:txBody>
      </p:sp>
      <p:sp>
        <p:nvSpPr>
          <p:cNvPr id="5" name="Title 4"/>
          <p:cNvSpPr>
            <a:spLocks noGrp="1"/>
          </p:cNvSpPr>
          <p:nvPr>
            <p:ph type="title"/>
          </p:nvPr>
        </p:nvSpPr>
        <p:spPr/>
        <p:txBody>
          <a:bodyPr/>
          <a:lstStyle/>
          <a:p>
            <a:r>
              <a:rPr lang="en-US" dirty="0" err="1" smtClean="0"/>
              <a:t>Rezultātu</a:t>
            </a:r>
            <a:r>
              <a:rPr lang="en-US" dirty="0" smtClean="0"/>
              <a:t> </a:t>
            </a:r>
            <a:r>
              <a:rPr lang="en-US" dirty="0" err="1" smtClean="0"/>
              <a:t>paziņošana</a:t>
            </a:r>
            <a:endParaRPr lang="en-US" dirty="0"/>
          </a:p>
        </p:txBody>
      </p:sp>
    </p:spTree>
    <p:extLst>
      <p:ext uri="{BB962C8B-B14F-4D97-AF65-F5344CB8AC3E}">
        <p14:creationId xmlns:p14="http://schemas.microsoft.com/office/powerpoint/2010/main" val="607751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sp>
        <p:nvSpPr>
          <p:cNvPr id="4" name="Content Placeholder 3"/>
          <p:cNvSpPr>
            <a:spLocks noGrp="1"/>
          </p:cNvSpPr>
          <p:nvPr>
            <p:ph idx="1"/>
          </p:nvPr>
        </p:nvSpPr>
        <p:spPr/>
        <p:txBody>
          <a:bodyPr>
            <a:normAutofit/>
          </a:bodyPr>
          <a:lstStyle/>
          <a:p>
            <a:pPr marL="0" indent="0" algn="just">
              <a:buNone/>
            </a:pPr>
            <a:r>
              <a:rPr lang="lv-LV" sz="2000" dirty="0" smtClean="0">
                <a:latin typeface="Times" charset="0"/>
                <a:ea typeface="Times" charset="0"/>
                <a:cs typeface="Times" charset="0"/>
              </a:rPr>
              <a:t>Finansējuma saņēmējs, vienojoties ar piegādātāju, ir tiesīgs veikt grozījumus noslēgtajā līgumā, ja vien tiesību aktos par finansējuma piešķiršanu nav noteikts citādi un ir ievēroti šādi nosacījumi:</a:t>
            </a:r>
          </a:p>
          <a:p>
            <a:pPr marL="0" indent="0" algn="just">
              <a:buNone/>
            </a:pPr>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netiek mainīts līguma priekšmets un tā puses;</a:t>
            </a:r>
          </a:p>
          <a:p>
            <a:pPr algn="just"/>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netiek būtiski mainīti tie līguma noteikumi, kas ir bijuši pamatā konkrētā piedāvājuma izvēlei iepirkuma procedūrā un uz kuriem finansējuma saņēmējs atsaucies kā uz izraudzītā piedāvājuma priekšrocībām (piemēram, piedāvāto preču, pakalpojumu vai būvdarbu kvalitātes līmenis, līguma izpildes termiņi un samaksas noteikumi), lai pamatotu piedāvājuma ekonomisko izdevīgumu. Būtiskas līguma noteikumu izmaiņas ir tādas izmaiņas, kas varētu ietekmēt piedāvājuma izvēli iepirkuma procedūrā;</a:t>
            </a:r>
            <a:endParaRPr lang="lv-LV" sz="2000" dirty="0">
              <a:latin typeface="Times" charset="0"/>
              <a:ea typeface="Times" charset="0"/>
              <a:cs typeface="Times" charset="0"/>
            </a:endParaRPr>
          </a:p>
        </p:txBody>
      </p:sp>
      <p:sp>
        <p:nvSpPr>
          <p:cNvPr id="5" name="Title 4"/>
          <p:cNvSpPr>
            <a:spLocks noGrp="1"/>
          </p:cNvSpPr>
          <p:nvPr>
            <p:ph type="title"/>
          </p:nvPr>
        </p:nvSpPr>
        <p:spPr/>
        <p:txBody>
          <a:bodyPr/>
          <a:lstStyle/>
          <a:p>
            <a:r>
              <a:rPr lang="en-US" dirty="0" err="1" smtClean="0"/>
              <a:t>Līguma</a:t>
            </a:r>
            <a:r>
              <a:rPr lang="en-US" dirty="0" smtClean="0"/>
              <a:t> </a:t>
            </a:r>
            <a:r>
              <a:rPr lang="en-US" dirty="0" err="1" smtClean="0"/>
              <a:t>grozījumi</a:t>
            </a:r>
            <a:r>
              <a:rPr lang="en-US" dirty="0" smtClean="0"/>
              <a:t> (</a:t>
            </a:r>
            <a:r>
              <a:rPr lang="en-US" dirty="0" err="1" smtClean="0"/>
              <a:t>nebūtiski</a:t>
            </a:r>
            <a:r>
              <a:rPr lang="en-US" dirty="0" smtClean="0"/>
              <a:t> </a:t>
            </a:r>
            <a:r>
              <a:rPr lang="en-US" dirty="0" err="1" smtClean="0"/>
              <a:t>grozījumi</a:t>
            </a:r>
            <a:r>
              <a:rPr lang="en-US" dirty="0" smtClean="0"/>
              <a:t>)</a:t>
            </a:r>
            <a:endParaRPr lang="en-US" dirty="0"/>
          </a:p>
        </p:txBody>
      </p:sp>
    </p:spTree>
    <p:extLst>
      <p:ext uri="{BB962C8B-B14F-4D97-AF65-F5344CB8AC3E}">
        <p14:creationId xmlns:p14="http://schemas.microsoft.com/office/powerpoint/2010/main" val="1642215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17</a:t>
            </a:fld>
            <a:endParaRPr lang="lv-LV"/>
          </a:p>
        </p:txBody>
      </p:sp>
      <p:sp>
        <p:nvSpPr>
          <p:cNvPr id="4" name="Content Placeholder 3"/>
          <p:cNvSpPr>
            <a:spLocks noGrp="1"/>
          </p:cNvSpPr>
          <p:nvPr>
            <p:ph idx="1"/>
          </p:nvPr>
        </p:nvSpPr>
        <p:spPr/>
        <p:txBody>
          <a:bodyPr/>
          <a:lstStyle/>
          <a:p>
            <a:pPr marL="0" indent="0" algn="just">
              <a:buNone/>
            </a:pPr>
            <a:r>
              <a:rPr lang="lv-LV" sz="2000" dirty="0" smtClean="0">
                <a:latin typeface="Times" charset="0"/>
                <a:ea typeface="Times" charset="0"/>
                <a:cs typeface="Times" charset="0"/>
              </a:rPr>
              <a:t>Finansējuma saņēmējs, vienojoties ar piegādātāju, ir tiesīgs veikt grozījumus noslēgtajā līgumā, ja vien tiesību aktos par finansējuma piešķiršanu nav noteikts citādi un ir ievēroti šādi nosacījumi:</a:t>
            </a:r>
          </a:p>
          <a:p>
            <a:pPr marL="0" indent="0" algn="just">
              <a:buNone/>
            </a:pPr>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var veikt tādus grozījumus (arī tad, ja tie paredz būtiskas līguma noteikumu izmaiņas), ja iepirkuma līguma grozījumu vērtība, ko noteic kā visu secīgi veikto grozījumu naudas vērtību summu, nesasniedz 10 procentus no sākotnējās iepirkuma līguma vai vispārīgās vienošanās līgumcenas piegādes un pakalpojumu līgumiem un 15 procentus no sākotnējās iepirkuma līguma līgumcenas būvdarbu līgumiem.</a:t>
            </a:r>
          </a:p>
          <a:p>
            <a:endParaRPr lang="lv-LV" dirty="0"/>
          </a:p>
        </p:txBody>
      </p:sp>
      <p:sp>
        <p:nvSpPr>
          <p:cNvPr id="5" name="Title 4"/>
          <p:cNvSpPr>
            <a:spLocks noGrp="1"/>
          </p:cNvSpPr>
          <p:nvPr>
            <p:ph type="title"/>
          </p:nvPr>
        </p:nvSpPr>
        <p:spPr/>
        <p:txBody>
          <a:bodyPr/>
          <a:lstStyle/>
          <a:p>
            <a:r>
              <a:rPr lang="en-US" dirty="0" err="1" smtClean="0"/>
              <a:t>Līguma</a:t>
            </a:r>
            <a:r>
              <a:rPr lang="en-US" dirty="0" smtClean="0"/>
              <a:t> </a:t>
            </a:r>
            <a:r>
              <a:rPr lang="en-US" dirty="0" err="1" smtClean="0"/>
              <a:t>grozījumi</a:t>
            </a:r>
            <a:r>
              <a:rPr lang="en-US" dirty="0" smtClean="0"/>
              <a:t> (</a:t>
            </a:r>
            <a:r>
              <a:rPr lang="en-US" dirty="0" err="1" smtClean="0"/>
              <a:t>elastības</a:t>
            </a:r>
            <a:r>
              <a:rPr lang="en-US" dirty="0" smtClean="0"/>
              <a:t> </a:t>
            </a:r>
            <a:r>
              <a:rPr lang="en-US" dirty="0" err="1" smtClean="0"/>
              <a:t>noteikums</a:t>
            </a:r>
            <a:r>
              <a:rPr lang="en-US" dirty="0" smtClean="0"/>
              <a:t>)</a:t>
            </a:r>
            <a:endParaRPr lang="en-US" dirty="0"/>
          </a:p>
        </p:txBody>
      </p:sp>
    </p:spTree>
    <p:extLst>
      <p:ext uri="{BB962C8B-B14F-4D97-AF65-F5344CB8AC3E}">
        <p14:creationId xmlns:p14="http://schemas.microsoft.com/office/powerpoint/2010/main" val="60281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lv-LV"/>
          </a:p>
        </p:txBody>
      </p:sp>
      <p:sp>
        <p:nvSpPr>
          <p:cNvPr id="4" name="Content Placeholder 3"/>
          <p:cNvSpPr>
            <a:spLocks noGrp="1"/>
          </p:cNvSpPr>
          <p:nvPr>
            <p:ph idx="1"/>
          </p:nvPr>
        </p:nvSpPr>
        <p:spPr/>
        <p:txBody>
          <a:bodyPr>
            <a:normAutofit/>
          </a:bodyPr>
          <a:lstStyle/>
          <a:p>
            <a:pPr algn="just"/>
            <a:r>
              <a:rPr lang="en-US" sz="2000" dirty="0" err="1" smtClean="0">
                <a:latin typeface="Times" charset="0"/>
                <a:ea typeface="Times" charset="0"/>
                <a:cs typeface="Times" charset="0"/>
              </a:rPr>
              <a:t>Finansējuma</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saņēmējam</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ir</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pienākums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pirms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grozījumu</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izdarīšanas</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saņemt</a:t>
            </a:r>
            <a:r>
              <a:rPr lang="en-US" sz="2000" dirty="0" smtClean="0">
                <a:latin typeface="Times" charset="0"/>
                <a:ea typeface="Times" charset="0"/>
                <a:cs typeface="Times" charset="0"/>
              </a:rPr>
              <a:t> </a:t>
            </a:r>
            <a:r>
              <a:rPr lang="en-US" sz="2000" dirty="0" err="1" smtClean="0">
                <a:latin typeface="Times" charset="0"/>
                <a:ea typeface="Times" charset="0"/>
                <a:cs typeface="Times" charset="0"/>
              </a:rPr>
              <a:t>atbildīgās</a:t>
            </a:r>
            <a:r>
              <a:rPr lang="en-US" sz="2000" dirty="0" smtClean="0">
                <a:latin typeface="Times" charset="0"/>
                <a:ea typeface="Times" charset="0"/>
                <a:cs typeface="Times" charset="0"/>
              </a:rPr>
              <a:t> </a:t>
            </a:r>
            <a:r>
              <a:rPr lang="en-US" sz="2000" dirty="0" err="1">
                <a:latin typeface="Times" charset="0"/>
                <a:ea typeface="Times" charset="0"/>
                <a:cs typeface="Times" charset="0"/>
              </a:rPr>
              <a:t>institūcijas</a:t>
            </a:r>
            <a:r>
              <a:rPr lang="en-US" sz="2000" dirty="0">
                <a:latin typeface="Times" charset="0"/>
                <a:ea typeface="Times" charset="0"/>
                <a:cs typeface="Times" charset="0"/>
              </a:rPr>
              <a:t> </a:t>
            </a:r>
            <a:r>
              <a:rPr lang="en-US" sz="2000" dirty="0" err="1">
                <a:latin typeface="Times" charset="0"/>
                <a:ea typeface="Times" charset="0"/>
                <a:cs typeface="Times" charset="0"/>
              </a:rPr>
              <a:t>saskaņojumu</a:t>
            </a:r>
            <a:r>
              <a:rPr lang="en-US" sz="2000" dirty="0">
                <a:latin typeface="Times" charset="0"/>
                <a:ea typeface="Times" charset="0"/>
                <a:cs typeface="Times" charset="0"/>
              </a:rPr>
              <a:t> </a:t>
            </a:r>
            <a:r>
              <a:rPr lang="en-US" sz="2000" dirty="0" err="1">
                <a:latin typeface="Times" charset="0"/>
                <a:ea typeface="Times" charset="0"/>
                <a:cs typeface="Times" charset="0"/>
              </a:rPr>
              <a:t>grozījumu</a:t>
            </a:r>
            <a:r>
              <a:rPr lang="en-US" sz="2000" dirty="0">
                <a:latin typeface="Times" charset="0"/>
                <a:ea typeface="Times" charset="0"/>
                <a:cs typeface="Times" charset="0"/>
              </a:rPr>
              <a:t> </a:t>
            </a:r>
            <a:r>
              <a:rPr lang="en-US" sz="2000" dirty="0" err="1">
                <a:latin typeface="Times" charset="0"/>
                <a:ea typeface="Times" charset="0"/>
                <a:cs typeface="Times" charset="0"/>
              </a:rPr>
              <a:t>veikšanai</a:t>
            </a:r>
            <a:r>
              <a:rPr lang="en-US" sz="2000" dirty="0">
                <a:latin typeface="Times" charset="0"/>
                <a:ea typeface="Times" charset="0"/>
                <a:cs typeface="Times" charset="0"/>
              </a:rPr>
              <a:t>, ja </a:t>
            </a:r>
            <a:r>
              <a:rPr lang="en-US" sz="2000" dirty="0" err="1">
                <a:latin typeface="Times" charset="0"/>
                <a:ea typeface="Times" charset="0"/>
                <a:cs typeface="Times" charset="0"/>
              </a:rPr>
              <a:t>tas</a:t>
            </a:r>
            <a:r>
              <a:rPr lang="en-US" sz="2000" dirty="0">
                <a:latin typeface="Times" charset="0"/>
                <a:ea typeface="Times" charset="0"/>
                <a:cs typeface="Times" charset="0"/>
              </a:rPr>
              <a:t> </a:t>
            </a:r>
            <a:r>
              <a:rPr lang="en-US" sz="2000" dirty="0" err="1">
                <a:latin typeface="Times" charset="0"/>
                <a:ea typeface="Times" charset="0"/>
                <a:cs typeface="Times" charset="0"/>
              </a:rPr>
              <a:t>paredzēts</a:t>
            </a:r>
            <a:r>
              <a:rPr lang="en-US" sz="2000" dirty="0">
                <a:latin typeface="Times" charset="0"/>
                <a:ea typeface="Times" charset="0"/>
                <a:cs typeface="Times" charset="0"/>
              </a:rPr>
              <a:t> </a:t>
            </a:r>
            <a:r>
              <a:rPr lang="en-US" sz="2000" dirty="0" err="1">
                <a:latin typeface="Times" charset="0"/>
                <a:ea typeface="Times" charset="0"/>
                <a:cs typeface="Times" charset="0"/>
              </a:rPr>
              <a:t>normatīvajos</a:t>
            </a:r>
            <a:r>
              <a:rPr lang="en-US" sz="2000" dirty="0">
                <a:latin typeface="Times" charset="0"/>
                <a:ea typeface="Times" charset="0"/>
                <a:cs typeface="Times" charset="0"/>
              </a:rPr>
              <a:t> </a:t>
            </a:r>
            <a:r>
              <a:rPr lang="en-US" sz="2000" dirty="0" err="1">
                <a:latin typeface="Times" charset="0"/>
                <a:ea typeface="Times" charset="0"/>
                <a:cs typeface="Times" charset="0"/>
              </a:rPr>
              <a:t>aktos</a:t>
            </a:r>
            <a:r>
              <a:rPr lang="en-US" sz="2000" dirty="0">
                <a:latin typeface="Times" charset="0"/>
                <a:ea typeface="Times" charset="0"/>
                <a:cs typeface="Times" charset="0"/>
              </a:rPr>
              <a:t> par </a:t>
            </a:r>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piešķiršanu</a:t>
            </a:r>
            <a:r>
              <a:rPr lang="en-US" sz="2000" dirty="0">
                <a:latin typeface="Times" charset="0"/>
                <a:ea typeface="Times" charset="0"/>
                <a:cs typeface="Times" charset="0"/>
              </a:rPr>
              <a:t>. </a:t>
            </a:r>
            <a:endParaRPr lang="en-US" sz="2000" dirty="0" smtClean="0">
              <a:latin typeface="Times" charset="0"/>
              <a:ea typeface="Times" charset="0"/>
              <a:cs typeface="Times" charset="0"/>
            </a:endParaRPr>
          </a:p>
          <a:p>
            <a:pPr algn="just"/>
            <a:endParaRPr lang="en-US" sz="2000" dirty="0" smtClean="0">
              <a:latin typeface="Times" charset="0"/>
              <a:ea typeface="Times" charset="0"/>
              <a:cs typeface="Times" charset="0"/>
            </a:endParaRPr>
          </a:p>
          <a:p>
            <a:pPr algn="just"/>
            <a:r>
              <a:rPr lang="en-US" sz="2000" dirty="0" err="1">
                <a:latin typeface="Times" charset="0"/>
                <a:ea typeface="Times" charset="0"/>
                <a:cs typeface="Times" charset="0"/>
              </a:rPr>
              <a:t>S</a:t>
            </a:r>
            <a:r>
              <a:rPr lang="en-US" sz="2000" dirty="0" err="1" smtClean="0">
                <a:latin typeface="Times" charset="0"/>
                <a:ea typeface="Times" charset="0"/>
                <a:cs typeface="Times" charset="0"/>
              </a:rPr>
              <a:t>ummu</a:t>
            </a:r>
            <a:r>
              <a:rPr lang="en-US" sz="2000" dirty="0">
                <a:latin typeface="Times" charset="0"/>
                <a:ea typeface="Times" charset="0"/>
                <a:cs typeface="Times" charset="0"/>
              </a:rPr>
              <a:t>, par </a:t>
            </a:r>
            <a:r>
              <a:rPr lang="en-US" sz="2000" dirty="0" err="1">
                <a:latin typeface="Times" charset="0"/>
                <a:ea typeface="Times" charset="0"/>
                <a:cs typeface="Times" charset="0"/>
              </a:rPr>
              <a:t>kādu</a:t>
            </a:r>
            <a:r>
              <a:rPr lang="en-US" sz="2000" dirty="0">
                <a:latin typeface="Times" charset="0"/>
                <a:ea typeface="Times" charset="0"/>
                <a:cs typeface="Times" charset="0"/>
              </a:rPr>
              <a:t> </a:t>
            </a:r>
            <a:r>
              <a:rPr lang="en-US" sz="2000" dirty="0" err="1">
                <a:latin typeface="Times" charset="0"/>
                <a:ea typeface="Times" charset="0"/>
                <a:cs typeface="Times" charset="0"/>
              </a:rPr>
              <a:t>palielinās</a:t>
            </a:r>
            <a:r>
              <a:rPr lang="en-US" sz="2000" dirty="0">
                <a:latin typeface="Times" charset="0"/>
                <a:ea typeface="Times" charset="0"/>
                <a:cs typeface="Times" charset="0"/>
              </a:rPr>
              <a:t> </a:t>
            </a:r>
            <a:r>
              <a:rPr lang="en-US" sz="2000" dirty="0" err="1">
                <a:latin typeface="Times" charset="0"/>
                <a:ea typeface="Times" charset="0"/>
                <a:cs typeface="Times" charset="0"/>
              </a:rPr>
              <a:t>līgumcena</a:t>
            </a:r>
            <a:r>
              <a:rPr lang="en-US" sz="2000" dirty="0">
                <a:latin typeface="Times" charset="0"/>
                <a:ea typeface="Times" charset="0"/>
                <a:cs typeface="Times" charset="0"/>
              </a:rPr>
              <a:t>, </a:t>
            </a:r>
            <a:r>
              <a:rPr lang="en-US" sz="2000" dirty="0" err="1">
                <a:latin typeface="Times" charset="0"/>
                <a:ea typeface="Times" charset="0"/>
                <a:cs typeface="Times" charset="0"/>
              </a:rPr>
              <a:t>sedz</a:t>
            </a:r>
            <a:r>
              <a:rPr lang="en-US" sz="2000" dirty="0">
                <a:latin typeface="Times" charset="0"/>
                <a:ea typeface="Times" charset="0"/>
                <a:cs typeface="Times" charset="0"/>
              </a:rPr>
              <a:t> </a:t>
            </a:r>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saņēmējs</a:t>
            </a:r>
            <a:r>
              <a:rPr lang="en-US" sz="2000" dirty="0">
                <a:latin typeface="Times" charset="0"/>
                <a:ea typeface="Times" charset="0"/>
                <a:cs typeface="Times" charset="0"/>
              </a:rPr>
              <a:t> no </a:t>
            </a:r>
            <a:r>
              <a:rPr lang="en-US" sz="2000" dirty="0" err="1">
                <a:latin typeface="Times" charset="0"/>
                <a:ea typeface="Times" charset="0"/>
                <a:cs typeface="Times" charset="0"/>
              </a:rPr>
              <a:t>saviem</a:t>
            </a:r>
            <a:r>
              <a:rPr lang="en-US" sz="2000" dirty="0">
                <a:latin typeface="Times" charset="0"/>
                <a:ea typeface="Times" charset="0"/>
                <a:cs typeface="Times" charset="0"/>
              </a:rPr>
              <a:t> </a:t>
            </a:r>
            <a:r>
              <a:rPr lang="en-US" sz="2000" dirty="0" err="1">
                <a:latin typeface="Times" charset="0"/>
                <a:ea typeface="Times" charset="0"/>
                <a:cs typeface="Times" charset="0"/>
              </a:rPr>
              <a:t>līdzekļiem</a:t>
            </a:r>
            <a:r>
              <a:rPr lang="en-US" sz="2000" dirty="0">
                <a:latin typeface="Times" charset="0"/>
                <a:ea typeface="Times" charset="0"/>
                <a:cs typeface="Times" charset="0"/>
              </a:rPr>
              <a:t>, ja </a:t>
            </a:r>
            <a:r>
              <a:rPr lang="en-US" sz="2000" dirty="0" err="1">
                <a:latin typeface="Times" charset="0"/>
                <a:ea typeface="Times" charset="0"/>
                <a:cs typeface="Times" charset="0"/>
              </a:rPr>
              <a:t>vien</a:t>
            </a:r>
            <a:r>
              <a:rPr lang="en-US" sz="2000" dirty="0">
                <a:latin typeface="Times" charset="0"/>
                <a:ea typeface="Times" charset="0"/>
                <a:cs typeface="Times" charset="0"/>
              </a:rPr>
              <a:t> </a:t>
            </a:r>
            <a:r>
              <a:rPr lang="en-US" sz="2000" dirty="0" err="1">
                <a:latin typeface="Times" charset="0"/>
                <a:ea typeface="Times" charset="0"/>
                <a:cs typeface="Times" charset="0"/>
              </a:rPr>
              <a:t>tiesību</a:t>
            </a:r>
            <a:r>
              <a:rPr lang="en-US" sz="2000" dirty="0">
                <a:latin typeface="Times" charset="0"/>
                <a:ea typeface="Times" charset="0"/>
                <a:cs typeface="Times" charset="0"/>
              </a:rPr>
              <a:t> </a:t>
            </a:r>
            <a:r>
              <a:rPr lang="en-US" sz="2000" dirty="0" err="1">
                <a:latin typeface="Times" charset="0"/>
                <a:ea typeface="Times" charset="0"/>
                <a:cs typeface="Times" charset="0"/>
              </a:rPr>
              <a:t>aktos</a:t>
            </a:r>
            <a:r>
              <a:rPr lang="en-US" sz="2000" dirty="0">
                <a:latin typeface="Times" charset="0"/>
                <a:ea typeface="Times" charset="0"/>
                <a:cs typeface="Times" charset="0"/>
              </a:rPr>
              <a:t> par </a:t>
            </a:r>
            <a:r>
              <a:rPr lang="en-US" sz="2000" dirty="0" err="1">
                <a:latin typeface="Times" charset="0"/>
                <a:ea typeface="Times" charset="0"/>
                <a:cs typeface="Times" charset="0"/>
              </a:rPr>
              <a:t>finansējuma</a:t>
            </a:r>
            <a:r>
              <a:rPr lang="en-US" sz="2000" dirty="0">
                <a:latin typeface="Times" charset="0"/>
                <a:ea typeface="Times" charset="0"/>
                <a:cs typeface="Times" charset="0"/>
              </a:rPr>
              <a:t> </a:t>
            </a:r>
            <a:r>
              <a:rPr lang="en-US" sz="2000" dirty="0" err="1">
                <a:latin typeface="Times" charset="0"/>
                <a:ea typeface="Times" charset="0"/>
                <a:cs typeface="Times" charset="0"/>
              </a:rPr>
              <a:t>piešķiršanu</a:t>
            </a:r>
            <a:r>
              <a:rPr lang="en-US" sz="2000" dirty="0">
                <a:latin typeface="Times" charset="0"/>
                <a:ea typeface="Times" charset="0"/>
                <a:cs typeface="Times" charset="0"/>
              </a:rPr>
              <a:t> </a:t>
            </a:r>
            <a:r>
              <a:rPr lang="en-US" sz="2000" dirty="0" err="1">
                <a:latin typeface="Times" charset="0"/>
                <a:ea typeface="Times" charset="0"/>
                <a:cs typeface="Times" charset="0"/>
              </a:rPr>
              <a:t>nav</a:t>
            </a:r>
            <a:r>
              <a:rPr lang="en-US" sz="2000" dirty="0">
                <a:latin typeface="Times" charset="0"/>
                <a:ea typeface="Times" charset="0"/>
                <a:cs typeface="Times" charset="0"/>
              </a:rPr>
              <a:t> </a:t>
            </a:r>
            <a:r>
              <a:rPr lang="en-US" sz="2000" dirty="0" err="1">
                <a:latin typeface="Times" charset="0"/>
                <a:ea typeface="Times" charset="0"/>
                <a:cs typeface="Times" charset="0"/>
              </a:rPr>
              <a:t>noteikts</a:t>
            </a:r>
            <a:r>
              <a:rPr lang="en-US" sz="2000" dirty="0">
                <a:latin typeface="Times" charset="0"/>
                <a:ea typeface="Times" charset="0"/>
                <a:cs typeface="Times" charset="0"/>
              </a:rPr>
              <a:t> </a:t>
            </a:r>
            <a:r>
              <a:rPr lang="en-US" sz="2000" dirty="0" err="1">
                <a:latin typeface="Times" charset="0"/>
                <a:ea typeface="Times" charset="0"/>
                <a:cs typeface="Times" charset="0"/>
              </a:rPr>
              <a:t>citādi</a:t>
            </a:r>
            <a:r>
              <a:rPr lang="en-US" sz="2000" dirty="0" smtClean="0">
                <a:latin typeface="Times" charset="0"/>
                <a:ea typeface="Times" charset="0"/>
                <a:cs typeface="Times" charset="0"/>
              </a:rPr>
              <a:t>.</a:t>
            </a:r>
          </a:p>
          <a:p>
            <a:pPr algn="just"/>
            <a:endParaRPr lang="en-US" sz="2000" dirty="0">
              <a:latin typeface="Times" charset="0"/>
              <a:ea typeface="Times" charset="0"/>
              <a:cs typeface="Times" charset="0"/>
            </a:endParaRPr>
          </a:p>
          <a:p>
            <a:pPr algn="just"/>
            <a:r>
              <a:rPr lang="lv-LV" altLang="lv-LV" sz="2000" b="1" dirty="0">
                <a:latin typeface="Times" charset="0"/>
                <a:ea typeface="Times" charset="0"/>
                <a:cs typeface="Times" charset="0"/>
              </a:rPr>
              <a:t>Sekas </a:t>
            </a:r>
            <a:r>
              <a:rPr lang="lv-LV" altLang="lv-LV" sz="2000" b="1" dirty="0" smtClean="0">
                <a:latin typeface="Times" charset="0"/>
                <a:ea typeface="Times" charset="0"/>
                <a:cs typeface="Times" charset="0"/>
              </a:rPr>
              <a:t>grozījumu veikšanas regulējuma neievērošanai ir </a:t>
            </a:r>
            <a:r>
              <a:rPr lang="lv-LV" altLang="lv-LV" sz="2000" b="1" dirty="0">
                <a:latin typeface="Times" charset="0"/>
                <a:ea typeface="Times" charset="0"/>
                <a:cs typeface="Times" charset="0"/>
              </a:rPr>
              <a:t>finansējuma saņēmēja veikto izdevumu daļēja vai pilnīga </a:t>
            </a:r>
            <a:r>
              <a:rPr lang="lv-LV" altLang="lv-LV" sz="2000" b="1" dirty="0" smtClean="0">
                <a:latin typeface="Times" charset="0"/>
                <a:ea typeface="Times" charset="0"/>
                <a:cs typeface="Times" charset="0"/>
              </a:rPr>
              <a:t>neattiecināšana.</a:t>
            </a:r>
            <a:endParaRPr lang="lv-LV" altLang="lv-LV" sz="2000" b="1" dirty="0">
              <a:latin typeface="Times" charset="0"/>
              <a:ea typeface="Times" charset="0"/>
              <a:cs typeface="Times" charset="0"/>
            </a:endParaRPr>
          </a:p>
        </p:txBody>
      </p:sp>
      <p:sp>
        <p:nvSpPr>
          <p:cNvPr id="5" name="Title 4"/>
          <p:cNvSpPr>
            <a:spLocks noGrp="1"/>
          </p:cNvSpPr>
          <p:nvPr>
            <p:ph type="title"/>
          </p:nvPr>
        </p:nvSpPr>
        <p:spPr/>
        <p:txBody>
          <a:bodyPr/>
          <a:lstStyle/>
          <a:p>
            <a:r>
              <a:rPr lang="en-US" dirty="0" err="1" smtClean="0"/>
              <a:t>Līguma</a:t>
            </a:r>
            <a:r>
              <a:rPr lang="en-US" dirty="0" smtClean="0"/>
              <a:t> </a:t>
            </a:r>
            <a:r>
              <a:rPr lang="en-US" dirty="0" err="1" smtClean="0"/>
              <a:t>grozījumi</a:t>
            </a:r>
            <a:r>
              <a:rPr lang="en-US" dirty="0" smtClean="0"/>
              <a:t> (</a:t>
            </a:r>
            <a:r>
              <a:rPr lang="en-US" dirty="0" err="1" smtClean="0"/>
              <a:t>saskaņošana</a:t>
            </a:r>
            <a:r>
              <a:rPr lang="en-US" dirty="0" smtClean="0"/>
              <a:t>, </a:t>
            </a:r>
            <a:r>
              <a:rPr lang="en-US" dirty="0" err="1" smtClean="0"/>
              <a:t>sekas</a:t>
            </a:r>
            <a:r>
              <a:rPr lang="en-US" dirty="0" smtClean="0"/>
              <a:t>)</a:t>
            </a:r>
            <a:endParaRPr lang="en-US" dirty="0"/>
          </a:p>
        </p:txBody>
      </p:sp>
    </p:spTree>
    <p:extLst>
      <p:ext uri="{BB962C8B-B14F-4D97-AF65-F5344CB8AC3E}">
        <p14:creationId xmlns:p14="http://schemas.microsoft.com/office/powerpoint/2010/main" val="866474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a:p>
        </p:txBody>
      </p:sp>
      <p:sp>
        <p:nvSpPr>
          <p:cNvPr id="4" name="Content Placeholder 3"/>
          <p:cNvSpPr>
            <a:spLocks noGrp="1"/>
          </p:cNvSpPr>
          <p:nvPr>
            <p:ph idx="1"/>
          </p:nvPr>
        </p:nvSpPr>
        <p:spPr/>
        <p:txBody>
          <a:bodyPr anchor="b"/>
          <a:lstStyle/>
          <a:p>
            <a:pPr marL="0" indent="0" algn="r">
              <a:buNone/>
            </a:pPr>
            <a:r>
              <a:rPr lang="lv-LV" dirty="0" smtClean="0"/>
              <a:t>Paldies par uzmanību!</a:t>
            </a:r>
            <a:endParaRPr lang="lv-LV" dirty="0"/>
          </a:p>
        </p:txBody>
      </p:sp>
      <p:sp>
        <p:nvSpPr>
          <p:cNvPr id="5" name="Title 4"/>
          <p:cNvSpPr>
            <a:spLocks noGrp="1"/>
          </p:cNvSpPr>
          <p:nvPr>
            <p:ph type="title"/>
          </p:nvPr>
        </p:nvSpPr>
        <p:spPr/>
        <p:txBody>
          <a:bodyPr/>
          <a:lstStyle/>
          <a:p>
            <a:endParaRPr lang="lv-LV"/>
          </a:p>
        </p:txBody>
      </p:sp>
    </p:spTree>
    <p:extLst>
      <p:ext uri="{BB962C8B-B14F-4D97-AF65-F5344CB8AC3E}">
        <p14:creationId xmlns:p14="http://schemas.microsoft.com/office/powerpoint/2010/main" val="143253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v-LV" dirty="0" smtClean="0"/>
              <a:t>Iepirkumu normatīvie akti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12.09.2017</a:t>
            </a:fld>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dirty="0"/>
          </a:p>
        </p:txBody>
      </p:sp>
      <p:grpSp>
        <p:nvGrpSpPr>
          <p:cNvPr id="28" name="Group 27"/>
          <p:cNvGrpSpPr/>
          <p:nvPr/>
        </p:nvGrpSpPr>
        <p:grpSpPr>
          <a:xfrm>
            <a:off x="193959" y="1268760"/>
            <a:ext cx="5832648" cy="4176464"/>
            <a:chOff x="35496" y="1844712"/>
            <a:chExt cx="5832648" cy="4176464"/>
          </a:xfrm>
        </p:grpSpPr>
        <p:sp>
          <p:nvSpPr>
            <p:cNvPr id="15" name="Rounded Rectangle 14"/>
            <p:cNvSpPr/>
            <p:nvPr/>
          </p:nvSpPr>
          <p:spPr>
            <a:xfrm>
              <a:off x="755576" y="4653024"/>
              <a:ext cx="2955050" cy="1032977"/>
            </a:xfrm>
            <a:prstGeom prst="roundRect">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Sabiedrisko</a:t>
              </a:r>
              <a:r>
                <a:rPr lang="en-US" sz="1600" dirty="0" smtClean="0"/>
                <a:t> </a:t>
              </a:r>
              <a:r>
                <a:rPr lang="en-US" sz="1600" dirty="0" err="1" smtClean="0"/>
                <a:t>pakalpojumu</a:t>
              </a:r>
              <a:r>
                <a:rPr lang="en-US" sz="1600" dirty="0" smtClean="0"/>
                <a:t> </a:t>
              </a:r>
              <a:r>
                <a:rPr lang="en-US" sz="1600" dirty="0" err="1" smtClean="0"/>
                <a:t>sniedzēju</a:t>
              </a:r>
              <a:r>
                <a:rPr lang="en-US" sz="1600" dirty="0" smtClean="0"/>
                <a:t> </a:t>
              </a:r>
              <a:r>
                <a:rPr lang="en-US" sz="1600" dirty="0" err="1" smtClean="0"/>
                <a:t>iepirkumu</a:t>
              </a:r>
              <a:r>
                <a:rPr lang="en-US" sz="1600" dirty="0" smtClean="0"/>
                <a:t> </a:t>
              </a:r>
              <a:r>
                <a:rPr lang="en-US" sz="1600" dirty="0" err="1" smtClean="0"/>
                <a:t>likums</a:t>
              </a:r>
              <a:endParaRPr lang="en-US" sz="1600" dirty="0"/>
            </a:p>
          </p:txBody>
        </p:sp>
        <p:sp>
          <p:nvSpPr>
            <p:cNvPr id="16" name="Rounded Rectangle 15"/>
            <p:cNvSpPr/>
            <p:nvPr/>
          </p:nvSpPr>
          <p:spPr>
            <a:xfrm>
              <a:off x="739651" y="2585713"/>
              <a:ext cx="2970975" cy="1995303"/>
            </a:xfrm>
            <a:prstGeom prst="roundRect">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Publisko</a:t>
              </a:r>
              <a:r>
                <a:rPr lang="en-US" sz="1600" dirty="0" smtClean="0"/>
                <a:t> </a:t>
              </a:r>
              <a:r>
                <a:rPr lang="en-US" sz="1600" dirty="0" err="1" smtClean="0"/>
                <a:t>iepirkumu</a:t>
              </a:r>
              <a:r>
                <a:rPr lang="en-US" sz="1600" dirty="0" smtClean="0"/>
                <a:t> </a:t>
              </a:r>
              <a:r>
                <a:rPr lang="en-US" sz="1600" dirty="0" err="1" smtClean="0"/>
                <a:t>likums</a:t>
              </a:r>
              <a:endParaRPr lang="lv-LV" sz="1600" dirty="0" smtClean="0"/>
            </a:p>
            <a:p>
              <a:pPr algn="ctr"/>
              <a:r>
                <a:rPr lang="lv-LV" sz="1600" dirty="0" smtClean="0"/>
                <a:t>(likumā noteiktā iepirkumu veikšanas kārtība)</a:t>
              </a:r>
              <a:endParaRPr lang="en-US" sz="1600" dirty="0"/>
            </a:p>
          </p:txBody>
        </p:sp>
        <p:sp>
          <p:nvSpPr>
            <p:cNvPr id="17" name="Rounded Rectangle 16"/>
            <p:cNvSpPr/>
            <p:nvPr/>
          </p:nvSpPr>
          <p:spPr>
            <a:xfrm>
              <a:off x="3836728" y="2585714"/>
              <a:ext cx="1527360" cy="3100288"/>
            </a:xfrm>
            <a:prstGeom prst="roundRect">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Aizsardzības</a:t>
              </a:r>
              <a:r>
                <a:rPr lang="en-US" sz="1600" dirty="0" smtClean="0"/>
                <a:t> un </a:t>
              </a:r>
              <a:r>
                <a:rPr lang="en-US" sz="1600" dirty="0" err="1" smtClean="0"/>
                <a:t>drošības</a:t>
              </a:r>
              <a:r>
                <a:rPr lang="en-US" sz="1600" dirty="0" smtClean="0"/>
                <a:t> </a:t>
              </a:r>
              <a:r>
                <a:rPr lang="en-US" sz="1600" dirty="0" err="1" smtClean="0"/>
                <a:t>jomas</a:t>
              </a:r>
              <a:r>
                <a:rPr lang="en-US" sz="1600" dirty="0" smtClean="0"/>
                <a:t> </a:t>
              </a:r>
              <a:r>
                <a:rPr lang="en-US" sz="1600" dirty="0" err="1" smtClean="0"/>
                <a:t>iepirkumu</a:t>
              </a:r>
              <a:r>
                <a:rPr lang="en-US" sz="1600" dirty="0" smtClean="0"/>
                <a:t> </a:t>
              </a:r>
              <a:r>
                <a:rPr lang="en-US" sz="1600" dirty="0" err="1" smtClean="0"/>
                <a:t>likums</a:t>
              </a:r>
              <a:endParaRPr lang="en-US" sz="1600" dirty="0"/>
            </a:p>
          </p:txBody>
        </p:sp>
        <p:sp>
          <p:nvSpPr>
            <p:cNvPr id="18" name="Double Bracket 17"/>
            <p:cNvSpPr/>
            <p:nvPr/>
          </p:nvSpPr>
          <p:spPr>
            <a:xfrm>
              <a:off x="755576" y="2060848"/>
              <a:ext cx="4608512" cy="432048"/>
            </a:xfrm>
            <a:prstGeom prst="bracketPair">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err="1" smtClean="0"/>
                <a:t>Iepirkuma</a:t>
              </a:r>
              <a:r>
                <a:rPr lang="en-US" dirty="0" smtClean="0"/>
                <a:t> </a:t>
              </a:r>
              <a:r>
                <a:rPr lang="en-US" dirty="0" err="1" smtClean="0"/>
                <a:t>priekšmeta</a:t>
              </a:r>
              <a:r>
                <a:rPr lang="en-US" dirty="0" smtClean="0"/>
                <a:t> </a:t>
              </a:r>
              <a:r>
                <a:rPr lang="en-US" dirty="0" err="1" smtClean="0"/>
                <a:t>specifika</a:t>
              </a:r>
              <a:endParaRPr lang="en-US" dirty="0"/>
            </a:p>
          </p:txBody>
        </p:sp>
        <p:sp>
          <p:nvSpPr>
            <p:cNvPr id="23" name="Double Bracket 22"/>
            <p:cNvSpPr/>
            <p:nvPr/>
          </p:nvSpPr>
          <p:spPr>
            <a:xfrm rot="16200000">
              <a:off x="-1108261" y="3919833"/>
              <a:ext cx="3100289" cy="432048"/>
            </a:xfrm>
            <a:prstGeom prst="bracketPair">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err="1" smtClean="0"/>
                <a:t>Pircēja</a:t>
              </a:r>
              <a:r>
                <a:rPr lang="en-US" dirty="0" smtClean="0"/>
                <a:t> </a:t>
              </a:r>
              <a:r>
                <a:rPr lang="en-US" dirty="0" err="1" smtClean="0"/>
                <a:t>darbības</a:t>
              </a:r>
              <a:r>
                <a:rPr lang="en-US" dirty="0" smtClean="0"/>
                <a:t> </a:t>
              </a:r>
              <a:r>
                <a:rPr lang="en-US" dirty="0" err="1" smtClean="0"/>
                <a:t>joma</a:t>
              </a:r>
              <a:endParaRPr lang="en-US" dirty="0"/>
            </a:p>
          </p:txBody>
        </p:sp>
        <p:sp>
          <p:nvSpPr>
            <p:cNvPr id="24" name="Rounded Rectangle 23"/>
            <p:cNvSpPr/>
            <p:nvPr/>
          </p:nvSpPr>
          <p:spPr>
            <a:xfrm>
              <a:off x="35496" y="1844712"/>
              <a:ext cx="5832648" cy="41764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6152708" y="1268760"/>
            <a:ext cx="2808312" cy="4176464"/>
            <a:chOff x="6156176" y="2780929"/>
            <a:chExt cx="2808312" cy="2592288"/>
          </a:xfrm>
        </p:grpSpPr>
        <p:sp>
          <p:nvSpPr>
            <p:cNvPr id="12" name="Rounded Rectangle 11"/>
            <p:cNvSpPr/>
            <p:nvPr/>
          </p:nvSpPr>
          <p:spPr>
            <a:xfrm>
              <a:off x="6415314" y="3086594"/>
              <a:ext cx="2278312" cy="19834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a:t>Noteikumi</a:t>
              </a:r>
              <a:r>
                <a:rPr lang="en-US" b="1" dirty="0"/>
                <a:t> par </a:t>
              </a:r>
              <a:r>
                <a:rPr lang="en-US" b="1" dirty="0" err="1"/>
                <a:t>iepirkuma</a:t>
              </a:r>
              <a:r>
                <a:rPr lang="en-US" b="1" dirty="0"/>
                <a:t> </a:t>
              </a:r>
              <a:r>
                <a:rPr lang="en-US" b="1" dirty="0" err="1"/>
                <a:t>procedūru</a:t>
              </a:r>
              <a:r>
                <a:rPr lang="en-US" b="1" dirty="0"/>
                <a:t> un </a:t>
              </a:r>
              <a:r>
                <a:rPr lang="en-US" b="1" dirty="0" err="1"/>
                <a:t>tās</a:t>
              </a:r>
              <a:r>
                <a:rPr lang="en-US" b="1" dirty="0"/>
                <a:t> </a:t>
              </a:r>
              <a:r>
                <a:rPr lang="en-US" b="1" dirty="0" err="1"/>
                <a:t>piemērošanas</a:t>
              </a:r>
              <a:r>
                <a:rPr lang="en-US" b="1" dirty="0"/>
                <a:t> </a:t>
              </a:r>
              <a:r>
                <a:rPr lang="en-US" b="1" dirty="0" err="1"/>
                <a:t>kārtību</a:t>
              </a:r>
              <a:r>
                <a:rPr lang="en-US" b="1" dirty="0"/>
                <a:t> </a:t>
              </a:r>
              <a:r>
                <a:rPr lang="en-US" b="1" dirty="0" err="1"/>
                <a:t>pasūtītāja</a:t>
              </a:r>
              <a:r>
                <a:rPr lang="en-US" b="1" dirty="0"/>
                <a:t> </a:t>
              </a:r>
              <a:r>
                <a:rPr lang="en-US" b="1" dirty="0" err="1"/>
                <a:t>finansētiem</a:t>
              </a:r>
              <a:r>
                <a:rPr lang="en-US" b="1" dirty="0"/>
                <a:t> </a:t>
              </a:r>
              <a:r>
                <a:rPr lang="en-US" b="1" dirty="0" err="1" smtClean="0"/>
                <a:t>projektiem</a:t>
              </a:r>
              <a:endParaRPr lang="en-US" b="1" dirty="0" smtClean="0"/>
            </a:p>
            <a:p>
              <a:pPr algn="ctr"/>
              <a:r>
                <a:rPr lang="en-US" b="1" dirty="0" smtClean="0"/>
                <a:t>(MKN 104)</a:t>
              </a:r>
              <a:endParaRPr lang="en-US" dirty="0"/>
            </a:p>
          </p:txBody>
        </p:sp>
        <p:sp>
          <p:nvSpPr>
            <p:cNvPr id="25" name="Rounded Rectangle 24"/>
            <p:cNvSpPr/>
            <p:nvPr/>
          </p:nvSpPr>
          <p:spPr>
            <a:xfrm>
              <a:off x="6156176" y="2780929"/>
              <a:ext cx="2808312" cy="2592288"/>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p:cNvSpPr/>
          <p:nvPr/>
        </p:nvSpPr>
        <p:spPr>
          <a:xfrm>
            <a:off x="193959" y="5661248"/>
            <a:ext cx="8767061" cy="6951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dirty="0" smtClean="0">
                <a:solidFill>
                  <a:srgbClr val="FF0000"/>
                </a:solidFill>
              </a:rPr>
              <a:t>Ja pircējs ir</a:t>
            </a:r>
            <a:r>
              <a:rPr lang="en-US" dirty="0" smtClean="0">
                <a:solidFill>
                  <a:srgbClr val="FF0000"/>
                </a:solidFill>
              </a:rPr>
              <a:t> </a:t>
            </a:r>
            <a:r>
              <a:rPr lang="en-US" dirty="0" smtClean="0">
                <a:solidFill>
                  <a:srgbClr val="FF0000"/>
                </a:solidFill>
              </a:rPr>
              <a:t>“</a:t>
            </a:r>
            <a:r>
              <a:rPr lang="en-US" dirty="0" err="1" smtClean="0">
                <a:solidFill>
                  <a:srgbClr val="FF0000"/>
                </a:solidFill>
              </a:rPr>
              <a:t>pasūtītājs</a:t>
            </a:r>
            <a:r>
              <a:rPr lang="en-US" dirty="0" smtClean="0">
                <a:solidFill>
                  <a:srgbClr val="FF0000"/>
                </a:solidFill>
              </a:rPr>
              <a:t>” / ”</a:t>
            </a:r>
            <a:r>
              <a:rPr lang="en-US" dirty="0" err="1" smtClean="0">
                <a:solidFill>
                  <a:srgbClr val="FF0000"/>
                </a:solidFill>
              </a:rPr>
              <a:t>sabiedrisko</a:t>
            </a:r>
            <a:r>
              <a:rPr lang="en-US" dirty="0" smtClean="0">
                <a:solidFill>
                  <a:srgbClr val="FF0000"/>
                </a:solidFill>
              </a:rPr>
              <a:t> </a:t>
            </a:r>
            <a:r>
              <a:rPr lang="en-US" dirty="0" err="1" smtClean="0">
                <a:solidFill>
                  <a:srgbClr val="FF0000"/>
                </a:solidFill>
              </a:rPr>
              <a:t>pakalpijumu</a:t>
            </a:r>
            <a:r>
              <a:rPr lang="en-US" dirty="0" smtClean="0">
                <a:solidFill>
                  <a:srgbClr val="FF0000"/>
                </a:solidFill>
              </a:rPr>
              <a:t> </a:t>
            </a:r>
            <a:r>
              <a:rPr lang="en-US" dirty="0" err="1" smtClean="0">
                <a:solidFill>
                  <a:srgbClr val="FF0000"/>
                </a:solidFill>
              </a:rPr>
              <a:t>sniedzējs</a:t>
            </a:r>
            <a:r>
              <a:rPr lang="en-US" dirty="0" smtClean="0">
                <a:solidFill>
                  <a:srgbClr val="FF0000"/>
                </a:solidFill>
              </a:rPr>
              <a:t>”</a:t>
            </a:r>
            <a:r>
              <a:rPr lang="lv-LV" dirty="0" smtClean="0">
                <a:solidFill>
                  <a:srgbClr val="FF0000"/>
                </a:solidFill>
              </a:rPr>
              <a:t> </a:t>
            </a:r>
            <a:r>
              <a:rPr lang="lv-LV" sz="2600" dirty="0" smtClean="0">
                <a:solidFill>
                  <a:srgbClr val="FF0000"/>
                </a:solidFill>
              </a:rPr>
              <a:t>≠ </a:t>
            </a:r>
            <a:r>
              <a:rPr lang="lv-LV" dirty="0" smtClean="0">
                <a:solidFill>
                  <a:srgbClr val="FF0000"/>
                </a:solidFill>
              </a:rPr>
              <a:t>MKN 104</a:t>
            </a:r>
            <a:endParaRPr lang="en-US" dirty="0">
              <a:solidFill>
                <a:srgbClr val="FF0000"/>
              </a:solidFill>
            </a:endParaRPr>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p:txBody>
          <a:bodyPr>
            <a:normAutofit fontScale="92500" lnSpcReduction="20000"/>
          </a:bodyPr>
          <a:lstStyle/>
          <a:p>
            <a:pPr marL="0" indent="0">
              <a:lnSpc>
                <a:spcPct val="110000"/>
              </a:lnSpc>
              <a:buNone/>
            </a:pPr>
            <a:r>
              <a:rPr lang="lv-LV" sz="2200" b="1" dirty="0" smtClean="0">
                <a:latin typeface="Times" charset="0"/>
                <a:ea typeface="Times" charset="0"/>
                <a:cs typeface="Times" charset="0"/>
              </a:rPr>
              <a:t>Publisko iepirkumu likums:</a:t>
            </a:r>
          </a:p>
          <a:p>
            <a:pPr marL="400050" lvl="1" indent="0" algn="just">
              <a:lnSpc>
                <a:spcPct val="110000"/>
              </a:lnSpc>
              <a:buNone/>
            </a:pPr>
            <a:r>
              <a:rPr lang="lv-LV" sz="2000" dirty="0" smtClean="0">
                <a:latin typeface="Times" charset="0"/>
                <a:ea typeface="Times" charset="0"/>
                <a:cs typeface="Times" charset="0"/>
              </a:rPr>
              <a:t>Šā likuma mērķis ir nodrošināt:</a:t>
            </a:r>
          </a:p>
          <a:p>
            <a:pPr marL="400050" lvl="1" indent="0" algn="just">
              <a:lnSpc>
                <a:spcPct val="110000"/>
              </a:lnSpc>
              <a:buNone/>
            </a:pPr>
            <a:r>
              <a:rPr lang="lv-LV" sz="2000" dirty="0" smtClean="0">
                <a:latin typeface="Times" charset="0"/>
                <a:ea typeface="Times" charset="0"/>
                <a:cs typeface="Times" charset="0"/>
              </a:rPr>
              <a:t>1) iepirkumu atklātumu;</a:t>
            </a:r>
          </a:p>
          <a:p>
            <a:pPr marL="400050" lvl="1" indent="0" algn="just">
              <a:lnSpc>
                <a:spcPct val="110000"/>
              </a:lnSpc>
              <a:buNone/>
            </a:pPr>
            <a:r>
              <a:rPr lang="lv-LV" sz="2000" dirty="0" smtClean="0">
                <a:latin typeface="Times" charset="0"/>
                <a:ea typeface="Times" charset="0"/>
                <a:cs typeface="Times" charset="0"/>
              </a:rPr>
              <a:t>2) piegādātāju brīvu konkurenci, kā arī vienlīdzīgu un taisnīgu attieksmi pret tiem;</a:t>
            </a:r>
          </a:p>
          <a:p>
            <a:pPr marL="400050" lvl="1" indent="0" algn="just">
              <a:lnSpc>
                <a:spcPct val="110000"/>
              </a:lnSpc>
              <a:buNone/>
            </a:pPr>
            <a:r>
              <a:rPr lang="lv-LV" sz="2000" dirty="0" smtClean="0">
                <a:latin typeface="Times" charset="0"/>
                <a:ea typeface="Times" charset="0"/>
                <a:cs typeface="Times" charset="0"/>
              </a:rPr>
              <a:t>3) pasūtītāja līdzekļu efektīvu izmantošanu, maksimāli samazinot tā risku.</a:t>
            </a:r>
          </a:p>
          <a:p>
            <a:pPr>
              <a:lnSpc>
                <a:spcPct val="110000"/>
              </a:lnSpc>
            </a:pPr>
            <a:endParaRPr lang="lv-LV" sz="2000" dirty="0" smtClean="0">
              <a:latin typeface="Times" charset="0"/>
              <a:ea typeface="Times" charset="0"/>
              <a:cs typeface="Times" charset="0"/>
            </a:endParaRPr>
          </a:p>
          <a:p>
            <a:pPr marL="0" indent="0">
              <a:lnSpc>
                <a:spcPct val="110000"/>
              </a:lnSpc>
              <a:buNone/>
            </a:pPr>
            <a:r>
              <a:rPr lang="lv-LV" sz="2200" b="1" dirty="0" smtClean="0">
                <a:latin typeface="Times" charset="0"/>
                <a:ea typeface="Times" charset="0"/>
                <a:cs typeface="Times" charset="0"/>
              </a:rPr>
              <a:t>MKN 104:</a:t>
            </a:r>
          </a:p>
          <a:p>
            <a:pPr marL="400050" lvl="1" indent="0" algn="just">
              <a:lnSpc>
                <a:spcPct val="110000"/>
              </a:lnSpc>
              <a:buNone/>
            </a:pPr>
            <a:r>
              <a:rPr lang="lv-LV" altLang="x-none" sz="2000" dirty="0" smtClean="0">
                <a:latin typeface="Times" charset="0"/>
                <a:ea typeface="Times" charset="0"/>
                <a:cs typeface="Times" charset="0"/>
              </a:rPr>
              <a:t>Prioritāte finansējuma saņēmēja pienākumam nodrošināt piešķirtā finansējuma efektīvu izmantošanu.</a:t>
            </a:r>
            <a:endParaRPr lang="lv-LV" sz="2000" dirty="0" smtClean="0">
              <a:latin typeface="Times" charset="0"/>
              <a:ea typeface="Times" charset="0"/>
              <a:cs typeface="Times" charset="0"/>
            </a:endParaRPr>
          </a:p>
          <a:p>
            <a:pPr marL="400050" lvl="1" indent="0" algn="just">
              <a:lnSpc>
                <a:spcPct val="110000"/>
              </a:lnSpc>
              <a:buNone/>
            </a:pPr>
            <a:r>
              <a:rPr lang="lv-LV" altLang="lv-LV" sz="2000" dirty="0" smtClean="0">
                <a:latin typeface="Times" charset="0"/>
                <a:ea typeface="Times" charset="0"/>
                <a:cs typeface="Times" charset="0"/>
              </a:rPr>
              <a:t>Radīt pēc iespējas </a:t>
            </a:r>
            <a:r>
              <a:rPr lang="lv-LV" altLang="lv-LV" sz="2000" u="sng" dirty="0" smtClean="0">
                <a:latin typeface="Times" charset="0"/>
                <a:ea typeface="Times" charset="0"/>
                <a:cs typeface="Times" charset="0"/>
              </a:rPr>
              <a:t>elastīgu</a:t>
            </a:r>
            <a:r>
              <a:rPr lang="lv-LV" altLang="lv-LV" sz="2000" dirty="0" smtClean="0">
                <a:latin typeface="Times" charset="0"/>
                <a:ea typeface="Times" charset="0"/>
                <a:cs typeface="Times" charset="0"/>
              </a:rPr>
              <a:t> procedūru piegādes, pakalpojumu un būvdarbu līgumu noslēgšanai, vienlaikus nodrošinot </a:t>
            </a:r>
            <a:r>
              <a:rPr lang="lv-LV" altLang="lv-LV" sz="2000" u="sng" dirty="0" smtClean="0">
                <a:latin typeface="Times" charset="0"/>
                <a:ea typeface="Times" charset="0"/>
                <a:cs typeface="Times" charset="0"/>
              </a:rPr>
              <a:t>atklātības</a:t>
            </a:r>
            <a:r>
              <a:rPr lang="lv-LV" altLang="lv-LV" sz="2000" dirty="0" smtClean="0">
                <a:latin typeface="Times" charset="0"/>
                <a:ea typeface="Times" charset="0"/>
                <a:cs typeface="Times" charset="0"/>
              </a:rPr>
              <a:t> ievērošanas </a:t>
            </a:r>
            <a:r>
              <a:rPr lang="lv-LV" altLang="lv-LV" sz="2000" u="sng" dirty="0" smtClean="0">
                <a:latin typeface="Times" charset="0"/>
                <a:ea typeface="Times" charset="0"/>
                <a:cs typeface="Times" charset="0"/>
              </a:rPr>
              <a:t>pamatnosacījumus</a:t>
            </a:r>
            <a:r>
              <a:rPr lang="lv-LV" altLang="lv-LV" sz="2000" dirty="0" smtClean="0">
                <a:latin typeface="Times" charset="0"/>
                <a:ea typeface="Times" charset="0"/>
                <a:cs typeface="Times" charset="0"/>
              </a:rPr>
              <a:t> un ierobežojot finanšu saņēmēju un piegādātāju atrašanos </a:t>
            </a:r>
            <a:r>
              <a:rPr lang="lv-LV" altLang="lv-LV" sz="2000" u="sng" dirty="0" smtClean="0">
                <a:latin typeface="Times" charset="0"/>
                <a:ea typeface="Times" charset="0"/>
                <a:cs typeface="Times" charset="0"/>
              </a:rPr>
              <a:t>acīmredzamā interešu konflikta situācijā</a:t>
            </a:r>
            <a:r>
              <a:rPr lang="lv-LV" altLang="lv-LV" sz="2000" dirty="0" smtClean="0">
                <a:latin typeface="Times" charset="0"/>
                <a:ea typeface="Times" charset="0"/>
                <a:cs typeface="Times" charset="0"/>
              </a:rPr>
              <a:t>, kā arī radīt </a:t>
            </a:r>
            <a:r>
              <a:rPr lang="lv-LV" altLang="lv-LV" sz="2000" u="sng" dirty="0" smtClean="0">
                <a:latin typeface="Times" charset="0"/>
                <a:ea typeface="Times" charset="0"/>
                <a:cs typeface="Times" charset="0"/>
              </a:rPr>
              <a:t>finansējuma izlietojuma pamatotības kontroles mehānismu.</a:t>
            </a:r>
          </a:p>
          <a:p>
            <a:endParaRPr lang="lv-LV" dirty="0"/>
          </a:p>
        </p:txBody>
      </p:sp>
      <p:sp>
        <p:nvSpPr>
          <p:cNvPr id="5" name="Title 4"/>
          <p:cNvSpPr>
            <a:spLocks noGrp="1"/>
          </p:cNvSpPr>
          <p:nvPr>
            <p:ph type="title"/>
          </p:nvPr>
        </p:nvSpPr>
        <p:spPr/>
        <p:txBody>
          <a:bodyPr/>
          <a:lstStyle/>
          <a:p>
            <a:r>
              <a:rPr lang="en-US" dirty="0" smtClean="0"/>
              <a:t>PIL </a:t>
            </a:r>
            <a:r>
              <a:rPr lang="en-US" dirty="0" err="1" smtClean="0"/>
              <a:t>mērķi</a:t>
            </a:r>
            <a:r>
              <a:rPr lang="en-US" dirty="0" smtClean="0"/>
              <a:t> = MKN 104 </a:t>
            </a:r>
            <a:r>
              <a:rPr lang="en-US" dirty="0" err="1" smtClean="0"/>
              <a:t>mērķi</a:t>
            </a:r>
            <a:r>
              <a:rPr lang="en-US" dirty="0" smtClean="0"/>
              <a:t>?</a:t>
            </a:r>
            <a:endParaRPr lang="en-US" dirty="0"/>
          </a:p>
        </p:txBody>
      </p:sp>
    </p:spTree>
    <p:extLst>
      <p:ext uri="{BB962C8B-B14F-4D97-AF65-F5344CB8AC3E}">
        <p14:creationId xmlns:p14="http://schemas.microsoft.com/office/powerpoint/2010/main" val="35512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p:txBody>
          <a:bodyPr>
            <a:normAutofit/>
          </a:bodyPr>
          <a:lstStyle/>
          <a:p>
            <a:pPr marL="0" indent="0">
              <a:buFontTx/>
              <a:buNone/>
            </a:pPr>
            <a:r>
              <a:rPr lang="lv-LV" altLang="x-none" sz="2000" b="1" dirty="0" smtClean="0">
                <a:latin typeface="Times New Roman" charset="0"/>
                <a:ea typeface="Times New Roman" charset="0"/>
                <a:cs typeface="Times New Roman" charset="0"/>
              </a:rPr>
              <a:t>MKN 104 attiecas uz:</a:t>
            </a:r>
          </a:p>
          <a:p>
            <a:pPr marL="0" indent="0" algn="just">
              <a:buFontTx/>
              <a:buNone/>
            </a:pPr>
            <a:r>
              <a:rPr lang="lv-LV" altLang="x-none" sz="2000" dirty="0" smtClean="0">
                <a:latin typeface="Times New Roman" charset="0"/>
                <a:ea typeface="Times New Roman" charset="0"/>
                <a:cs typeface="Times New Roman" charset="0"/>
              </a:rPr>
              <a:t>Piegādes, pakalpojumu un būvdarbu līgumiem, ko </a:t>
            </a:r>
            <a:r>
              <a:rPr lang="lv-LV" altLang="x-none" sz="2000" u="sng" dirty="0" smtClean="0">
                <a:latin typeface="Times New Roman" charset="0"/>
                <a:ea typeface="Times New Roman" charset="0"/>
                <a:cs typeface="Times New Roman" charset="0"/>
              </a:rPr>
              <a:t>noslēdz finansējuma saņēmējs ar piegādātāju</a:t>
            </a:r>
            <a:r>
              <a:rPr lang="lv-LV" altLang="x-none" sz="2000" dirty="0" smtClean="0">
                <a:latin typeface="Times New Roman" charset="0"/>
                <a:ea typeface="Times New Roman" charset="0"/>
                <a:cs typeface="Times New Roman" charset="0"/>
              </a:rPr>
              <a:t> un kura </a:t>
            </a:r>
            <a:r>
              <a:rPr lang="lv-LV" altLang="x-none" sz="2000" u="sng" dirty="0" smtClean="0">
                <a:latin typeface="Times New Roman" charset="0"/>
                <a:ea typeface="Times New Roman" charset="0"/>
                <a:cs typeface="Times New Roman" charset="0"/>
              </a:rPr>
              <a:t>izpildi finansē pasūtītājs</a:t>
            </a:r>
            <a:r>
              <a:rPr lang="lv-LV" altLang="x-none" sz="2000" dirty="0" smtClean="0">
                <a:latin typeface="Times New Roman" charset="0"/>
                <a:ea typeface="Times New Roman" charset="0"/>
                <a:cs typeface="Times New Roman" charset="0"/>
              </a:rPr>
              <a:t>, dotāciju (</a:t>
            </a:r>
            <a:r>
              <a:rPr lang="lv-LV" altLang="x-none" sz="2000" i="1" dirty="0" smtClean="0">
                <a:latin typeface="Times New Roman" charset="0"/>
                <a:ea typeface="Times New Roman" charset="0"/>
                <a:cs typeface="Times New Roman" charset="0"/>
              </a:rPr>
              <a:t>grantu</a:t>
            </a:r>
            <a:r>
              <a:rPr lang="lv-LV" altLang="x-none" sz="2000" dirty="0" smtClean="0">
                <a:latin typeface="Times New Roman" charset="0"/>
                <a:ea typeface="Times New Roman" charset="0"/>
                <a:cs typeface="Times New Roman" charset="0"/>
              </a:rPr>
              <a:t>) veidā piešķirot finansējumu.</a:t>
            </a:r>
          </a:p>
          <a:p>
            <a:pPr marL="0" indent="0">
              <a:buFontTx/>
              <a:buNone/>
            </a:pPr>
            <a:endParaRPr lang="lv-LV" altLang="x-none" sz="2000" b="1" dirty="0" smtClean="0">
              <a:latin typeface="Times New Roman" charset="0"/>
              <a:ea typeface="Times New Roman" charset="0"/>
              <a:cs typeface="Times New Roman" charset="0"/>
            </a:endParaRPr>
          </a:p>
          <a:p>
            <a:pPr marL="0" indent="0">
              <a:buFontTx/>
              <a:buNone/>
            </a:pPr>
            <a:r>
              <a:rPr lang="lv-LV" altLang="x-none" sz="2000" b="1" dirty="0" smtClean="0">
                <a:latin typeface="Times New Roman" charset="0"/>
                <a:ea typeface="Times New Roman" charset="0"/>
                <a:cs typeface="Times New Roman" charset="0"/>
              </a:rPr>
              <a:t>MKN </a:t>
            </a:r>
            <a:r>
              <a:rPr lang="lv-LV" altLang="x-none" sz="2000" b="1" dirty="0">
                <a:latin typeface="Times New Roman" charset="0"/>
                <a:ea typeface="Times New Roman" charset="0"/>
                <a:cs typeface="Times New Roman" charset="0"/>
              </a:rPr>
              <a:t>104 n</a:t>
            </a:r>
            <a:r>
              <a:rPr lang="lv-LV" altLang="x-none" sz="2000" b="1" dirty="0" smtClean="0">
                <a:latin typeface="Times New Roman" charset="0"/>
                <a:ea typeface="Times New Roman" charset="0"/>
                <a:cs typeface="Times New Roman" charset="0"/>
              </a:rPr>
              <a:t>eattiecas </a:t>
            </a:r>
            <a:r>
              <a:rPr lang="lv-LV" altLang="x-none" sz="2000" b="1" dirty="0">
                <a:latin typeface="Times New Roman" charset="0"/>
                <a:ea typeface="Times New Roman" charset="0"/>
                <a:cs typeface="Times New Roman" charset="0"/>
              </a:rPr>
              <a:t>uz:</a:t>
            </a:r>
          </a:p>
          <a:p>
            <a:pPr marL="0" indent="0" algn="just">
              <a:buFontTx/>
              <a:buChar char="-"/>
            </a:pPr>
            <a:r>
              <a:rPr lang="lv-LV" altLang="x-none" sz="2000" dirty="0" smtClean="0">
                <a:latin typeface="Times" panose="02020603050405020304" pitchFamily="18" charset="0"/>
                <a:ea typeface="Times New Roman" charset="0"/>
                <a:cs typeface="Times" panose="02020603050405020304" pitchFamily="18" charset="0"/>
              </a:rPr>
              <a:t> pasūtītājiem un sabiedrisko pakalpojumu sniedzējiem </a:t>
            </a:r>
            <a:r>
              <a:rPr lang="lv-LV" altLang="x-none" sz="2000" dirty="0">
                <a:latin typeface="Times" panose="02020603050405020304" pitchFamily="18" charset="0"/>
                <a:ea typeface="Times New Roman" charset="0"/>
                <a:cs typeface="Times" panose="02020603050405020304" pitchFamily="18" charset="0"/>
              </a:rPr>
              <a:t>(PIL, SPSL, ADJIL);</a:t>
            </a:r>
          </a:p>
          <a:p>
            <a:pPr marL="0" indent="0" algn="just">
              <a:buFontTx/>
              <a:buChar char="-"/>
            </a:pPr>
            <a:r>
              <a:rPr lang="lv-LV" altLang="x-none" sz="2000" dirty="0" smtClean="0">
                <a:latin typeface="Times" panose="02020603050405020304" pitchFamily="18" charset="0"/>
                <a:ea typeface="Times New Roman" charset="0"/>
                <a:cs typeface="Times" panose="02020603050405020304" pitchFamily="18" charset="0"/>
              </a:rPr>
              <a:t> PIL </a:t>
            </a:r>
            <a:r>
              <a:rPr lang="lv-LV" altLang="x-none" sz="2000" dirty="0">
                <a:latin typeface="Times" panose="02020603050405020304" pitchFamily="18" charset="0"/>
                <a:ea typeface="Times New Roman" charset="0"/>
                <a:cs typeface="Times" panose="02020603050405020304" pitchFamily="18" charset="0"/>
              </a:rPr>
              <a:t>6.pantā minētajām </a:t>
            </a:r>
            <a:r>
              <a:rPr lang="lv-LV" altLang="x-none" sz="2000" dirty="0" smtClean="0">
                <a:latin typeface="Times" panose="02020603050405020304" pitchFamily="18" charset="0"/>
                <a:ea typeface="Times New Roman" charset="0"/>
                <a:cs typeface="Times" panose="02020603050405020304" pitchFamily="18" charset="0"/>
              </a:rPr>
              <a:t>situācijām (būvdarbu līgums* / ar būvdarbu līgumu* saistīts līgums), </a:t>
            </a:r>
            <a:r>
              <a:rPr lang="lv-LV" altLang="x-none" sz="2000" dirty="0">
                <a:latin typeface="Times" panose="02020603050405020304" pitchFamily="18" charset="0"/>
                <a:ea typeface="Times New Roman" charset="0"/>
                <a:cs typeface="Times" panose="02020603050405020304" pitchFamily="18" charset="0"/>
              </a:rPr>
              <a:t>kad </a:t>
            </a:r>
            <a:r>
              <a:rPr lang="lv-LV" altLang="x-none" sz="2000" dirty="0" smtClean="0">
                <a:latin typeface="Times" panose="02020603050405020304" pitchFamily="18" charset="0"/>
                <a:ea typeface="Times New Roman" charset="0"/>
                <a:cs typeface="Times" panose="02020603050405020304" pitchFamily="18" charset="0"/>
              </a:rPr>
              <a:t>līguma izpildi </a:t>
            </a:r>
            <a:r>
              <a:rPr lang="lv-LV" altLang="x-none" sz="2000" dirty="0">
                <a:latin typeface="Times" panose="02020603050405020304" pitchFamily="18" charset="0"/>
                <a:ea typeface="Times New Roman" charset="0"/>
                <a:cs typeface="Times" panose="02020603050405020304" pitchFamily="18" charset="0"/>
              </a:rPr>
              <a:t>vairāk kā 50% apmērā finansē </a:t>
            </a:r>
            <a:r>
              <a:rPr lang="lv-LV" altLang="x-none" sz="2000" dirty="0" smtClean="0">
                <a:latin typeface="Times" panose="02020603050405020304" pitchFamily="18" charset="0"/>
                <a:ea typeface="Times New Roman" charset="0"/>
                <a:cs typeface="Times" panose="02020603050405020304" pitchFamily="18" charset="0"/>
              </a:rPr>
              <a:t>pasūtītājs un līgumcena pārsniedz MK noteiktās līgumcenu robežvērtības</a:t>
            </a:r>
            <a:r>
              <a:rPr lang="lv-LV" altLang="x-none" sz="2000" dirty="0" smtClean="0">
                <a:latin typeface="Times" panose="02020603050405020304" pitchFamily="18" charset="0"/>
                <a:ea typeface="Times New Roman" charset="0"/>
                <a:cs typeface="Times" panose="02020603050405020304" pitchFamily="18" charset="0"/>
              </a:rPr>
              <a:t>;</a:t>
            </a:r>
          </a:p>
          <a:p>
            <a:pPr marL="0" indent="0" algn="just">
              <a:buFontTx/>
              <a:buChar char="-"/>
            </a:pPr>
            <a:r>
              <a:rPr lang="lv-LV" sz="2000" dirty="0">
                <a:latin typeface="Times" panose="02020603050405020304" pitchFamily="18" charset="0"/>
                <a:cs typeface="Times" panose="02020603050405020304" pitchFamily="18" charset="0"/>
              </a:rPr>
              <a:t> </a:t>
            </a:r>
            <a:r>
              <a:rPr lang="lv-LV" sz="2000" dirty="0" smtClean="0">
                <a:latin typeface="Times" panose="02020603050405020304" pitchFamily="18" charset="0"/>
                <a:cs typeface="Times" panose="02020603050405020304" pitchFamily="18" charset="0"/>
              </a:rPr>
              <a:t>finansējumu</a:t>
            </a:r>
            <a:r>
              <a:rPr lang="lv-LV" sz="2000" dirty="0">
                <a:latin typeface="Times" panose="02020603050405020304" pitchFamily="18" charset="0"/>
                <a:cs typeface="Times" panose="02020603050405020304" pitchFamily="18" charset="0"/>
              </a:rPr>
              <a:t>, kas tiek piešķirts kā </a:t>
            </a:r>
            <a:r>
              <a:rPr lang="lv-LV" sz="2000" dirty="0" smtClean="0">
                <a:latin typeface="Times" panose="02020603050405020304" pitchFamily="18" charset="0"/>
                <a:cs typeface="Times" panose="02020603050405020304" pitchFamily="18" charset="0"/>
              </a:rPr>
              <a:t>kompensācija;</a:t>
            </a:r>
            <a:endParaRPr lang="lv-LV" altLang="x-none" sz="2000" dirty="0">
              <a:latin typeface="Times" panose="02020603050405020304" pitchFamily="18" charset="0"/>
              <a:ea typeface="Times New Roman" charset="0"/>
              <a:cs typeface="Times" panose="02020603050405020304" pitchFamily="18" charset="0"/>
            </a:endParaRPr>
          </a:p>
          <a:p>
            <a:pPr marL="0" indent="0" algn="just">
              <a:buFontTx/>
              <a:buChar char="-"/>
            </a:pPr>
            <a:r>
              <a:rPr lang="lv-LV" altLang="x-none" sz="2000" dirty="0" smtClean="0">
                <a:latin typeface="Times" panose="02020603050405020304" pitchFamily="18" charset="0"/>
                <a:ea typeface="Times New Roman" charset="0"/>
                <a:cs typeface="Times" panose="02020603050405020304" pitchFamily="18" charset="0"/>
              </a:rPr>
              <a:t> uz </a:t>
            </a:r>
            <a:r>
              <a:rPr lang="lv-LV" altLang="x-none" sz="2000" dirty="0">
                <a:latin typeface="Times" panose="02020603050405020304" pitchFamily="18" charset="0"/>
                <a:ea typeface="Times New Roman" charset="0"/>
                <a:cs typeface="Times" panose="02020603050405020304" pitchFamily="18" charset="0"/>
              </a:rPr>
              <a:t>tādu finansējumu, kas tiek piešķirts kā aizdevums, kas pilnībā jāatmaksā atpakaļ pasūtītājam.</a:t>
            </a:r>
          </a:p>
        </p:txBody>
      </p:sp>
      <p:sp>
        <p:nvSpPr>
          <p:cNvPr id="5" name="Title 4"/>
          <p:cNvSpPr>
            <a:spLocks noGrp="1"/>
          </p:cNvSpPr>
          <p:nvPr>
            <p:ph type="title"/>
          </p:nvPr>
        </p:nvSpPr>
        <p:spPr/>
        <p:txBody>
          <a:bodyPr/>
          <a:lstStyle/>
          <a:p>
            <a:r>
              <a:rPr lang="en-US" dirty="0" err="1" smtClean="0"/>
              <a:t>Kad</a:t>
            </a:r>
            <a:r>
              <a:rPr lang="en-US" dirty="0" smtClean="0"/>
              <a:t> </a:t>
            </a:r>
            <a:r>
              <a:rPr lang="en-US" dirty="0" err="1" smtClean="0"/>
              <a:t>piemēro</a:t>
            </a:r>
            <a:r>
              <a:rPr lang="en-US" dirty="0" smtClean="0"/>
              <a:t> MKN 104?</a:t>
            </a:r>
            <a:endParaRPr lang="en-US" dirty="0"/>
          </a:p>
        </p:txBody>
      </p:sp>
      <p:sp>
        <p:nvSpPr>
          <p:cNvPr id="6" name="TextBox 5"/>
          <p:cNvSpPr txBox="1"/>
          <p:nvPr/>
        </p:nvSpPr>
        <p:spPr>
          <a:xfrm>
            <a:off x="467544" y="5807005"/>
            <a:ext cx="8075240" cy="646331"/>
          </a:xfrm>
          <a:prstGeom prst="rect">
            <a:avLst/>
          </a:prstGeom>
          <a:noFill/>
        </p:spPr>
        <p:txBody>
          <a:bodyPr wrap="square" rtlCol="0">
            <a:spAutoFit/>
          </a:bodyPr>
          <a:lstStyle/>
          <a:p>
            <a:r>
              <a:rPr lang="lv-LV" i="1" dirty="0" smtClean="0">
                <a:latin typeface="Times" charset="0"/>
                <a:ea typeface="Times" charset="0"/>
                <a:cs typeface="Times" charset="0"/>
              </a:rPr>
              <a:t>* Specializētie būvdarbi (inženiertehniskie būvdarbi), kā arī sportam, ārstniecībai un atpūtai paredzētu būvju, slimnīcu, skolu un administratīvo ēku būvdarbi</a:t>
            </a:r>
            <a:endParaRPr lang="lv-LV" i="1" dirty="0">
              <a:latin typeface="Times" charset="0"/>
              <a:ea typeface="Times" charset="0"/>
              <a:cs typeface="Times" charset="0"/>
            </a:endParaRPr>
          </a:p>
        </p:txBody>
      </p:sp>
    </p:spTree>
    <p:extLst>
      <p:ext uri="{BB962C8B-B14F-4D97-AF65-F5344CB8AC3E}">
        <p14:creationId xmlns:p14="http://schemas.microsoft.com/office/powerpoint/2010/main" val="23487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5" name="Title 4"/>
          <p:cNvSpPr>
            <a:spLocks noGrp="1"/>
          </p:cNvSpPr>
          <p:nvPr>
            <p:ph type="title"/>
          </p:nvPr>
        </p:nvSpPr>
        <p:spPr/>
        <p:txBody>
          <a:bodyPr/>
          <a:lstStyle/>
          <a:p>
            <a:r>
              <a:rPr lang="en-US" dirty="0" err="1" smtClean="0"/>
              <a:t>Līgumcenu</a:t>
            </a:r>
            <a:r>
              <a:rPr lang="en-US" dirty="0" smtClean="0"/>
              <a:t> </a:t>
            </a:r>
            <a:r>
              <a:rPr lang="en-US" dirty="0" err="1" smtClean="0"/>
              <a:t>robežas</a:t>
            </a:r>
            <a:endParaRPr lang="en-US" dirty="0"/>
          </a:p>
        </p:txBody>
      </p:sp>
      <p:graphicFrame>
        <p:nvGraphicFramePr>
          <p:cNvPr id="6" name="Content Placeholder 4"/>
          <p:cNvGraphicFramePr>
            <a:graphicFrameLocks noGrp="1"/>
          </p:cNvGraphicFramePr>
          <p:nvPr>
            <p:ph idx="4294967295"/>
            <p:extLst>
              <p:ext uri="{D42A27DB-BD31-4B8C-83A1-F6EECF244321}">
                <p14:modId xmlns:p14="http://schemas.microsoft.com/office/powerpoint/2010/main" val="1731004634"/>
              </p:ext>
            </p:extLst>
          </p:nvPr>
        </p:nvGraphicFramePr>
        <p:xfrm>
          <a:off x="179512" y="1484784"/>
          <a:ext cx="8784976" cy="4030664"/>
        </p:xfrm>
        <a:graphic>
          <a:graphicData uri="http://schemas.openxmlformats.org/drawingml/2006/table">
            <a:tbl>
              <a:tblPr/>
              <a:tblGrid>
                <a:gridCol w="439248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9302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Piegādes, pakalpojumi &lt;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70 000 EUR</a:t>
                      </a:r>
                      <a:endPar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Būvdarbi &lt;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170 </a:t>
                      </a: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000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EUR</a:t>
                      </a:r>
                      <a:endPar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Piegādes, pakalpojumi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 70 000 EUR</a:t>
                      </a:r>
                      <a:endPar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Būvdarbi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≥170 </a:t>
                      </a: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000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EUR</a:t>
                      </a:r>
                      <a:endParaRPr kumimoji="0" lang="lv-LV" altLang="x-none" sz="2000" b="1" i="0" u="none" strike="noStrike" cap="none" normalizeH="0" baseline="0" dirty="0">
                        <a:ln>
                          <a:noFill/>
                        </a:ln>
                        <a:solidFill>
                          <a:srgbClr val="FFFFFF"/>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334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rPr>
                        <a:t>Brīvi izvēlēta </a:t>
                      </a:r>
                      <a:r>
                        <a:rPr kumimoji="0" lang="lv-LV" altLang="x-none" sz="2000" b="1" i="0" u="none" strike="noStrike" cap="none" normalizeH="0" baseline="0" dirty="0" smtClean="0">
                          <a:ln>
                            <a:noFill/>
                          </a:ln>
                          <a:solidFill>
                            <a:schemeClr val="tx1"/>
                          </a:solidFill>
                          <a:effectLst/>
                          <a:latin typeface="Times" panose="02020603050405020304" pitchFamily="18" charset="0"/>
                          <a:ea typeface="Times New Roman" charset="0"/>
                          <a:cs typeface="Times" panose="02020603050405020304" pitchFamily="18" charset="0"/>
                        </a:rPr>
                        <a:t>procedūra</a:t>
                      </a:r>
                      <a:endParaRPr kumimoji="0" lang="lv-LV" altLang="x-none" sz="2000" b="1" i="0" u="none" strike="noStrike" cap="none" normalizeH="0" baseline="0" dirty="0">
                        <a:ln>
                          <a:noFill/>
                        </a:ln>
                        <a:solidFill>
                          <a:schemeClr val="tx1"/>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1" i="0" u="none" strike="noStrike" cap="none" normalizeH="0" baseline="0" dirty="0" smtClean="0">
                          <a:ln>
                            <a:noFill/>
                          </a:ln>
                          <a:solidFill>
                            <a:srgbClr val="000000"/>
                          </a:solidFill>
                          <a:effectLst/>
                          <a:latin typeface="Times" panose="02020603050405020304" pitchFamily="18" charset="0"/>
                          <a:ea typeface="Times New Roman" charset="0"/>
                          <a:cs typeface="Times" panose="02020603050405020304" pitchFamily="18" charset="0"/>
                        </a:rPr>
                        <a:t>Uz sarunām balstīta iepirkuma procedūra</a:t>
                      </a:r>
                      <a:endParaRPr kumimoji="0" lang="lv-LV" altLang="x-none" sz="2000" b="1"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0334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rPr>
                        <a:t>Jāievēro interešu konflikta novēršanas </a:t>
                      </a:r>
                      <a:r>
                        <a:rPr kumimoji="0" lang="lv-LV" altLang="x-none" sz="2000" b="0" i="0" u="none" strike="noStrike" cap="none" normalizeH="0" baseline="0" dirty="0" smtClean="0">
                          <a:ln>
                            <a:noFill/>
                          </a:ln>
                          <a:solidFill>
                            <a:srgbClr val="000000"/>
                          </a:solidFill>
                          <a:effectLst/>
                          <a:latin typeface="Times" panose="02020603050405020304" pitchFamily="18" charset="0"/>
                          <a:ea typeface="Times New Roman" charset="0"/>
                          <a:cs typeface="Times" panose="02020603050405020304" pitchFamily="18" charset="0"/>
                        </a:rPr>
                        <a:t>noteikumi</a:t>
                      </a:r>
                      <a:endPar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rPr>
                        <a:t>Jāievēro interešu konflikta novēršanas </a:t>
                      </a:r>
                      <a:r>
                        <a:rPr kumimoji="0" lang="lv-LV" altLang="x-none" sz="2000" b="0" i="0" u="none" strike="noStrike" cap="none" normalizeH="0" baseline="0" dirty="0" smtClean="0">
                          <a:ln>
                            <a:noFill/>
                          </a:ln>
                          <a:solidFill>
                            <a:srgbClr val="000000"/>
                          </a:solidFill>
                          <a:effectLst/>
                          <a:latin typeface="Times" panose="02020603050405020304" pitchFamily="18" charset="0"/>
                          <a:ea typeface="Times New Roman" charset="0"/>
                          <a:cs typeface="Times" panose="02020603050405020304" pitchFamily="18" charset="0"/>
                        </a:rPr>
                        <a:t>noteikumi</a:t>
                      </a:r>
                      <a:endPar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10334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rPr>
                        <a:t>Jāveic izdevumu efektivitātes </a:t>
                      </a:r>
                      <a:r>
                        <a:rPr kumimoji="0" lang="lv-LV" altLang="x-none" sz="2000" b="0" i="0" u="none" strike="noStrike" cap="none" normalizeH="0" baseline="0" dirty="0" smtClean="0">
                          <a:ln>
                            <a:noFill/>
                          </a:ln>
                          <a:solidFill>
                            <a:srgbClr val="000000"/>
                          </a:solidFill>
                          <a:effectLst/>
                          <a:latin typeface="Times" panose="02020603050405020304" pitchFamily="18" charset="0"/>
                          <a:ea typeface="Times New Roman" charset="0"/>
                          <a:cs typeface="Times" panose="02020603050405020304" pitchFamily="18" charset="0"/>
                        </a:rPr>
                        <a:t>izvērtēšana</a:t>
                      </a:r>
                      <a:endPar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rPr>
                        <a:t>Jāveic izdevumu efektivitātes </a:t>
                      </a:r>
                      <a:r>
                        <a:rPr kumimoji="0" lang="lv-LV" altLang="x-none" sz="2000" b="0" i="0" u="none" strike="noStrike" cap="none" normalizeH="0" baseline="0" dirty="0" smtClean="0">
                          <a:ln>
                            <a:noFill/>
                          </a:ln>
                          <a:solidFill>
                            <a:srgbClr val="000000"/>
                          </a:solidFill>
                          <a:effectLst/>
                          <a:latin typeface="Times" panose="02020603050405020304" pitchFamily="18" charset="0"/>
                          <a:ea typeface="Times New Roman" charset="0"/>
                          <a:cs typeface="Times" panose="02020603050405020304" pitchFamily="18" charset="0"/>
                        </a:rPr>
                        <a:t>izvērtēšana</a:t>
                      </a:r>
                      <a:endParaRPr kumimoji="0" lang="lv-LV" altLang="x-none" sz="2000" b="0" i="0" u="none" strike="noStrike" cap="none" normalizeH="0" baseline="0" dirty="0">
                        <a:ln>
                          <a:noFill/>
                        </a:ln>
                        <a:solidFill>
                          <a:srgbClr val="000000"/>
                        </a:solidFill>
                        <a:effectLst/>
                        <a:latin typeface="Times" panose="02020603050405020304" pitchFamily="18" charset="0"/>
                        <a:ea typeface="Times New Roman" charset="0"/>
                        <a:cs typeface="Times" panose="02020603050405020304" pitchFamily="18" charset="0"/>
                      </a:endParaRPr>
                    </a:p>
                  </a:txBody>
                  <a:tcPr marL="91433" marR="91433"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4250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4" name="Content Placeholder 3"/>
          <p:cNvSpPr>
            <a:spLocks noGrp="1"/>
          </p:cNvSpPr>
          <p:nvPr>
            <p:ph idx="1"/>
          </p:nvPr>
        </p:nvSpPr>
        <p:spPr/>
        <p:txBody>
          <a:bodyPr>
            <a:normAutofit/>
          </a:bodyPr>
          <a:lstStyle/>
          <a:p>
            <a:pPr marL="0" indent="0" algn="just">
              <a:buNone/>
            </a:pPr>
            <a:r>
              <a:rPr lang="lv-LV" sz="2000" b="1" dirty="0" smtClean="0">
                <a:latin typeface="Times" panose="02020603050405020304" pitchFamily="18" charset="0"/>
                <a:ea typeface="Times" charset="0"/>
                <a:cs typeface="Times" panose="02020603050405020304" pitchFamily="18" charset="0"/>
              </a:rPr>
              <a:t>Pamatprincipi:</a:t>
            </a:r>
          </a:p>
          <a:p>
            <a:pPr algn="just">
              <a:buFont typeface="+mj-lt"/>
              <a:buAutoNum type="arabicPeriod"/>
            </a:pPr>
            <a:r>
              <a:rPr lang="lv-LV" sz="2000" dirty="0" smtClean="0">
                <a:latin typeface="Times" panose="02020603050405020304" pitchFamily="18" charset="0"/>
                <a:ea typeface="Times" charset="0"/>
                <a:cs typeface="Times" panose="02020603050405020304" pitchFamily="18" charset="0"/>
              </a:rPr>
              <a:t>Kopējā samaksa par līguma izpildi + visi nodokļi, izņemot PVN:</a:t>
            </a:r>
          </a:p>
          <a:p>
            <a:pPr lvl="1" algn="just"/>
            <a:r>
              <a:rPr lang="lv-LV" altLang="x-none" sz="2000" dirty="0" smtClean="0">
                <a:latin typeface="Times" panose="02020603050405020304" pitchFamily="18" charset="0"/>
                <a:ea typeface="Times" charset="0"/>
                <a:cs typeface="Times" panose="02020603050405020304" pitchFamily="18" charset="0"/>
              </a:rPr>
              <a:t>projektam piešķirtie līdzekļi;</a:t>
            </a:r>
          </a:p>
          <a:p>
            <a:pPr lvl="1" algn="just"/>
            <a:r>
              <a:rPr lang="lv-LV" altLang="x-none" sz="2000" dirty="0" smtClean="0">
                <a:latin typeface="Times" panose="02020603050405020304" pitchFamily="18" charset="0"/>
                <a:ea typeface="Times" charset="0"/>
                <a:cs typeface="Times" panose="02020603050405020304" pitchFamily="18" charset="0"/>
              </a:rPr>
              <a:t>finansējuma saņēmēja plānotais līdzfinansējums.</a:t>
            </a:r>
          </a:p>
          <a:p>
            <a:pPr algn="just">
              <a:buFont typeface="+mj-lt"/>
              <a:buAutoNum type="arabicPeriod"/>
            </a:pPr>
            <a:r>
              <a:rPr lang="lv-LV" sz="2000" dirty="0" smtClean="0">
                <a:latin typeface="Times" panose="02020603050405020304" pitchFamily="18" charset="0"/>
                <a:ea typeface="Times" charset="0"/>
                <a:cs typeface="Times" panose="02020603050405020304" pitchFamily="18" charset="0"/>
              </a:rPr>
              <a:t>Līdzīgas preces, pakalpojumi vai </a:t>
            </a:r>
            <a:r>
              <a:rPr lang="lv-LV" sz="2000" dirty="0" smtClean="0">
                <a:latin typeface="Times" panose="02020603050405020304" pitchFamily="18" charset="0"/>
                <a:ea typeface="Times" charset="0"/>
                <a:cs typeface="Times" panose="02020603050405020304" pitchFamily="18" charset="0"/>
              </a:rPr>
              <a:t>būvdarbi* </a:t>
            </a:r>
            <a:r>
              <a:rPr lang="lv-LV" sz="2000" dirty="0" smtClean="0">
                <a:latin typeface="Times" panose="02020603050405020304" pitchFamily="18" charset="0"/>
                <a:ea typeface="Times" charset="0"/>
                <a:cs typeface="Times" panose="02020603050405020304" pitchFamily="18" charset="0"/>
              </a:rPr>
              <a:t>= 1 līgums.</a:t>
            </a:r>
          </a:p>
          <a:p>
            <a:pPr algn="just">
              <a:buFont typeface="+mj-lt"/>
              <a:buAutoNum type="arabicPeriod"/>
            </a:pPr>
            <a:r>
              <a:rPr lang="lv-LV" sz="2000" dirty="0" smtClean="0">
                <a:latin typeface="Times" panose="02020603050405020304" pitchFamily="18" charset="0"/>
                <a:ea typeface="Times" charset="0"/>
                <a:cs typeface="Times" panose="02020603050405020304" pitchFamily="18" charset="0"/>
              </a:rPr>
              <a:t>Ja būvdarbu līgums, kuram nepieciešams būvprojekts, līgumcenā var iekļaut arī līguma izpildei nepieciešamās piegādes un pakalpojumus.</a:t>
            </a:r>
          </a:p>
          <a:p>
            <a:pPr algn="just">
              <a:buFont typeface="+mj-lt"/>
              <a:buAutoNum type="arabicPeriod"/>
            </a:pPr>
            <a:r>
              <a:rPr lang="lv-LV" sz="2000" dirty="0" smtClean="0">
                <a:latin typeface="Times" panose="02020603050405020304" pitchFamily="18" charset="0"/>
                <a:ea typeface="Times" charset="0"/>
                <a:cs typeface="Times" panose="02020603050405020304" pitchFamily="18" charset="0"/>
              </a:rPr>
              <a:t>Līgumcenu nosaka visam projekta īstenošanas laikam. Ja projekta aktivitātes apstiprina katram projekta gadam atsevišķi, līgumus var slēgt katram gadam atsevišķi un paredzamo līgumcenu noteikt 12 mēnešu periodam.</a:t>
            </a:r>
          </a:p>
        </p:txBody>
      </p:sp>
      <p:sp>
        <p:nvSpPr>
          <p:cNvPr id="5" name="Title 4"/>
          <p:cNvSpPr>
            <a:spLocks noGrp="1"/>
          </p:cNvSpPr>
          <p:nvPr>
            <p:ph type="title"/>
          </p:nvPr>
        </p:nvSpPr>
        <p:spPr/>
        <p:txBody>
          <a:bodyPr/>
          <a:lstStyle/>
          <a:p>
            <a:r>
              <a:rPr lang="en-US" dirty="0" err="1" smtClean="0"/>
              <a:t>Paredzamās</a:t>
            </a:r>
            <a:r>
              <a:rPr lang="en-US" dirty="0" smtClean="0"/>
              <a:t> </a:t>
            </a:r>
            <a:r>
              <a:rPr lang="en-US" dirty="0" err="1" smtClean="0"/>
              <a:t>līgumcenas</a:t>
            </a:r>
            <a:r>
              <a:rPr lang="en-US" dirty="0" smtClean="0"/>
              <a:t> </a:t>
            </a:r>
            <a:r>
              <a:rPr lang="en-US" dirty="0" err="1" smtClean="0"/>
              <a:t>noteikšana</a:t>
            </a:r>
            <a:endParaRPr lang="en-US" dirty="0"/>
          </a:p>
        </p:txBody>
      </p:sp>
      <p:sp>
        <p:nvSpPr>
          <p:cNvPr id="6" name="TextBox 5"/>
          <p:cNvSpPr txBox="1"/>
          <p:nvPr/>
        </p:nvSpPr>
        <p:spPr>
          <a:xfrm>
            <a:off x="457200" y="5301208"/>
            <a:ext cx="8229600" cy="1077218"/>
          </a:xfrm>
          <a:prstGeom prst="rect">
            <a:avLst/>
          </a:prstGeom>
          <a:noFill/>
        </p:spPr>
        <p:txBody>
          <a:bodyPr wrap="square" rtlCol="0">
            <a:spAutoFit/>
          </a:bodyPr>
          <a:lstStyle/>
          <a:p>
            <a:r>
              <a:rPr lang="lv-LV" sz="1600" i="1" dirty="0" smtClean="0">
                <a:latin typeface="Times" panose="02020603050405020304" pitchFamily="18" charset="0"/>
                <a:cs typeface="Times" panose="02020603050405020304" pitchFamily="18" charset="0"/>
              </a:rPr>
              <a:t>* Līdzīgas preces, pakalpojumi </a:t>
            </a:r>
            <a:r>
              <a:rPr lang="lv-LV" sz="1600" i="1" dirty="0">
                <a:latin typeface="Times" panose="02020603050405020304" pitchFamily="18" charset="0"/>
                <a:cs typeface="Times" panose="02020603050405020304" pitchFamily="18" charset="0"/>
              </a:rPr>
              <a:t>un </a:t>
            </a:r>
            <a:r>
              <a:rPr lang="lv-LV" sz="1600" i="1" dirty="0" smtClean="0">
                <a:latin typeface="Times" panose="02020603050405020304" pitchFamily="18" charset="0"/>
                <a:cs typeface="Times" panose="02020603050405020304" pitchFamily="18" charset="0"/>
              </a:rPr>
              <a:t>būvdarbi - kuriem </a:t>
            </a:r>
            <a:r>
              <a:rPr lang="lv-LV" sz="1600" i="1" dirty="0">
                <a:latin typeface="Times" panose="02020603050405020304" pitchFamily="18" charset="0"/>
                <a:cs typeface="Times" panose="02020603050405020304" pitchFamily="18" charset="0"/>
              </a:rPr>
              <a:t>ir līdzīgas funkcijas, kuri nepieciešami kopēja iepirkuma projekta īstenošanai, kuru piegādi vai sniegšanu nodrošina viens piegādātāju loks, kā arī kuru vajadzība ir zināma un par kuriem līgumu var noslēgt vienlaikus (arī tad, ja piegāde, pakalpojumu sniegšana vai būvdarbu veikšana notiek pa daļām dažādos laikos).</a:t>
            </a:r>
            <a:endParaRPr lang="lv-LV" sz="1600" i="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375470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5" name="Title 4"/>
          <p:cNvSpPr>
            <a:spLocks noGrp="1"/>
          </p:cNvSpPr>
          <p:nvPr>
            <p:ph type="title"/>
          </p:nvPr>
        </p:nvSpPr>
        <p:spPr/>
        <p:txBody>
          <a:bodyPr/>
          <a:lstStyle/>
          <a:p>
            <a:r>
              <a:rPr lang="en-US" dirty="0" err="1" smtClean="0"/>
              <a:t>Interešu</a:t>
            </a:r>
            <a:r>
              <a:rPr lang="en-US" dirty="0" smtClean="0"/>
              <a:t> </a:t>
            </a:r>
            <a:r>
              <a:rPr lang="en-US" dirty="0" err="1" smtClean="0"/>
              <a:t>konflikts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89033619"/>
              </p:ext>
            </p:extLst>
          </p:nvPr>
        </p:nvGraphicFramePr>
        <p:xfrm>
          <a:off x="251520" y="1512128"/>
          <a:ext cx="8640960" cy="4869200"/>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388640">
                <a:tc>
                  <a:txBody>
                    <a:bodyPr/>
                    <a:lstStyle/>
                    <a:p>
                      <a:pPr algn="ctr"/>
                      <a:r>
                        <a:rPr lang="en-US" dirty="0" err="1" smtClean="0"/>
                        <a:t>Finansējuma</a:t>
                      </a:r>
                      <a:r>
                        <a:rPr lang="en-US" dirty="0" smtClean="0"/>
                        <a:t> </a:t>
                      </a:r>
                      <a:r>
                        <a:rPr lang="en-US" dirty="0" err="1" smtClean="0"/>
                        <a:t>saņēmējs</a:t>
                      </a:r>
                      <a:endParaRPr lang="en-US" dirty="0"/>
                    </a:p>
                  </a:txBody>
                  <a:tcPr/>
                </a:tc>
                <a:tc>
                  <a:txBody>
                    <a:bodyPr/>
                    <a:lstStyle/>
                    <a:p>
                      <a:pPr algn="ctr"/>
                      <a:r>
                        <a:rPr lang="en-US" dirty="0" err="1" smtClean="0"/>
                        <a:t>Piegādātājs</a:t>
                      </a:r>
                      <a:endParaRPr lang="en-US" dirty="0"/>
                    </a:p>
                  </a:txBody>
                  <a:tcPr/>
                </a:tc>
                <a:extLst>
                  <a:ext uri="{0D108BD9-81ED-4DB2-BD59-A6C34878D82A}">
                    <a16:rowId xmlns:a16="http://schemas.microsoft.com/office/drawing/2014/main" val="10000"/>
                  </a:ext>
                </a:extLst>
              </a:tr>
              <a:tr h="4262852">
                <a:tc>
                  <a:txBody>
                    <a:bodyPr/>
                    <a:lstStyle/>
                    <a:p>
                      <a:r>
                        <a:rPr lang="en-US" sz="1800" b="0" i="0" kern="1200" dirty="0" err="1" smtClean="0">
                          <a:solidFill>
                            <a:schemeClr val="dk1"/>
                          </a:solidFill>
                          <a:effectLst/>
                          <a:latin typeface="Times" panose="02020603050405020304" pitchFamily="18" charset="0"/>
                          <a:ea typeface="+mn-ea"/>
                          <a:cs typeface="Times" panose="02020603050405020304" pitchFamily="18" charset="0"/>
                        </a:rPr>
                        <a:t>finansējuma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saņēmējs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finansējuma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saņēmēja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dalībnieks</a:t>
                      </a:r>
                      <a:r>
                        <a:rPr lang="en-US" sz="1800" b="0" i="0" kern="1200" dirty="0" smtClean="0">
                          <a:solidFill>
                            <a:schemeClr val="dk1"/>
                          </a:solidFill>
                          <a:effectLst/>
                          <a:latin typeface="Times" panose="02020603050405020304" pitchFamily="18" charset="0"/>
                          <a:ea typeface="+mn-ea"/>
                          <a:cs typeface="Times" panose="02020603050405020304" pitchFamily="18" charset="0"/>
                        </a:rPr>
                        <a:t> (≥ 20%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daļu</a:t>
                      </a:r>
                      <a:r>
                        <a:rPr lang="en-US" sz="1800" b="0" i="0" kern="1200" dirty="0" smtClean="0">
                          <a:solidFill>
                            <a:schemeClr val="dk1"/>
                          </a:solidFill>
                          <a:effectLst/>
                          <a:latin typeface="Times" panose="02020603050405020304" pitchFamily="18" charset="0"/>
                          <a:ea typeface="+mn-ea"/>
                          <a:cs typeface="Times" panose="02020603050405020304" pitchFamily="18" charset="0"/>
                        </a:rPr>
                        <a:t>)</a:t>
                      </a: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akcionārs</a:t>
                      </a:r>
                      <a:r>
                        <a:rPr lang="en-US" sz="1800" b="0" i="0" kern="1200" dirty="0" smtClean="0">
                          <a:solidFill>
                            <a:schemeClr val="dk1"/>
                          </a:solidFill>
                          <a:effectLst/>
                          <a:latin typeface="Times" panose="02020603050405020304" pitchFamily="18" charset="0"/>
                          <a:ea typeface="+mn-ea"/>
                          <a:cs typeface="Times" panose="02020603050405020304" pitchFamily="18" charset="0"/>
                        </a:rPr>
                        <a:t> (≥ 20%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akciju</a:t>
                      </a:r>
                      <a:r>
                        <a:rPr lang="en-US" sz="1800" b="0" i="0" kern="1200" dirty="0" smtClean="0">
                          <a:solidFill>
                            <a:schemeClr val="dk1"/>
                          </a:solidFill>
                          <a:effectLst/>
                          <a:latin typeface="Times" panose="02020603050405020304" pitchFamily="18" charset="0"/>
                          <a:ea typeface="+mn-ea"/>
                          <a:cs typeface="Times" panose="02020603050405020304" pitchFamily="18" charset="0"/>
                        </a:rPr>
                        <a:t>)</a:t>
                      </a: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biedrs</a:t>
                      </a:r>
                      <a:r>
                        <a:rPr lang="en-US" sz="1800" b="0" i="0" kern="1200" dirty="0" smtClean="0">
                          <a:solidFill>
                            <a:schemeClr val="dk1"/>
                          </a:solidFill>
                          <a:effectLst/>
                          <a:latin typeface="Times" panose="02020603050405020304" pitchFamily="18" charset="0"/>
                          <a:ea typeface="+mn-ea"/>
                          <a:cs typeface="Times" panose="02020603050405020304" pitchFamily="18" charset="0"/>
                        </a:rPr>
                        <a:t> (&lt; 10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biedru</a:t>
                      </a:r>
                      <a:r>
                        <a:rPr lang="en-US" sz="1800" b="0" i="0" kern="1200" dirty="0" smtClean="0">
                          <a:solidFill>
                            <a:schemeClr val="dk1"/>
                          </a:solidFill>
                          <a:effectLst/>
                          <a:latin typeface="Times" panose="02020603050405020304" pitchFamily="18" charset="0"/>
                          <a:ea typeface="+mn-ea"/>
                          <a:cs typeface="Times" panose="02020603050405020304" pitchFamily="18" charset="0"/>
                        </a:rPr>
                        <a:t>)</a:t>
                      </a: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padomes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loceklis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valdes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loceklis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err="1" smtClean="0">
                          <a:solidFill>
                            <a:schemeClr val="dk1"/>
                          </a:solidFill>
                          <a:effectLst/>
                          <a:latin typeface="Times" panose="02020603050405020304" pitchFamily="18" charset="0"/>
                          <a:ea typeface="+mn-ea"/>
                          <a:cs typeface="Times" panose="02020603050405020304" pitchFamily="18" charset="0"/>
                        </a:rPr>
                        <a:t>jebkuras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minētās</a:t>
                      </a:r>
                      <a:r>
                        <a:rPr lang="en-US" sz="1800" b="0" i="0" kern="1200" dirty="0" smtClean="0">
                          <a:solidFill>
                            <a:schemeClr val="dk1"/>
                          </a:solidFill>
                          <a:effectLst/>
                          <a:latin typeface="Times" panose="02020603050405020304" pitchFamily="18" charset="0"/>
                          <a:ea typeface="+mn-ea"/>
                          <a:cs typeface="Times" panose="02020603050405020304" pitchFamily="18" charset="0"/>
                        </a:rPr>
                        <a:t> personas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radinieks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līdz</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otrajai</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radniecības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pakāpei</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laulātais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vai</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svainis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līdz</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pirmajai</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svainības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pakāpei</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finansējuma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saņēmēja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prokūrists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pPr lvl="1"/>
                      <a:r>
                        <a:rPr lang="en-US" sz="1800" b="0" i="0" kern="1200" dirty="0" err="1" smtClean="0">
                          <a:solidFill>
                            <a:schemeClr val="dk1"/>
                          </a:solidFill>
                          <a:effectLst/>
                          <a:latin typeface="Times" panose="02020603050405020304" pitchFamily="18" charset="0"/>
                          <a:ea typeface="+mn-ea"/>
                          <a:cs typeface="Times" panose="02020603050405020304" pitchFamily="18" charset="0"/>
                        </a:rPr>
                        <a:t>komercpilnvarnieks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txBody>
                  <a:tcPr/>
                </a:tc>
                <a:tc>
                  <a:txBody>
                    <a:bodyPr/>
                    <a:lstStyle/>
                    <a:p>
                      <a:r>
                        <a:rPr lang="en-US" sz="1800" b="0" i="0" kern="1200" dirty="0" err="1" smtClean="0">
                          <a:solidFill>
                            <a:schemeClr val="dk1"/>
                          </a:solidFill>
                          <a:effectLst/>
                          <a:latin typeface="Times" panose="02020603050405020304" pitchFamily="18" charset="0"/>
                          <a:ea typeface="+mn-ea"/>
                          <a:cs typeface="Times" panose="02020603050405020304" pitchFamily="18" charset="0"/>
                        </a:rPr>
                        <a:t>piegādātājs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piegādātāja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apakšuzņēmējs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piegādātāja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vai</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tā</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apakšuzņēmēja</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dalībnieks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akcionārs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biedrs</a:t>
                      </a:r>
                      <a:r>
                        <a:rPr lang="en-US" sz="1800" b="0" i="0" kern="1200" dirty="0" smtClean="0">
                          <a:solidFill>
                            <a:schemeClr val="dk1"/>
                          </a:solidFill>
                          <a:effectLst/>
                          <a:latin typeface="Times" panose="02020603050405020304" pitchFamily="18" charset="0"/>
                          <a:ea typeface="+mn-ea"/>
                          <a:cs typeface="Times" panose="02020603050405020304" pitchFamily="18" charset="0"/>
                        </a:rPr>
                        <a:t> (&lt; 10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biedru</a:t>
                      </a:r>
                      <a:r>
                        <a:rPr lang="en-US" sz="1800" b="0" i="0" kern="1200" dirty="0" smtClean="0">
                          <a:solidFill>
                            <a:schemeClr val="dk1"/>
                          </a:solidFill>
                          <a:effectLst/>
                          <a:latin typeface="Times" panose="02020603050405020304" pitchFamily="18" charset="0"/>
                          <a:ea typeface="+mn-ea"/>
                          <a:cs typeface="Times" panose="02020603050405020304" pitchFamily="18" charset="0"/>
                        </a:rPr>
                        <a:t>)</a:t>
                      </a: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padomes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loceklis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valdes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loceklis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prokūrists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komercpilnvarnieks</a:t>
                      </a:r>
                      <a:endParaRPr lang="en-US" sz="1800" b="0" i="0" kern="1200" dirty="0" smtClean="0">
                        <a:solidFill>
                          <a:schemeClr val="dk1"/>
                        </a:solidFill>
                        <a:effectLst/>
                        <a:latin typeface="Times" panose="02020603050405020304" pitchFamily="18" charset="0"/>
                        <a:ea typeface="+mn-ea"/>
                        <a:cs typeface="Times" panose="02020603050405020304" pitchFamily="18" charset="0"/>
                      </a:endParaRPr>
                    </a:p>
                    <a:p>
                      <a:r>
                        <a:rPr lang="en-US" sz="1800" b="0" i="0" kern="1200" dirty="0" err="1" smtClean="0">
                          <a:solidFill>
                            <a:schemeClr val="dk1"/>
                          </a:solidFill>
                          <a:effectLst/>
                          <a:latin typeface="Times" panose="02020603050405020304" pitchFamily="18" charset="0"/>
                          <a:ea typeface="+mn-ea"/>
                          <a:cs typeface="Times" panose="02020603050405020304" pitchFamily="18" charset="0"/>
                        </a:rPr>
                        <a:t>darbinieks</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smtClean="0">
                          <a:solidFill>
                            <a:srgbClr val="FF0000"/>
                          </a:solidFill>
                          <a:effectLst/>
                          <a:latin typeface="Times" panose="02020603050405020304" pitchFamily="18" charset="0"/>
                          <a:ea typeface="+mn-ea"/>
                          <a:cs typeface="Times" panose="02020603050405020304" pitchFamily="18" charset="0"/>
                        </a:rPr>
                        <a:t>≥</a:t>
                      </a:r>
                      <a:r>
                        <a:rPr lang="en-US" sz="1800" b="0" i="0" kern="1200" dirty="0" smtClean="0">
                          <a:solidFill>
                            <a:schemeClr val="dk1"/>
                          </a:solidFill>
                          <a:effectLst/>
                          <a:latin typeface="Times" panose="02020603050405020304" pitchFamily="18" charset="0"/>
                          <a:ea typeface="+mn-ea"/>
                          <a:cs typeface="Times" panose="02020603050405020304" pitchFamily="18" charset="0"/>
                        </a:rPr>
                        <a:t> </a:t>
                      </a:r>
                      <a:r>
                        <a:rPr lang="en-US" sz="1800" b="0" i="0" kern="1200" dirty="0" smtClean="0">
                          <a:solidFill>
                            <a:schemeClr val="dk1"/>
                          </a:solidFill>
                          <a:effectLst/>
                          <a:latin typeface="Times" panose="02020603050405020304" pitchFamily="18" charset="0"/>
                          <a:ea typeface="+mn-ea"/>
                          <a:cs typeface="Times" panose="02020603050405020304" pitchFamily="18" charset="0"/>
                        </a:rPr>
                        <a:t>10 </a:t>
                      </a:r>
                      <a:r>
                        <a:rPr lang="en-US" sz="1800" b="0" i="0" kern="1200" dirty="0" err="1" smtClean="0">
                          <a:solidFill>
                            <a:schemeClr val="dk1"/>
                          </a:solidFill>
                          <a:effectLst/>
                          <a:latin typeface="Times" panose="02020603050405020304" pitchFamily="18" charset="0"/>
                          <a:ea typeface="+mn-ea"/>
                          <a:cs typeface="Times" panose="02020603050405020304" pitchFamily="18" charset="0"/>
                        </a:rPr>
                        <a:t>darbinieku</a:t>
                      </a:r>
                      <a:r>
                        <a:rPr lang="en-US" sz="1800" b="0" i="0" kern="1200" dirty="0" smtClean="0">
                          <a:solidFill>
                            <a:schemeClr val="dk1"/>
                          </a:solidFill>
                          <a:effectLst/>
                          <a:latin typeface="Times" panose="02020603050405020304" pitchFamily="18" charset="0"/>
                          <a:ea typeface="+mn-ea"/>
                          <a:cs typeface="Times" panose="02020603050405020304" pitchFamily="18" charset="0"/>
                        </a:rPr>
                        <a:t>)</a:t>
                      </a:r>
                    </a:p>
                    <a:p>
                      <a:endParaRPr lang="en-US" sz="1800" dirty="0">
                        <a:latin typeface="Times" panose="02020603050405020304" pitchFamily="18" charset="0"/>
                        <a:cs typeface="Times"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9" name="Rectangle 8"/>
          <p:cNvSpPr/>
          <p:nvPr/>
        </p:nvSpPr>
        <p:spPr>
          <a:xfrm>
            <a:off x="467544" y="1118060"/>
            <a:ext cx="8496944" cy="369332"/>
          </a:xfrm>
          <a:prstGeom prst="rect">
            <a:avLst/>
          </a:prstGeom>
        </p:spPr>
        <p:txBody>
          <a:bodyPr wrap="square">
            <a:spAutoFit/>
          </a:bodyPr>
          <a:lstStyle/>
          <a:p>
            <a:r>
              <a:rPr lang="en-US" dirty="0" err="1">
                <a:solidFill>
                  <a:schemeClr val="dk1"/>
                </a:solidFill>
              </a:rPr>
              <a:t>Uzskata</a:t>
            </a:r>
            <a:r>
              <a:rPr lang="en-US" dirty="0">
                <a:solidFill>
                  <a:schemeClr val="dk1"/>
                </a:solidFill>
              </a:rPr>
              <a:t>, </a:t>
            </a:r>
            <a:r>
              <a:rPr lang="en-US" dirty="0" err="1">
                <a:solidFill>
                  <a:schemeClr val="dk1"/>
                </a:solidFill>
              </a:rPr>
              <a:t>ka</a:t>
            </a:r>
            <a:r>
              <a:rPr lang="en-US" dirty="0">
                <a:solidFill>
                  <a:schemeClr val="dk1"/>
                </a:solidFill>
              </a:rPr>
              <a:t> </a:t>
            </a:r>
            <a:r>
              <a:rPr lang="en-US" dirty="0" err="1">
                <a:solidFill>
                  <a:schemeClr val="dk1"/>
                </a:solidFill>
              </a:rPr>
              <a:t>finansējuma</a:t>
            </a:r>
            <a:r>
              <a:rPr lang="en-US" dirty="0">
                <a:solidFill>
                  <a:schemeClr val="dk1"/>
                </a:solidFill>
              </a:rPr>
              <a:t> </a:t>
            </a:r>
            <a:r>
              <a:rPr lang="en-US" dirty="0" err="1">
                <a:solidFill>
                  <a:schemeClr val="dk1"/>
                </a:solidFill>
              </a:rPr>
              <a:t>saņēmējs</a:t>
            </a:r>
            <a:r>
              <a:rPr lang="en-US" dirty="0">
                <a:solidFill>
                  <a:schemeClr val="dk1"/>
                </a:solidFill>
              </a:rPr>
              <a:t> un </a:t>
            </a:r>
            <a:r>
              <a:rPr lang="en-US" dirty="0" err="1">
                <a:solidFill>
                  <a:schemeClr val="dk1"/>
                </a:solidFill>
              </a:rPr>
              <a:t>piegādātājs</a:t>
            </a:r>
            <a:r>
              <a:rPr lang="en-US" dirty="0">
                <a:solidFill>
                  <a:schemeClr val="dk1"/>
                </a:solidFill>
              </a:rPr>
              <a:t> </a:t>
            </a:r>
            <a:r>
              <a:rPr lang="en-US" dirty="0" err="1">
                <a:solidFill>
                  <a:schemeClr val="dk1"/>
                </a:solidFill>
              </a:rPr>
              <a:t>atrodas</a:t>
            </a:r>
            <a:r>
              <a:rPr lang="en-US" dirty="0">
                <a:solidFill>
                  <a:schemeClr val="dk1"/>
                </a:solidFill>
              </a:rPr>
              <a:t> </a:t>
            </a:r>
            <a:r>
              <a:rPr lang="en-US" dirty="0" err="1">
                <a:solidFill>
                  <a:schemeClr val="dk1"/>
                </a:solidFill>
              </a:rPr>
              <a:t>interešu</a:t>
            </a:r>
            <a:r>
              <a:rPr lang="en-US" dirty="0">
                <a:solidFill>
                  <a:schemeClr val="dk1"/>
                </a:solidFill>
              </a:rPr>
              <a:t> </a:t>
            </a:r>
            <a:r>
              <a:rPr lang="en-US" dirty="0" err="1">
                <a:solidFill>
                  <a:schemeClr val="dk1"/>
                </a:solidFill>
              </a:rPr>
              <a:t>konfliktā</a:t>
            </a:r>
            <a:r>
              <a:rPr lang="en-US" dirty="0">
                <a:solidFill>
                  <a:schemeClr val="dk1"/>
                </a:solidFill>
              </a:rPr>
              <a:t>, </a:t>
            </a:r>
            <a:r>
              <a:rPr lang="en-US" dirty="0" smtClean="0">
                <a:solidFill>
                  <a:schemeClr val="dk1"/>
                </a:solidFill>
              </a:rPr>
              <a:t>ja: </a:t>
            </a:r>
            <a:endParaRPr lang="en-US" dirty="0"/>
          </a:p>
        </p:txBody>
      </p:sp>
    </p:spTree>
    <p:extLst>
      <p:ext uri="{BB962C8B-B14F-4D97-AF65-F5344CB8AC3E}">
        <p14:creationId xmlns:p14="http://schemas.microsoft.com/office/powerpoint/2010/main" val="157994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p:txBody>
          <a:bodyPr/>
          <a:lstStyle/>
          <a:p>
            <a:pPr marL="0" indent="0" algn="just">
              <a:buNone/>
            </a:pPr>
            <a:r>
              <a:rPr lang="lv-LV" sz="2000" dirty="0" smtClean="0">
                <a:latin typeface="Times" panose="02020603050405020304" pitchFamily="18" charset="0"/>
                <a:cs typeface="Times" panose="02020603050405020304" pitchFamily="18" charset="0"/>
              </a:rPr>
              <a:t>Finansējuma saņēmējs ir tiesīgs nepiemērot līguma slēgšanas ierobežojumus, ja finansējuma saņēmējs:</a:t>
            </a:r>
          </a:p>
          <a:p>
            <a:pPr algn="just"/>
            <a:r>
              <a:rPr lang="lv-LV" sz="2000" dirty="0" smtClean="0">
                <a:latin typeface="Times" panose="02020603050405020304" pitchFamily="18" charset="0"/>
                <a:cs typeface="Times" panose="02020603050405020304" pitchFamily="18" charset="0"/>
              </a:rPr>
              <a:t>slēdz līgumu par pakalpojumu saņemšanu no institūcijas, kas sniedz attiecīgos pakalpojumus, pamatojoties uz ārējā normatīvajā aktā noteiktajām </a:t>
            </a:r>
            <a:r>
              <a:rPr lang="lv-LV" sz="2000" u="sng" dirty="0" smtClean="0">
                <a:latin typeface="Times" panose="02020603050405020304" pitchFamily="18" charset="0"/>
                <a:cs typeface="Times" panose="02020603050405020304" pitchFamily="18" charset="0"/>
              </a:rPr>
              <a:t>izņēmuma tiesībām</a:t>
            </a:r>
            <a:r>
              <a:rPr lang="lv-LV" sz="2000" dirty="0" smtClean="0">
                <a:latin typeface="Times" panose="02020603050405020304" pitchFamily="18" charset="0"/>
                <a:cs typeface="Times" panose="02020603050405020304" pitchFamily="18" charset="0"/>
              </a:rPr>
              <a:t>;</a:t>
            </a:r>
          </a:p>
          <a:p>
            <a:pPr algn="just"/>
            <a:r>
              <a:rPr lang="lv-LV" sz="2000" dirty="0" smtClean="0">
                <a:latin typeface="Times" panose="02020603050405020304" pitchFamily="18" charset="0"/>
                <a:cs typeface="Times" panose="02020603050405020304" pitchFamily="18" charset="0"/>
              </a:rPr>
              <a:t>slēdz līgumu par </a:t>
            </a:r>
            <a:r>
              <a:rPr lang="lv-LV" sz="2000" u="sng" dirty="0" smtClean="0">
                <a:latin typeface="Times" panose="02020603050405020304" pitchFamily="18" charset="0"/>
                <a:cs typeface="Times" panose="02020603050405020304" pitchFamily="18" charset="0"/>
              </a:rPr>
              <a:t>zemes, esošās būves vai cita nekustamā īpašuma </a:t>
            </a:r>
            <a:r>
              <a:rPr lang="lv-LV" sz="2000" dirty="0" smtClean="0">
                <a:latin typeface="Times" panose="02020603050405020304" pitchFamily="18" charset="0"/>
                <a:cs typeface="Times" panose="02020603050405020304" pitchFamily="18" charset="0"/>
              </a:rPr>
              <a:t>pirkšanu vai nomu vai citu tiesību iegūšanu uz šādu nekustamo īpašumu ar jebkuriem finanšu līdzekļiem. Šis izņēmums neattiecas uz finanšu pakalpojumu līgumiem, kas saistīti ar nekustamā īpašuma pirkšanu vai nomu vai citu tiesību iegūšanu uz nekustamo īpašumu un kas noslēgti pirms vai pēc pirkuma vai nomas līguma noslēgšanas vai vienlaikus ar pirkuma vai nomas līgumu;</a:t>
            </a:r>
          </a:p>
          <a:p>
            <a:pPr algn="just"/>
            <a:r>
              <a:rPr lang="lv-LV" sz="2000" u="sng" dirty="0" smtClean="0">
                <a:latin typeface="Times" panose="02020603050405020304" pitchFamily="18" charset="0"/>
                <a:cs typeface="Times" panose="02020603050405020304" pitchFamily="18" charset="0"/>
              </a:rPr>
              <a:t>tehnisku, māksliniecisku vai ar izņēmuma tiesību aizsardzību</a:t>
            </a:r>
            <a:r>
              <a:rPr lang="lv-LV" sz="2000" dirty="0" smtClean="0">
                <a:latin typeface="Times" panose="02020603050405020304" pitchFamily="18" charset="0"/>
                <a:cs typeface="Times" panose="02020603050405020304" pitchFamily="18" charset="0"/>
              </a:rPr>
              <a:t> saistītu iemeslu dēļ</a:t>
            </a:r>
            <a:r>
              <a:rPr lang="lv-LV" sz="2000" u="sng" dirty="0" smtClean="0">
                <a:latin typeface="Times" panose="02020603050405020304" pitchFamily="18" charset="0"/>
                <a:cs typeface="Times" panose="02020603050405020304" pitchFamily="18" charset="0"/>
              </a:rPr>
              <a:t> </a:t>
            </a:r>
            <a:r>
              <a:rPr lang="lv-LV" sz="2000" dirty="0" smtClean="0">
                <a:latin typeface="Times" panose="02020603050405020304" pitchFamily="18" charset="0"/>
                <a:cs typeface="Times" panose="02020603050405020304" pitchFamily="18" charset="0"/>
              </a:rPr>
              <a:t>līgumu var noslēgt vienīgi ar konkrēto piegādātāju.</a:t>
            </a:r>
          </a:p>
          <a:p>
            <a:endParaRPr lang="en-US" dirty="0"/>
          </a:p>
        </p:txBody>
      </p:sp>
      <p:sp>
        <p:nvSpPr>
          <p:cNvPr id="5" name="Title 4"/>
          <p:cNvSpPr>
            <a:spLocks noGrp="1"/>
          </p:cNvSpPr>
          <p:nvPr>
            <p:ph type="title"/>
          </p:nvPr>
        </p:nvSpPr>
        <p:spPr/>
        <p:txBody>
          <a:bodyPr>
            <a:normAutofit fontScale="90000"/>
          </a:bodyPr>
          <a:lstStyle/>
          <a:p>
            <a:r>
              <a:rPr lang="en-US" dirty="0" err="1" smtClean="0"/>
              <a:t>Izņēmumi</a:t>
            </a:r>
            <a:r>
              <a:rPr lang="en-US" dirty="0" smtClean="0"/>
              <a:t> no </a:t>
            </a:r>
            <a:r>
              <a:rPr lang="en-US" dirty="0" err="1" smtClean="0"/>
              <a:t>interešu</a:t>
            </a:r>
            <a:r>
              <a:rPr lang="en-US" dirty="0" smtClean="0"/>
              <a:t> </a:t>
            </a:r>
            <a:r>
              <a:rPr lang="en-US" dirty="0" err="1" smtClean="0"/>
              <a:t>konflikta</a:t>
            </a:r>
            <a:r>
              <a:rPr lang="en-US" dirty="0" smtClean="0"/>
              <a:t> </a:t>
            </a:r>
            <a:r>
              <a:rPr lang="en-US" dirty="0" err="1" smtClean="0"/>
              <a:t>aizlieguma</a:t>
            </a:r>
            <a:endParaRPr lang="en-US" dirty="0"/>
          </a:p>
        </p:txBody>
      </p:sp>
    </p:spTree>
    <p:extLst>
      <p:ext uri="{BB962C8B-B14F-4D97-AF65-F5344CB8AC3E}">
        <p14:creationId xmlns:p14="http://schemas.microsoft.com/office/powerpoint/2010/main" val="159881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12.09.2017</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p:txBody>
          <a:bodyPr>
            <a:normAutofit/>
          </a:bodyPr>
          <a:lstStyle/>
          <a:p>
            <a:pPr algn="just"/>
            <a:r>
              <a:rPr lang="lv-LV" sz="2000" dirty="0" smtClean="0">
                <a:latin typeface="Times" charset="0"/>
                <a:ea typeface="Times" charset="0"/>
                <a:cs typeface="Times" charset="0"/>
              </a:rPr>
              <a:t>Finansējuma saņēmējs apliecina, ka ar izraudzīto piegādātāju neatrodas interešu konfliktā, parakstot apliecinājumu (MKN 104 1.pielikums).</a:t>
            </a:r>
          </a:p>
          <a:p>
            <a:pPr algn="just"/>
            <a:r>
              <a:rPr lang="lv-LV" sz="2000" dirty="0" smtClean="0">
                <a:latin typeface="Times" charset="0"/>
                <a:ea typeface="Times" charset="0"/>
                <a:cs typeface="Times" charset="0"/>
              </a:rPr>
              <a:t>Ja atrodas interešu konfliktā saskaņā ar MKN 104 12.punktu, bet piemērojami 13.punktā noteiktie izņēmumi, izdara attiecīgu norādi apliecinājumā.</a:t>
            </a:r>
          </a:p>
          <a:p>
            <a:pPr algn="just"/>
            <a:endParaRPr lang="lv-LV" sz="2000" dirty="0" smtClean="0">
              <a:latin typeface="Times" charset="0"/>
              <a:ea typeface="Times" charset="0"/>
              <a:cs typeface="Times" charset="0"/>
            </a:endParaRPr>
          </a:p>
          <a:p>
            <a:pPr algn="just"/>
            <a:r>
              <a:rPr lang="lv-LV" sz="2000" dirty="0" smtClean="0">
                <a:latin typeface="Times" charset="0"/>
                <a:ea typeface="Times" charset="0"/>
                <a:cs typeface="Times" charset="0"/>
              </a:rPr>
              <a:t>Atbildīgo institūciju kompetence – noteikt kārtību un apjomu apliecinājumā ietverto ziņu pārbaudei.</a:t>
            </a:r>
          </a:p>
          <a:p>
            <a:pPr algn="just"/>
            <a:r>
              <a:rPr lang="lv-LV" sz="2000" dirty="0" smtClean="0">
                <a:latin typeface="Times" charset="0"/>
                <a:ea typeface="Times" charset="0"/>
                <a:cs typeface="Times" charset="0"/>
              </a:rPr>
              <a:t>Finansējuma piešķiršanu regulējošajos normatīvajos aktos var būt noteikts atšķirīgs regulējums interešu konflikta esamības konstatēšanai.</a:t>
            </a:r>
          </a:p>
          <a:p>
            <a:pPr algn="just"/>
            <a:endParaRPr lang="lv-LV" sz="2000" dirty="0" smtClean="0">
              <a:latin typeface="Times" charset="0"/>
              <a:ea typeface="Times" charset="0"/>
              <a:cs typeface="Times" charset="0"/>
            </a:endParaRPr>
          </a:p>
          <a:p>
            <a:pPr algn="just"/>
            <a:r>
              <a:rPr lang="lv-LV" altLang="lv-LV" sz="2000" b="1" dirty="0" smtClean="0">
                <a:latin typeface="Times New Roman" charset="0"/>
                <a:ea typeface="Times New Roman" charset="0"/>
                <a:cs typeface="Times New Roman" charset="0"/>
              </a:rPr>
              <a:t>Sekas noteikto interešu konflikta novēršanas noteikumu neievērošanai ir finansējuma saņēmēja veikto izdevumu daļēja vai pilnīga neattiecināšana.</a:t>
            </a:r>
          </a:p>
          <a:p>
            <a:pPr algn="just"/>
            <a:endParaRPr lang="lv-LV" sz="2000" dirty="0">
              <a:latin typeface="Times" charset="0"/>
              <a:ea typeface="Times" charset="0"/>
              <a:cs typeface="Times" charset="0"/>
            </a:endParaRPr>
          </a:p>
        </p:txBody>
      </p:sp>
      <p:sp>
        <p:nvSpPr>
          <p:cNvPr id="5" name="Title 4"/>
          <p:cNvSpPr>
            <a:spLocks noGrp="1"/>
          </p:cNvSpPr>
          <p:nvPr>
            <p:ph type="title"/>
          </p:nvPr>
        </p:nvSpPr>
        <p:spPr/>
        <p:txBody>
          <a:bodyPr/>
          <a:lstStyle/>
          <a:p>
            <a:r>
              <a:rPr lang="en-US" dirty="0" err="1" smtClean="0"/>
              <a:t>Interešu</a:t>
            </a:r>
            <a:r>
              <a:rPr lang="en-US" dirty="0" smtClean="0"/>
              <a:t> </a:t>
            </a:r>
            <a:r>
              <a:rPr lang="en-US" dirty="0" err="1" smtClean="0"/>
              <a:t>konflikta</a:t>
            </a:r>
            <a:r>
              <a:rPr lang="en-US" dirty="0" smtClean="0"/>
              <a:t> </a:t>
            </a:r>
            <a:r>
              <a:rPr lang="en-US" dirty="0" err="1" smtClean="0"/>
              <a:t>pārbaude</a:t>
            </a:r>
            <a:endParaRPr lang="en-US" dirty="0"/>
          </a:p>
        </p:txBody>
      </p:sp>
    </p:spTree>
    <p:extLst>
      <p:ext uri="{BB962C8B-B14F-4D97-AF65-F5344CB8AC3E}">
        <p14:creationId xmlns:p14="http://schemas.microsoft.com/office/powerpoint/2010/main" val="2017059236"/>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LV)" id="{348D13DF-00DA-4B6F-9E95-1B645005F5DA}" vid="{DBFF84FB-C635-4EAB-91D6-C078679E63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(LV)</Template>
  <TotalTime>1318</TotalTime>
  <Words>1669</Words>
  <Application>Microsoft Office PowerPoint</Application>
  <PresentationFormat>On-screen Show (4:3)</PresentationFormat>
  <Paragraphs>192</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Times</vt:lpstr>
      <vt:lpstr>Times New Roman</vt:lpstr>
      <vt:lpstr>1_Custom Design</vt:lpstr>
      <vt:lpstr>Iepirkuma procedūra pasūtītāja finansētiem projektiem</vt:lpstr>
      <vt:lpstr>Iepirkumu normatīvie akti</vt:lpstr>
      <vt:lpstr>PIL mērķi = MKN 104 mērķi?</vt:lpstr>
      <vt:lpstr>Kad piemēro MKN 104?</vt:lpstr>
      <vt:lpstr>Līgumcenu robežas</vt:lpstr>
      <vt:lpstr>Paredzamās līgumcenas noteikšana</vt:lpstr>
      <vt:lpstr>Interešu konflikts</vt:lpstr>
      <vt:lpstr>Izņēmumi no interešu konflikta aizlieguma</vt:lpstr>
      <vt:lpstr>Interešu konflikta pārbaude</vt:lpstr>
      <vt:lpstr>Iepirkuma procedūra</vt:lpstr>
      <vt:lpstr>Iepirkuma priekšmeta apraksts</vt:lpstr>
      <vt:lpstr>Iepirkuma izziņošana</vt:lpstr>
      <vt:lpstr>Sarunu norise (ja tādas paredzētas)</vt:lpstr>
      <vt:lpstr>Piedāvājuma izvēle</vt:lpstr>
      <vt:lpstr>Rezultātu paziņošana</vt:lpstr>
      <vt:lpstr>Līguma grozījumi (nebūtiski grozījumi)</vt:lpstr>
      <vt:lpstr>Līguma grozījumi (elastības noteikums)</vt:lpstr>
      <vt:lpstr>Līguma grozījumi (saskaņošana, sekas)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Inta Lipovska</dc:creator>
  <cp:lastModifiedBy>Artis Lapiņš</cp:lastModifiedBy>
  <cp:revision>48</cp:revision>
  <dcterms:created xsi:type="dcterms:W3CDTF">2017-04-03T13:24:53Z</dcterms:created>
  <dcterms:modified xsi:type="dcterms:W3CDTF">2017-09-12T15:09:40Z</dcterms:modified>
</cp:coreProperties>
</file>