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5" r:id="rId3"/>
    <p:sldId id="309" r:id="rId4"/>
    <p:sldId id="320" r:id="rId5"/>
    <p:sldId id="316" r:id="rId6"/>
    <p:sldId id="317" r:id="rId7"/>
    <p:sldId id="318" r:id="rId8"/>
    <p:sldId id="32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20000"/>
    <a:srgbClr val="C195BA"/>
    <a:srgbClr val="98C222"/>
    <a:srgbClr val="A36298"/>
    <a:srgbClr val="3C7486"/>
    <a:srgbClr val="F19883"/>
    <a:srgbClr val="EA6647"/>
    <a:srgbClr val="E2F2B4"/>
    <a:srgbClr val="BEE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2870" autoAdjust="0"/>
  </p:normalViewPr>
  <p:slideViewPr>
    <p:cSldViewPr snapToGrid="0" showGuides="1">
      <p:cViewPr varScale="1">
        <p:scale>
          <a:sx n="81" d="100"/>
          <a:sy n="81" d="100"/>
        </p:scale>
        <p:origin x="120" y="690"/>
      </p:cViewPr>
      <p:guideLst>
        <p:guide orient="horz" pos="2137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Approved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bubble3D val="0"/>
            <c:explosion val="3"/>
            <c:spPr>
              <a:solidFill>
                <a:srgbClr val="E2F2B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B2-4B62-8864-FEED30833D08}"/>
              </c:ext>
            </c:extLst>
          </c:dPt>
          <c:dPt>
            <c:idx val="1"/>
            <c:bubble3D val="0"/>
            <c:explosion val="8"/>
            <c:spPr>
              <a:solidFill>
                <a:srgbClr val="BEE258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B2-4B62-8864-FEED30833D08}"/>
              </c:ext>
            </c:extLst>
          </c:dPt>
          <c:dPt>
            <c:idx val="2"/>
            <c:bubble3D val="0"/>
            <c:explosion val="5"/>
            <c:spPr>
              <a:solidFill>
                <a:srgbClr val="98C22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B2-4B62-8864-FEED30833D08}"/>
              </c:ext>
            </c:extLst>
          </c:dPt>
          <c:dPt>
            <c:idx val="3"/>
            <c:bubble3D val="0"/>
            <c:explosion val="6"/>
            <c:spPr>
              <a:solidFill>
                <a:srgbClr val="F1988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B2-4B62-8864-FEED30833D08}"/>
              </c:ext>
            </c:extLst>
          </c:dPt>
          <c:dPt>
            <c:idx val="4"/>
            <c:bubble3D val="0"/>
            <c:explosion val="7"/>
            <c:spPr>
              <a:solidFill>
                <a:srgbClr val="EA664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B2-4B62-8864-FEED30833D08}"/>
              </c:ext>
            </c:extLst>
          </c:dPt>
          <c:dPt>
            <c:idx val="5"/>
            <c:bubble3D val="0"/>
            <c:explosion val="3"/>
            <c:spPr>
              <a:solidFill>
                <a:srgbClr val="A36298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AB2-4B62-8864-FEED30833D08}"/>
              </c:ext>
            </c:extLst>
          </c:dPt>
          <c:dPt>
            <c:idx val="6"/>
            <c:bubble3D val="0"/>
            <c:explosion val="3"/>
            <c:spPr>
              <a:solidFill>
                <a:srgbClr val="C195BA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AB2-4B62-8864-FEED30833D08}"/>
              </c:ext>
            </c:extLst>
          </c:dPt>
          <c:dPt>
            <c:idx val="7"/>
            <c:bubble3D val="0"/>
            <c:explosion val="7"/>
            <c:spPr>
              <a:solidFill>
                <a:srgbClr val="3C7486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AB2-4B62-8864-FEED30833D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12</c:v>
                </c:pt>
                <c:pt idx="6">
                  <c:v>9</c:v>
                </c:pt>
                <c:pt idx="7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AB2-4B62-8864-FEED30833D08}"/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Sheet1!$A$2:$A$9</c15:sqref>
                        </c15:formulaRef>
                      </c:ext>
                    </c:extLst>
                    <c:strCache>
                      <c:ptCount val="8"/>
                      <c:pt idx="0">
                        <c:v>1.1</c:v>
                      </c:pt>
                      <c:pt idx="1">
                        <c:v>1.2</c:v>
                      </c:pt>
                      <c:pt idx="2">
                        <c:v>1.3</c:v>
                      </c:pt>
                      <c:pt idx="3">
                        <c:v>2.1</c:v>
                      </c:pt>
                      <c:pt idx="4">
                        <c:v>2.2</c:v>
                      </c:pt>
                      <c:pt idx="5">
                        <c:v>3.1</c:v>
                      </c:pt>
                      <c:pt idx="6">
                        <c:v>3.2</c:v>
                      </c:pt>
                      <c:pt idx="7">
                        <c:v>4.1</c:v>
                      </c:pt>
                    </c:strCache>
                  </c:strRef>
                </c15:cat>
              </c15:filteredCategoryTitle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>
          <a:glow rad="901700">
            <a:srgbClr val="C195BA"/>
          </a:glo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50"/>
      <c:depthPercent val="100"/>
      <c:rAngAx val="0"/>
      <c:perspective val="2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0000"/>
              </a:solidFill>
              <a:ln w="25400">
                <a:solidFill>
                  <a:schemeClr val="bg1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FC-41F1-AEC3-FC3E88166401}"/>
              </c:ext>
            </c:extLst>
          </c:dPt>
          <c:dPt>
            <c:idx val="1"/>
            <c:bubble3D val="0"/>
            <c:spPr>
              <a:solidFill>
                <a:srgbClr val="98C22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1FC-41F1-AEC3-FC3E88166401}"/>
              </c:ext>
            </c:extLst>
          </c:dPt>
          <c:cat>
            <c:strRef>
              <c:f>Sheet1!$A$2:$A$3</c:f>
              <c:strCache>
                <c:ptCount val="2"/>
                <c:pt idx="0">
                  <c:v>Latvia</c:v>
                </c:pt>
                <c:pt idx="1">
                  <c:v>Lithuania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0.61</c:v>
                </c:pt>
                <c:pt idx="1">
                  <c:v>0.39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FC-41F1-AEC3-FC3E88166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rgbClr val="92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rgbClr val="C195BA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2.595781869062222E-2"/>
                  <c:y val="0.191197070273967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n-US" sz="2000" b="1" i="0" u="none" strike="noStrike" kern="1200" spc="0" baseline="0">
                      <a:solidFill>
                        <a:srgbClr val="0033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379058610068302E-2"/>
                  <c:y val="-0.112937046752391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n-US" sz="2000" b="1" i="0" u="none" strike="noStrike" kern="1200" spc="0" baseline="0">
                      <a:solidFill>
                        <a:srgbClr val="0033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Partners from Latvia</c:v>
                </c:pt>
                <c:pt idx="1">
                  <c:v>Partners from Lithuania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</c:v>
                </c:pt>
                <c:pt idx="1">
                  <c:v>43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marL="0" algn="l" defTabSz="914400" rtl="0" eaLnBrk="1" latinLnBrk="0" hangingPunct="1">
        <a:defRPr lang="en-US" sz="2000" b="1" kern="1200">
          <a:solidFill>
            <a:srgbClr val="003399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D0418-07D5-40FC-A838-908BEB1AEC22}" type="datetimeFigureOut">
              <a:rPr lang="en-GB" smtClean="0"/>
              <a:pPr/>
              <a:t>24/04/2018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90FF8-A600-4373-B481-D8EC6BE05A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2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48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7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39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34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3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72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lv-LV" dirty="0" err="1"/>
              <a:t>Thank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baseline="0" dirty="0"/>
              <a:t> </a:t>
            </a:r>
            <a:r>
              <a:rPr lang="lv-LV" baseline="0" dirty="0" err="1"/>
              <a:t>all</a:t>
            </a:r>
            <a:r>
              <a:rPr lang="lv-LV" baseline="0" dirty="0"/>
              <a:t>! </a:t>
            </a:r>
            <a:endParaRPr lang="lv-LV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9C99DBB-03D0-4ED9-A3F1-B7DBA99AC8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758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v-LV"/>
              <a:t>7/12/2009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7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A46A-D5A4-4C07-82D4-617D7FF1AA11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4389-39E6-4AB4-AF68-51EC806DED63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5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30F-D8F1-453B-AEAF-E079C6EA9A80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02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025" y="2546580"/>
            <a:ext cx="10423823" cy="217172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654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B70A-C96E-468B-9F23-79514D3886AC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5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484-E7B7-48F9-B1F1-81FF04EEFE4A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9C9-E98A-4158-8394-820D1234139F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54F7-8357-47FB-B6F4-1D6C86B50D98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7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4ACB-2069-4AAC-B733-74F4B911C878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489-34BD-4312-B9CB-AB91DA5FC69C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4FBB-7E64-4E21-A774-96E5413C7628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D24D-4BE1-47EB-AC00-7A12D266E7DC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F371-4996-4B9C-98CC-569AADBC48F4}" type="datetime1">
              <a:rPr lang="en-GB" smtClean="0"/>
              <a:pPr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3.jpe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hart" Target="../charts/chart1.xml"/><Relationship Id="rId4" Type="http://schemas.openxmlformats.org/officeDocument/2006/relationships/image" Target="../media/image4.jpg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93" y="0"/>
            <a:ext cx="6095999" cy="6901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"/>
            <a:ext cx="6036275" cy="196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1970" y="2866723"/>
            <a:ext cx="735257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Welcome to the seminar on </a:t>
            </a:r>
            <a:r>
              <a:rPr lang="lv-LV" sz="3600" b="1" dirty="0" err="1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lv-LV" sz="36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2nd </a:t>
            </a:r>
            <a:r>
              <a:rPr lang="lv-LV" sz="3600" b="1" dirty="0" err="1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call</a:t>
            </a:r>
            <a:r>
              <a:rPr lang="lv-LV" sz="36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project implementation within the Latvia-Lithuania Programme 2014-2020</a:t>
            </a:r>
          </a:p>
          <a:p>
            <a:endParaRPr lang="lv-LV" sz="1400" b="1" dirty="0" smtClean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en-GB" sz="1600" b="1" dirty="0" smtClean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en-GB" sz="1400" b="1" dirty="0" smtClean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en-GB" sz="1600" b="1" dirty="0" smtClean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endParaRPr lang="lv-LV" sz="1400" b="1" dirty="0" smtClean="0">
              <a:solidFill>
                <a:srgbClr val="95A4D4"/>
              </a:solidFill>
              <a:latin typeface="Montserrat" panose="00000500000000000000" pitchFamily="50" charset="-7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6530" y="6313821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145300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74276" y="342533"/>
            <a:ext cx="8654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Results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the</a:t>
            </a:r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2nd </a:t>
            </a:r>
            <a:r>
              <a:rPr lang="lv-LV" sz="2800" b="1" dirty="0" err="1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Call</a:t>
            </a:r>
            <a:endParaRPr lang="lv-LV" sz="2800" b="1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18" name="Rectangle 17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1525" y="6350170"/>
            <a:ext cx="6018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Interreg</a:t>
            </a:r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V-A </a:t>
            </a:r>
            <a:r>
              <a:rPr lang="en-GB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Latvia-Lithuania Programme 2014-2020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37082" y="6350170"/>
            <a:ext cx="1681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59186" y="6324453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" y="56672"/>
            <a:ext cx="4002450" cy="1303020"/>
          </a:xfrm>
          <a:prstGeom prst="rect">
            <a:avLst/>
          </a:prstGeom>
        </p:spPr>
      </p:pic>
      <p:pic>
        <p:nvPicPr>
          <p:cNvPr id="17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784" y="1666174"/>
            <a:ext cx="3592096" cy="335446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21" name="TextBox 20"/>
          <p:cNvSpPr txBox="1"/>
          <p:nvPr/>
        </p:nvSpPr>
        <p:spPr>
          <a:xfrm>
            <a:off x="7206239" y="1472165"/>
            <a:ext cx="4556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 TOTAL </a:t>
            </a:r>
            <a:r>
              <a:rPr lang="lv-LV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48</a:t>
            </a:r>
            <a:r>
              <a:rPr lang="lv-LV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PROJECT APPROVED</a:t>
            </a:r>
          </a:p>
        </p:txBody>
      </p:sp>
      <p:graphicFrame>
        <p:nvGraphicFramePr>
          <p:cNvPr id="2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193329"/>
              </p:ext>
            </p:extLst>
          </p:nvPr>
        </p:nvGraphicFramePr>
        <p:xfrm>
          <a:off x="1172590" y="1820001"/>
          <a:ext cx="5988084" cy="471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9664" y="2095444"/>
            <a:ext cx="655665" cy="66165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0895" y="5068882"/>
            <a:ext cx="458913" cy="7788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8939" y="5218954"/>
            <a:ext cx="442099" cy="66028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9989" y="2233854"/>
            <a:ext cx="627952" cy="651292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7206239" y="4800157"/>
            <a:ext cx="4940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CURRENTLY </a:t>
            </a:r>
            <a:r>
              <a:rPr lang="lv-LV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20</a:t>
            </a:r>
            <a:r>
              <a:rPr lang="lv-LV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CONTRACTS SIGNED</a:t>
            </a:r>
          </a:p>
        </p:txBody>
      </p:sp>
    </p:spTree>
    <p:extLst>
      <p:ext uri="{BB962C8B-B14F-4D97-AF65-F5344CB8AC3E}">
        <p14:creationId xmlns:p14="http://schemas.microsoft.com/office/powerpoint/2010/main" val="252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1380875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74276" y="342533"/>
            <a:ext cx="8654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Committed</a:t>
            </a:r>
            <a:r>
              <a:rPr lang="en-US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ERDF funds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18" name="Rectangle 17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1525" y="6350170"/>
            <a:ext cx="6018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Interreg</a:t>
            </a:r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V-A </a:t>
            </a:r>
            <a:r>
              <a:rPr lang="en-GB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Latvia-Lithuania Programme 2014-2020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37082" y="6350170"/>
            <a:ext cx="1681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59186" y="6324453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3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" y="56672"/>
            <a:ext cx="4002450" cy="130302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069093"/>
              </p:ext>
            </p:extLst>
          </p:nvPr>
        </p:nvGraphicFramePr>
        <p:xfrm>
          <a:off x="6978445" y="2209863"/>
          <a:ext cx="4561482" cy="2131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6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854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8826">
                <a:tc>
                  <a:txBody>
                    <a:bodyPr/>
                    <a:lstStyle/>
                    <a:p>
                      <a:pPr algn="l" fontAlgn="b"/>
                      <a:endParaRPr lang="lv-LV" sz="2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ERDF (EUR)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20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LATVIA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11 159 183,39</a:t>
                      </a:r>
                      <a:endParaRPr lang="lv-LV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Open Sans" panose="020B060603050402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8826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2400" b="1" kern="120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LITHUANIA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7 216 290,07</a:t>
                      </a:r>
                      <a:endParaRPr lang="lv-LV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Open Sans" panose="020B060603050402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8826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24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18375473,46</a:t>
                      </a:r>
                      <a:endParaRPr lang="lv-LV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Open Sans" panose="020B060603050402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17393893"/>
              </p:ext>
            </p:extLst>
          </p:nvPr>
        </p:nvGraphicFramePr>
        <p:xfrm>
          <a:off x="771525" y="1443216"/>
          <a:ext cx="6035450" cy="459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2673" y="1895998"/>
            <a:ext cx="1033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 smtClean="0">
                <a:solidFill>
                  <a:schemeClr val="bg1"/>
                </a:solidFill>
              </a:rPr>
              <a:t>61%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7133" y="3448731"/>
            <a:ext cx="1033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 smtClean="0">
                <a:solidFill>
                  <a:schemeClr val="bg1"/>
                </a:solidFill>
              </a:rPr>
              <a:t>39%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6" name="Rectangle 5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71525" y="6350170"/>
            <a:ext cx="6018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Interreg</a:t>
            </a:r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V-A </a:t>
            </a:r>
            <a:r>
              <a:rPr lang="en-GB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Latvia-Lithuania Programme 2014-2020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49113" y="6360157"/>
            <a:ext cx="1681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172" y="5571285"/>
            <a:ext cx="7345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3399"/>
                </a:solidFill>
              </a:rPr>
              <a:t>Partners </a:t>
            </a:r>
            <a:r>
              <a:rPr lang="en-US" sz="2000" b="1" dirty="0">
                <a:solidFill>
                  <a:srgbClr val="003399"/>
                </a:solidFill>
              </a:rPr>
              <a:t>from Lithuania </a:t>
            </a:r>
            <a:r>
              <a:rPr lang="lv-LV" sz="2000" b="1" dirty="0">
                <a:solidFill>
                  <a:srgbClr val="003399"/>
                </a:solidFill>
              </a:rPr>
              <a:t>80</a:t>
            </a:r>
            <a:r>
              <a:rPr lang="en-US" sz="2000" b="1" dirty="0">
                <a:solidFill>
                  <a:srgbClr val="003399"/>
                </a:solidFill>
              </a:rPr>
              <a:t>       Partners </a:t>
            </a:r>
            <a:r>
              <a:rPr lang="en-US" sz="2000" b="1" dirty="0">
                <a:solidFill>
                  <a:srgbClr val="003399"/>
                </a:solidFill>
              </a:rPr>
              <a:t>from Latvia </a:t>
            </a:r>
            <a:r>
              <a:rPr lang="lv-LV" sz="2000" b="1" dirty="0">
                <a:solidFill>
                  <a:srgbClr val="003399"/>
                </a:solidFill>
              </a:rPr>
              <a:t>106</a:t>
            </a:r>
            <a:r>
              <a:rPr lang="en-US" sz="2000" b="1" dirty="0">
                <a:solidFill>
                  <a:srgbClr val="003399"/>
                </a:solidFill>
              </a:rPr>
              <a:t>    Total </a:t>
            </a:r>
            <a:r>
              <a:rPr lang="lv-LV" sz="2000" b="1" dirty="0">
                <a:solidFill>
                  <a:srgbClr val="003399"/>
                </a:solidFill>
              </a:rPr>
              <a:t>186</a:t>
            </a:r>
            <a:r>
              <a:rPr lang="en-US" sz="2000" b="1" dirty="0">
                <a:solidFill>
                  <a:srgbClr val="003399"/>
                </a:solidFill>
              </a:rPr>
              <a:t> </a:t>
            </a:r>
            <a:endParaRPr lang="lv-LV" sz="2000" b="1" dirty="0">
              <a:solidFill>
                <a:srgbClr val="00339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99491" y="676434"/>
            <a:ext cx="8007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Amount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partners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approved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projects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19517" y="6346076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4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03354" y="5648229"/>
            <a:ext cx="45887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3399"/>
                </a:solidFill>
              </a:rPr>
              <a:t>LP from Lithuania </a:t>
            </a:r>
            <a:r>
              <a:rPr lang="lv-LV" sz="2000" b="1" dirty="0">
                <a:solidFill>
                  <a:srgbClr val="003399"/>
                </a:solidFill>
              </a:rPr>
              <a:t>2</a:t>
            </a:r>
            <a:r>
              <a:rPr lang="en-US" sz="2000" b="1" dirty="0">
                <a:solidFill>
                  <a:srgbClr val="003399"/>
                </a:solidFill>
              </a:rPr>
              <a:t>2  </a:t>
            </a:r>
            <a:r>
              <a:rPr lang="en-US" sz="2000" b="1" dirty="0">
                <a:solidFill>
                  <a:srgbClr val="003399"/>
                </a:solidFill>
              </a:rPr>
              <a:t>LP from Latvia </a:t>
            </a:r>
            <a:r>
              <a:rPr lang="lv-LV" sz="2000" b="1" dirty="0">
                <a:solidFill>
                  <a:srgbClr val="003399"/>
                </a:solidFill>
              </a:rPr>
              <a:t>26</a:t>
            </a:r>
            <a:r>
              <a:rPr lang="en-US" sz="2000" b="1" dirty="0">
                <a:solidFill>
                  <a:srgbClr val="003399"/>
                </a:solidFill>
              </a:rPr>
              <a:t> </a:t>
            </a:r>
            <a:endParaRPr lang="lv-LV" sz="2000" b="1" dirty="0">
              <a:solidFill>
                <a:srgbClr val="003399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" y="56672"/>
            <a:ext cx="4002450" cy="1303020"/>
          </a:xfrm>
          <a:prstGeom prst="rect">
            <a:avLst/>
          </a:prstGeom>
        </p:spPr>
      </p:pic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597642737"/>
              </p:ext>
            </p:extLst>
          </p:nvPr>
        </p:nvGraphicFramePr>
        <p:xfrm>
          <a:off x="259929" y="1770738"/>
          <a:ext cx="6849574" cy="415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3354" y="1783613"/>
            <a:ext cx="3810000" cy="3810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300910" y="2978163"/>
            <a:ext cx="1033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 smtClean="0">
                <a:solidFill>
                  <a:schemeClr val="bg1"/>
                </a:solidFill>
              </a:rPr>
              <a:t>57%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12494" y="2674079"/>
            <a:ext cx="1033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 smtClean="0">
                <a:solidFill>
                  <a:schemeClr val="bg1"/>
                </a:solidFill>
              </a:rPr>
              <a:t>43%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1380875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18" name="Rectangle 17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1525" y="6350170"/>
            <a:ext cx="6018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Interreg</a:t>
            </a:r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V-A </a:t>
            </a:r>
            <a:r>
              <a:rPr lang="en-GB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Latvia-Lithuania Programme 2014-2020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37082" y="6350170"/>
            <a:ext cx="1681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59186" y="6324453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5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" y="56672"/>
            <a:ext cx="4002450" cy="13030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03813" y="1035313"/>
            <a:ext cx="7633269" cy="3178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727389" y="1020132"/>
            <a:ext cx="8020079" cy="5360739"/>
            <a:chOff x="1917002" y="989431"/>
            <a:chExt cx="8020079" cy="5360739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20303" y="989431"/>
              <a:ext cx="6591997" cy="5191197"/>
            </a:xfrm>
            <a:prstGeom prst="rect">
              <a:avLst/>
            </a:prstGeom>
            <a:ln>
              <a:noFill/>
            </a:ln>
            <a:effectLst>
              <a:softEdge rad="317500"/>
            </a:effectLst>
          </p:spPr>
        </p:pic>
        <p:sp>
          <p:nvSpPr>
            <p:cNvPr id="7" name="Rectangle 6"/>
            <p:cNvSpPr/>
            <p:nvPr/>
          </p:nvSpPr>
          <p:spPr>
            <a:xfrm>
              <a:off x="1917002" y="1117735"/>
              <a:ext cx="2006600" cy="47436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5106523" y="1519613"/>
              <a:ext cx="2121067" cy="7540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310098" y="2580133"/>
            <a:ext cx="841878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lifecycle</a:t>
            </a:r>
            <a:endParaRPr lang="en-GB" sz="28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en-GB" sz="28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Publicity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en-GB" sz="28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lv-LV" sz="28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lv-LV" sz="28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2800" dirty="0" err="1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en-GB" sz="2800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ttÄlu rezultÄti vaicÄjumam âteam members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469" y="1380875"/>
            <a:ext cx="5803641" cy="473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0" y="1380875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6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18" name="Rectangle 17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1525" y="6350170"/>
            <a:ext cx="6018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Interreg</a:t>
            </a:r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V-A </a:t>
            </a:r>
            <a:r>
              <a:rPr lang="en-GB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Latvia-Lithuania Programme 2014-2020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37082" y="6350170"/>
            <a:ext cx="1681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59186" y="6324453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6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" y="56672"/>
            <a:ext cx="4002450" cy="130302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242590" y="1681605"/>
            <a:ext cx="2316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003399"/>
                </a:solidFill>
              </a:rPr>
              <a:t>Marina Gņedova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0078" y="2637634"/>
            <a:ext cx="1550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003399"/>
                </a:solidFill>
              </a:rPr>
              <a:t>Anda Apse</a:t>
            </a:r>
            <a:endParaRPr lang="lv-LV" sz="2400" b="1" dirty="0">
              <a:solidFill>
                <a:srgbClr val="003399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8137" y="3753592"/>
            <a:ext cx="263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003399"/>
                </a:solidFill>
              </a:rPr>
              <a:t>Birute Laurinenaite</a:t>
            </a:r>
            <a:endParaRPr lang="lv-LV" sz="2400" b="1" dirty="0">
              <a:solidFill>
                <a:srgbClr val="003399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189061" y="1672497"/>
            <a:ext cx="2206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 smtClean="0">
                <a:solidFill>
                  <a:srgbClr val="003399"/>
                </a:solidFill>
              </a:rPr>
              <a:t>Inga Ringailaite </a:t>
            </a:r>
            <a:endParaRPr lang="lv-LV" sz="2400" b="1" dirty="0">
              <a:solidFill>
                <a:srgbClr val="003399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72337" y="2648620"/>
            <a:ext cx="1777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003399"/>
                </a:solidFill>
              </a:rPr>
              <a:t>Jānis Vanags</a:t>
            </a:r>
            <a:endParaRPr lang="lv-LV" sz="2400" b="1" dirty="0">
              <a:solidFill>
                <a:srgbClr val="003399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52136" y="5054433"/>
            <a:ext cx="1743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>
                <a:solidFill>
                  <a:srgbClr val="003399"/>
                </a:solidFill>
              </a:rPr>
              <a:t>Gints Pīpiķis</a:t>
            </a:r>
            <a:endParaRPr lang="lv-LV" sz="2400" b="1" dirty="0">
              <a:solidFill>
                <a:srgbClr val="003399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091220" y="3783976"/>
            <a:ext cx="2124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 err="1">
                <a:solidFill>
                  <a:srgbClr val="003399"/>
                </a:solidFill>
              </a:rPr>
              <a:t>Nikolaj</a:t>
            </a:r>
            <a:r>
              <a:rPr lang="lv-LV" sz="2400" b="1" dirty="0">
                <a:solidFill>
                  <a:srgbClr val="003399"/>
                </a:solidFill>
              </a:rPr>
              <a:t> Fadejev</a:t>
            </a:r>
            <a:endParaRPr lang="lv-LV" sz="2400" b="1" dirty="0">
              <a:solidFill>
                <a:srgbClr val="003399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4276" y="342533"/>
            <a:ext cx="8654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Joint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Secretariat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team</a:t>
            </a:r>
            <a:endParaRPr lang="lv-LV" sz="2800" b="1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31088" y="5054433"/>
            <a:ext cx="1954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b="1" dirty="0" smtClean="0">
                <a:solidFill>
                  <a:srgbClr val="003399"/>
                </a:solidFill>
              </a:rPr>
              <a:t>Baiba Bārbale</a:t>
            </a:r>
            <a:endParaRPr lang="lv-LV" sz="24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1380875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074276" y="342533"/>
            <a:ext cx="8654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 err="1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Cmmitted</a:t>
            </a:r>
            <a:r>
              <a:rPr lang="en-US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ERDF funds</a:t>
            </a:r>
            <a:r>
              <a:rPr lang="lv-LV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18" name="Rectangle 17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1525" y="6350170"/>
            <a:ext cx="60188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Interreg</a:t>
            </a:r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V-A </a:t>
            </a:r>
            <a:r>
              <a:rPr lang="en-GB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Latvia-Lithuania Programme 2014-2020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37082" y="6350170"/>
            <a:ext cx="1681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259186" y="6324453"/>
            <a:ext cx="2743200" cy="365125"/>
          </a:xfrm>
        </p:spPr>
        <p:txBody>
          <a:bodyPr/>
          <a:lstStyle/>
          <a:p>
            <a:fld id="{1218C3FA-7AB8-41F4-BB90-B64BC1FB8E50}" type="slidenum">
              <a:rPr lang="en-GB" smtClean="0">
                <a:solidFill>
                  <a:schemeClr val="bg1"/>
                </a:solidFill>
              </a:rPr>
              <a:pPr/>
              <a:t>7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2" y="56672"/>
            <a:ext cx="4002450" cy="13030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2673" y="1895998"/>
            <a:ext cx="1033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 smtClean="0">
                <a:solidFill>
                  <a:schemeClr val="bg1"/>
                </a:solidFill>
              </a:rPr>
              <a:t>61%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7133" y="3448731"/>
            <a:ext cx="1033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b="1" dirty="0" smtClean="0">
                <a:solidFill>
                  <a:schemeClr val="bg1"/>
                </a:solidFill>
              </a:rPr>
              <a:t>39%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84491" y="2197166"/>
            <a:ext cx="56869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b="1" dirty="0" smtClean="0">
                <a:solidFill>
                  <a:srgbClr val="CC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There </a:t>
            </a:r>
            <a:r>
              <a:rPr lang="en-US" sz="4400" b="1" dirty="0">
                <a:solidFill>
                  <a:srgbClr val="CC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are still opportunities to apply for a </a:t>
            </a:r>
            <a:r>
              <a:rPr lang="en-US" sz="4400" b="1" dirty="0" smtClean="0">
                <a:solidFill>
                  <a:srgbClr val="CC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consultation!</a:t>
            </a:r>
            <a:endParaRPr lang="lv-LV" sz="4400" b="1" dirty="0" smtClean="0">
              <a:solidFill>
                <a:srgbClr val="CC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3074" name="Picture 2" descr="AttÄlu rezultÄti vaicÄjumam âconsultationâ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104" y="1359692"/>
            <a:ext cx="4883209" cy="47367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6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63552" y="2189082"/>
            <a:ext cx="4889704" cy="2098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Clr>
                <a:srgbClr val="C00000"/>
              </a:buClr>
            </a:pPr>
            <a:endParaRPr lang="lv-LV" sz="2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b="1" dirty="0"/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b="1" dirty="0"/>
          </a:p>
          <a:p>
            <a:pPr>
              <a:spcAft>
                <a:spcPts val="1000"/>
              </a:spcAft>
              <a:buClr>
                <a:srgbClr val="C00000"/>
              </a:buClr>
            </a:pPr>
            <a:endParaRPr lang="lv-LV" b="1" dirty="0"/>
          </a:p>
        </p:txBody>
      </p:sp>
      <p:pic>
        <p:nvPicPr>
          <p:cNvPr id="4098" name="Picture 2" descr="AttÄlu rezultÄti vaicÄjumam âsuccess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996" y="1246909"/>
            <a:ext cx="8572500" cy="5715000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56" y="2079276"/>
            <a:ext cx="11218736" cy="94594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Good luck in the seminar and to be able to find answers to all your questions!</a:t>
            </a:r>
            <a:endParaRPr lang="en-US" sz="54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08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6091</TotalTime>
  <Words>202</Words>
  <Application>Microsoft Office PowerPoint</Application>
  <PresentationFormat>Widescreen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Montserrat</vt:lpstr>
      <vt:lpstr>Open Sans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luck in the seminar and to be able to find answers to all your questions!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 Barkans</dc:creator>
  <cp:lastModifiedBy>Baiba Bārbale</cp:lastModifiedBy>
  <cp:revision>351</cp:revision>
  <dcterms:created xsi:type="dcterms:W3CDTF">2015-11-13T10:20:07Z</dcterms:created>
  <dcterms:modified xsi:type="dcterms:W3CDTF">2018-04-24T10:33:43Z</dcterms:modified>
</cp:coreProperties>
</file>