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347" r:id="rId3"/>
    <p:sldId id="296" r:id="rId4"/>
    <p:sldId id="342" r:id="rId5"/>
    <p:sldId id="343" r:id="rId6"/>
    <p:sldId id="344" r:id="rId7"/>
    <p:sldId id="345" r:id="rId8"/>
    <p:sldId id="298" r:id="rId9"/>
    <p:sldId id="348" r:id="rId10"/>
    <p:sldId id="365" r:id="rId11"/>
    <p:sldId id="350" r:id="rId12"/>
    <p:sldId id="353" r:id="rId13"/>
    <p:sldId id="354" r:id="rId14"/>
    <p:sldId id="351" r:id="rId15"/>
    <p:sldId id="352" r:id="rId16"/>
    <p:sldId id="309" r:id="rId17"/>
    <p:sldId id="355" r:id="rId18"/>
    <p:sldId id="299" r:id="rId19"/>
    <p:sldId id="312" r:id="rId20"/>
    <p:sldId id="310" r:id="rId21"/>
    <p:sldId id="307" r:id="rId22"/>
    <p:sldId id="308" r:id="rId23"/>
    <p:sldId id="303" r:id="rId24"/>
    <p:sldId id="322" r:id="rId25"/>
    <p:sldId id="367" r:id="rId26"/>
    <p:sldId id="368" r:id="rId27"/>
    <p:sldId id="369" r:id="rId28"/>
    <p:sldId id="360" r:id="rId29"/>
    <p:sldId id="370" r:id="rId30"/>
    <p:sldId id="371" r:id="rId31"/>
    <p:sldId id="334" r:id="rId32"/>
    <p:sldId id="361" r:id="rId33"/>
    <p:sldId id="363" r:id="rId34"/>
    <p:sldId id="366" r:id="rId35"/>
    <p:sldId id="275" r:id="rId36"/>
    <p:sldId id="311" r:id="rId37"/>
    <p:sldId id="274" r:id="rId38"/>
    <p:sldId id="364" r:id="rId39"/>
    <p:sldId id="319" r:id="rId40"/>
    <p:sldId id="320" r:id="rId41"/>
    <p:sldId id="313" r:id="rId42"/>
    <p:sldId id="314" r:id="rId43"/>
    <p:sldId id="315" r:id="rId44"/>
    <p:sldId id="304" r:id="rId45"/>
    <p:sldId id="318" r:id="rId46"/>
    <p:sldId id="316" r:id="rId47"/>
    <p:sldId id="323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5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16428-C5D8-4DF9-BB85-75718F0F5F8E}" type="datetimeFigureOut">
              <a:rPr lang="lt-LT" smtClean="0"/>
              <a:t>2018.01.14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7E7F7-B94E-4E7F-911A-EBCA90B94E1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0335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These questions as reference points. You don‘t have to answer</a:t>
            </a:r>
            <a:r>
              <a:rPr lang="lt-LT" baseline="0" dirty="0" smtClean="0"/>
              <a:t> each of them. Only what you find important. </a:t>
            </a:r>
          </a:p>
          <a:p>
            <a:endParaRPr lang="lt-L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5486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Bendra</a:t>
            </a:r>
            <a:r>
              <a:rPr lang="lt-LT" baseline="0" dirty="0" smtClean="0"/>
              <a:t> programos schema (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282E7-0AF7-4733-A3EA-CA4200909F6D}" type="slidenum">
              <a:rPr lang="lt-LT" altLang="lt-LT" smtClean="0"/>
              <a:pPr>
                <a:defRPr/>
              </a:pPr>
              <a:t>8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2436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Prisiminimui – kokie įspūdžiai</a:t>
            </a:r>
            <a:r>
              <a:rPr lang="lt-LT" baseline="0" dirty="0" smtClean="0"/>
              <a:t> apie darbą su LF?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282E7-0AF7-4733-A3EA-CA4200909F6D}" type="slidenum">
              <a:rPr lang="lt-LT" altLang="lt-LT" smtClean="0"/>
              <a:pPr>
                <a:defRPr/>
              </a:pPr>
              <a:t>18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61033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Aurimo medžiaga</a:t>
            </a:r>
            <a:endParaRPr lang="lt-LT" baseline="0" dirty="0" smtClean="0"/>
          </a:p>
          <a:p>
            <a:endParaRPr lang="lt-L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7413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Aurimo medžiaga</a:t>
            </a:r>
            <a:endParaRPr lang="lt-LT" baseline="0" dirty="0" smtClean="0"/>
          </a:p>
          <a:p>
            <a:endParaRPr lang="lt-L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41305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Aurimo medžiaga</a:t>
            </a:r>
            <a:endParaRPr lang="lt-LT" baseline="0" dirty="0" smtClean="0"/>
          </a:p>
          <a:p>
            <a:endParaRPr lang="lt-L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68E30-207D-4476-8C71-6D7E0E853E57}" type="slidenum">
              <a:rPr lang="lt-LT" smtClean="0"/>
              <a:pPr>
                <a:defRPr/>
              </a:pPr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390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Visi bendrai patariam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282E7-0AF7-4733-A3EA-CA4200909F6D}" type="slidenum">
              <a:rPr lang="lt-LT" altLang="lt-LT" smtClean="0"/>
              <a:pPr>
                <a:defRPr/>
              </a:pPr>
              <a:t>23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518964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t-LT" altLang="lt-LT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788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988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967B57-0CEF-4516-90A6-83722B9B7E31}" type="slidenum">
              <a:rPr lang="lt-LT" altLang="lt-LT"/>
              <a:pPr algn="r" eaLnBrk="1" hangingPunct="1">
                <a:spcBef>
                  <a:spcPct val="0"/>
                </a:spcBef>
              </a:pPr>
              <a:t>39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508772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Eglė įkels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282E7-0AF7-4733-A3EA-CA4200909F6D}" type="slidenum">
              <a:rPr lang="lt-LT" altLang="lt-LT" smtClean="0"/>
              <a:pPr>
                <a:defRPr/>
              </a:pPr>
              <a:t>42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17821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slk logo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32372"/>
            <a:ext cx="1027890" cy="255926"/>
          </a:xfrm>
          <a:prstGeom prst="rect">
            <a:avLst/>
          </a:prstGeom>
        </p:spPr>
      </p:pic>
      <p:pic>
        <p:nvPicPr>
          <p:cNvPr id="8" name="Picture 7" descr="latlit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11" y="332372"/>
            <a:ext cx="4680365" cy="1197731"/>
          </a:xfrm>
          <a:prstGeom prst="rect">
            <a:avLst/>
          </a:prstGeom>
        </p:spPr>
      </p:pic>
      <p:pic>
        <p:nvPicPr>
          <p:cNvPr id="9" name="Picture 8" descr="rta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993" y="376393"/>
            <a:ext cx="707807" cy="21190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128345" y="2189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02138" y="1664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1665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00F4-68E8-2540-8261-EE25E67CBCE1}" type="datetime1">
              <a:rPr lang="en-US" smtClean="0"/>
              <a:t>1/14/2018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45241" y="6236138"/>
            <a:ext cx="86447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24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4B61-1CFF-8C47-AC75-D38877093569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1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7407-4DB9-5041-960F-A68515582398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39A3-249C-D943-AC89-B4DD7C4B71F0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6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A29C-18BE-E447-BAF7-FEA1A39A33E3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6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8016-7A77-CA44-85D5-0C75930D5570}" type="datetime1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0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7997-3F2D-8D44-A125-FDDD5A433E9A}" type="datetime1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9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C8CF-F781-0443-80CA-CD49FA31EE0C}" type="datetime1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4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111A-209C-7C4B-8EFB-6BFED4EAC62E}" type="datetime1">
              <a:rPr lang="en-US" smtClean="0"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3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8373-BCEC-9E44-AAA0-B2B6D3575521}" type="datetime1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773B-90F4-DC42-8181-654BEF31BA9F}" type="datetime1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6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800F4-68E8-2540-8261-EE25E67CBCE1}" type="datetime1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48F7F-F01E-0347-833B-46BEC04BE0D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lk logo-0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83" y="6432558"/>
            <a:ext cx="769007" cy="191469"/>
          </a:xfrm>
          <a:prstGeom prst="rect">
            <a:avLst/>
          </a:prstGeom>
        </p:spPr>
      </p:pic>
      <p:pic>
        <p:nvPicPr>
          <p:cNvPr id="8" name="Picture 7" descr="latlit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2" y="76919"/>
            <a:ext cx="2235199" cy="57199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80276" y="6218621"/>
            <a:ext cx="8627241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rta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34" y="6432558"/>
            <a:ext cx="763533" cy="22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1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http://twistedsifter.files.wordpress.com/2012/07/dewdrops-tree-on-a-flower-pistil.jpg?w=800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US" b="1" dirty="0" smtClean="0"/>
              <a:t>Development </a:t>
            </a:r>
            <a:r>
              <a:rPr lang="en-US" b="1" dirty="0"/>
              <a:t>of study courses according PBL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8194" name="Picture 2" descr="Vaizdo rezultatas pagal užklausą „problem based learning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82" y="4016284"/>
            <a:ext cx="2751527" cy="18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ntrinis pavadinima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6247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431827"/>
          </a:xfrm>
        </p:spPr>
        <p:txBody>
          <a:bodyPr>
            <a:normAutofit/>
          </a:bodyPr>
          <a:lstStyle/>
          <a:p>
            <a:r>
              <a:rPr lang="en-GB" b="1" dirty="0"/>
              <a:t>Different attitudes to studying (with reference to...)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</p:nvPr>
        </p:nvGraphicFramePr>
        <p:xfrm>
          <a:off x="365760" y="1972491"/>
          <a:ext cx="8321039" cy="389273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979158"/>
                <a:gridCol w="2431966"/>
                <a:gridCol w="2909915"/>
              </a:tblGrid>
              <a:tr h="353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195" algn="l"/>
                        </a:tabLs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Competing</a:t>
                      </a:r>
                      <a:endParaRPr lang="lt-L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195" algn="l"/>
                        </a:tabLst>
                      </a:pPr>
                      <a:r>
                        <a:rPr lang="en-GB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activity</a:t>
                      </a:r>
                      <a:endParaRPr lang="lt-L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195" algn="l"/>
                        </a:tabLst>
                      </a:pPr>
                      <a:r>
                        <a:rPr lang="en-GB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Collaborating in group</a:t>
                      </a:r>
                      <a:endParaRPr lang="lt-L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38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195" algn="l"/>
                        </a:tabLs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 I achieve my aim, others will be unable to achieve it and vice versa.</a:t>
                      </a:r>
                      <a:endParaRPr lang="lt-L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195" algn="l"/>
                        </a:tabLs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 success depends on whether I make it better than others. I do not want others to be as successful as me. I take care of myself, not others. I often compare myself to others. I am evaluated referring to norms.</a:t>
                      </a:r>
                      <a:endParaRPr lang="lt-L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195" algn="l"/>
                        </a:tabLs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Achieving my aim is unrelated to others. My success does not depend on success or failure of others. I am responsible for myself. I am evaluated referring to criteria.</a:t>
                      </a:r>
                      <a:endParaRPr lang="lt-L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195" algn="l"/>
                        </a:tabLs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can achieve my aim if other members of the group achieve it as well. Success of the group depends on success of all members of it.</a:t>
                      </a:r>
                      <a:endParaRPr lang="lt-L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195" algn="l"/>
                        </a:tabLs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are all interested in success of the group and we strive to be successful.</a:t>
                      </a:r>
                      <a:endParaRPr lang="lt-L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195" algn="l"/>
                        </a:tabLs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 take care of each other.</a:t>
                      </a:r>
                      <a:endParaRPr lang="lt-L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3195" algn="l"/>
                        </a:tabLs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is based on criteria.</a:t>
                      </a:r>
                      <a:endParaRPr lang="lt-L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0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gap between the skills people learn and the skills people need is becoming more obvious, as traditional learning falls short of equipping students with the knowledge they need to </a:t>
            </a:r>
            <a:r>
              <a:rPr lang="en-US" dirty="0" smtClean="0"/>
              <a:t>thrive.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726" y="3605335"/>
            <a:ext cx="2981657" cy="25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9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2" y="793629"/>
            <a:ext cx="7501676" cy="54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2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</a:t>
            </a:r>
            <a:r>
              <a:rPr lang="en-US" b="1" dirty="0"/>
              <a:t>skills will change most?</a:t>
            </a:r>
            <a:r>
              <a:rPr lang="en-US" dirty="0"/>
              <a:t/>
            </a:r>
            <a:br>
              <a:rPr lang="en-US" dirty="0"/>
            </a:b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Creativity </a:t>
            </a:r>
            <a:r>
              <a:rPr lang="en-US" b="1" dirty="0"/>
              <a:t>will become one of the top three skills workers will need. </a:t>
            </a:r>
            <a:r>
              <a:rPr lang="en-US" dirty="0"/>
              <a:t>With the avalanche of new products, new technologies and new ways of working, workers are going to have to become more creative in order to benefit from these changes.</a:t>
            </a:r>
          </a:p>
          <a:p>
            <a:r>
              <a:rPr lang="en-US" b="1" dirty="0"/>
              <a:t>Robots may help us get to where we want to be faster, but they can’t be as creative as humans</a:t>
            </a:r>
            <a:r>
              <a:rPr lang="en-US" dirty="0"/>
              <a:t> (yet).</a:t>
            </a:r>
          </a:p>
          <a:p>
            <a:r>
              <a:rPr lang="en-US" dirty="0"/>
              <a:t>Whereas negotiation and flexibility are high on the list of skills for 2015, in 2020 they will begin to drop from the top 10 as </a:t>
            </a:r>
            <a:r>
              <a:rPr lang="en-US" b="1" dirty="0"/>
              <a:t>machines, using masses of data, begin to make our decisions for us.</a:t>
            </a:r>
          </a:p>
          <a:p>
            <a:endParaRPr lang="lt-LT" dirty="0"/>
          </a:p>
        </p:txBody>
      </p:sp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33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1026" name="Picture 2" descr="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7" y="907181"/>
            <a:ext cx="7643003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48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074" name="Picture 2" descr="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769937"/>
            <a:ext cx="75438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0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51000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2" r="10362"/>
          <a:stretch/>
        </p:blipFill>
        <p:spPr bwMode="auto">
          <a:xfrm>
            <a:off x="381954" y="1055170"/>
            <a:ext cx="3042064" cy="46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4140895" y="1701353"/>
            <a:ext cx="719137" cy="3311525"/>
            <a:chOff x="2563" y="1295"/>
            <a:chExt cx="453" cy="2086"/>
          </a:xfrm>
        </p:grpSpPr>
        <p:sp>
          <p:nvSpPr>
            <p:cNvPr id="10251" name="AutoShape 11"/>
            <p:cNvSpPr>
              <a:spLocks noChangeArrowheads="1"/>
            </p:cNvSpPr>
            <p:nvPr/>
          </p:nvSpPr>
          <p:spPr bwMode="auto">
            <a:xfrm>
              <a:off x="2563" y="1295"/>
              <a:ext cx="453" cy="90"/>
            </a:xfrm>
            <a:prstGeom prst="rightArrow">
              <a:avLst>
                <a:gd name="adj1" fmla="val 50000"/>
                <a:gd name="adj2" fmla="val 1258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>
              <a:off x="2563" y="2206"/>
              <a:ext cx="453" cy="90"/>
            </a:xfrm>
            <a:prstGeom prst="rightArrow">
              <a:avLst>
                <a:gd name="adj1" fmla="val 50000"/>
                <a:gd name="adj2" fmla="val 1258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253" name="AutoShape 13"/>
            <p:cNvSpPr>
              <a:spLocks noChangeArrowheads="1"/>
            </p:cNvSpPr>
            <p:nvPr/>
          </p:nvSpPr>
          <p:spPr bwMode="auto">
            <a:xfrm>
              <a:off x="2563" y="3291"/>
              <a:ext cx="453" cy="90"/>
            </a:xfrm>
            <a:prstGeom prst="rightArrow">
              <a:avLst>
                <a:gd name="adj1" fmla="val 50000"/>
                <a:gd name="adj2" fmla="val 1258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>
          <a:xfrm>
            <a:off x="395537" y="118615"/>
            <a:ext cx="3312368" cy="649288"/>
          </a:xfrm>
        </p:spPr>
        <p:txBody>
          <a:bodyPr/>
          <a:lstStyle/>
          <a:p>
            <a:pPr eaLnBrk="1" hangingPunct="1">
              <a:defRPr/>
            </a:pPr>
            <a:r>
              <a:rPr lang="lt-LT" sz="3200" dirty="0" smtClean="0">
                <a:solidFill>
                  <a:srgbClr val="000066"/>
                </a:solidFill>
                <a:latin typeface="Calibri"/>
                <a:cs typeface="Calibri"/>
              </a:rPr>
              <a:t>From</a:t>
            </a:r>
            <a:endParaRPr lang="en-US" sz="3200" dirty="0" smtClean="0">
              <a:solidFill>
                <a:srgbClr val="000066"/>
              </a:solidFill>
              <a:latin typeface="Calibri"/>
              <a:cs typeface="Calibri"/>
            </a:endParaRPr>
          </a:p>
        </p:txBody>
      </p:sp>
      <p:sp>
        <p:nvSpPr>
          <p:cNvPr id="15" name="Rectangle 14"/>
          <p:cNvSpPr txBox="1">
            <a:spLocks noChangeArrowheads="1"/>
          </p:cNvSpPr>
          <p:nvPr/>
        </p:nvSpPr>
        <p:spPr bwMode="auto">
          <a:xfrm>
            <a:off x="5292080" y="117896"/>
            <a:ext cx="3312368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lt-LT" sz="3200" b="0" dirty="0" smtClean="0">
                <a:solidFill>
                  <a:srgbClr val="000066"/>
                </a:solidFill>
                <a:latin typeface="Calibri"/>
                <a:cs typeface="Calibri"/>
              </a:rPr>
              <a:t>To</a:t>
            </a:r>
            <a:endParaRPr lang="en-US" sz="3200" b="0" dirty="0" smtClean="0">
              <a:solidFill>
                <a:srgbClr val="000066"/>
              </a:solidFill>
              <a:latin typeface="Calibri"/>
              <a:cs typeface="Calibri"/>
            </a:endParaRPr>
          </a:p>
        </p:txBody>
      </p:sp>
      <p:sp>
        <p:nvSpPr>
          <p:cNvPr id="16" name="Rectangle 14"/>
          <p:cNvSpPr txBox="1">
            <a:spLocks noChangeArrowheads="1"/>
          </p:cNvSpPr>
          <p:nvPr/>
        </p:nvSpPr>
        <p:spPr bwMode="auto">
          <a:xfrm>
            <a:off x="2843808" y="5949280"/>
            <a:ext cx="3312368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200" dirty="0" smtClean="0">
              <a:solidFill>
                <a:srgbClr val="000066"/>
              </a:solidFill>
              <a:latin typeface="Calibri"/>
              <a:cs typeface="Calibri"/>
            </a:endParaRPr>
          </a:p>
        </p:txBody>
      </p:sp>
      <p:pic>
        <p:nvPicPr>
          <p:cNvPr id="11" name="Picture 10" descr="j02895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84" y="1055170"/>
            <a:ext cx="3042064" cy="460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771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Obraz 188" descr="Teaching-and-learning-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771650"/>
            <a:ext cx="6115050" cy="4057650"/>
          </a:xfrm>
          <a:noFill/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511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rewireme.com/wp-content/uploads/2015/10/101115_Empathy-Why-We-Need-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8853"/>
            <a:ext cx="11430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11188" y="260350"/>
            <a:ext cx="7418387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lt-LT" sz="3200" b="1" dirty="0" smtClean="0">
                <a:solidFill>
                  <a:srgbClr val="000066"/>
                </a:solidFill>
                <a:latin typeface="Calibri"/>
                <a:cs typeface="Calibri"/>
              </a:rPr>
              <a:t>Learning </a:t>
            </a:r>
            <a:r>
              <a:rPr lang="lt-LT" sz="3200" b="1" dirty="0" err="1" smtClean="0">
                <a:solidFill>
                  <a:srgbClr val="000066"/>
                </a:solidFill>
                <a:latin typeface="Calibri"/>
                <a:cs typeface="Calibri"/>
              </a:rPr>
              <a:t>Conditions</a:t>
            </a:r>
            <a:r>
              <a:rPr lang="lt-LT" sz="3200" b="1" dirty="0" smtClean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lang="lt-LT" sz="3200" b="1" dirty="0" err="1" smtClean="0">
                <a:solidFill>
                  <a:srgbClr val="000066"/>
                </a:solidFill>
                <a:latin typeface="Calibri"/>
                <a:cs typeface="Calibri"/>
              </a:rPr>
              <a:t>for</a:t>
            </a:r>
            <a:r>
              <a:rPr lang="en-US" sz="3200" b="1" dirty="0" smtClean="0">
                <a:solidFill>
                  <a:srgbClr val="000066"/>
                </a:solidFill>
                <a:latin typeface="Calibri"/>
                <a:cs typeface="Calibri"/>
              </a:rPr>
              <a:t> PBL</a:t>
            </a:r>
            <a:endParaRPr lang="lt-LT" sz="3200" b="1" dirty="0">
              <a:solidFill>
                <a:srgbClr val="000066"/>
              </a:solidFill>
              <a:latin typeface="Calibri"/>
              <a:cs typeface="Calibri"/>
            </a:endParaRPr>
          </a:p>
        </p:txBody>
      </p:sp>
      <p:pic>
        <p:nvPicPr>
          <p:cNvPr id="38917" name="Picture 4" descr="101807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30"/>
          <a:stretch/>
        </p:blipFill>
        <p:spPr bwMode="auto">
          <a:xfrm>
            <a:off x="4427984" y="2708920"/>
            <a:ext cx="4464496" cy="376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25660" y="1496616"/>
            <a:ext cx="4854452" cy="46974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cs typeface="+mn-cs"/>
              </a:rPr>
              <a:t>No teach</a:t>
            </a:r>
            <a:r>
              <a:rPr lang="lt-LT" sz="2800" dirty="0" err="1" smtClean="0">
                <a:cs typeface="+mn-cs"/>
              </a:rPr>
              <a:t>ing</a:t>
            </a: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cs typeface="+mn-cs"/>
              </a:rPr>
              <a:t>Secure </a:t>
            </a:r>
            <a:r>
              <a:rPr lang="lt-LT" sz="2800" dirty="0" smtClean="0">
                <a:cs typeface="+mn-cs"/>
              </a:rPr>
              <a:t>l</a:t>
            </a:r>
            <a:r>
              <a:rPr lang="en-US" sz="2800" dirty="0" smtClean="0">
                <a:cs typeface="+mn-cs"/>
              </a:rPr>
              <a:t>earning </a:t>
            </a:r>
            <a:r>
              <a:rPr lang="lt-LT" sz="2800" dirty="0"/>
              <a:t>e</a:t>
            </a:r>
            <a:r>
              <a:rPr lang="en-US" sz="2800" dirty="0" err="1" smtClean="0">
                <a:cs typeface="+mn-cs"/>
              </a:rPr>
              <a:t>nvironment</a:t>
            </a:r>
            <a:r>
              <a:rPr lang="en-US" sz="2800" dirty="0" smtClean="0">
                <a:cs typeface="+mn-cs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cs typeface="+mn-cs"/>
              </a:rPr>
              <a:t>Active </a:t>
            </a:r>
            <a:r>
              <a:rPr lang="lt-LT" sz="2800" dirty="0" err="1" smtClean="0">
                <a:cs typeface="+mn-cs"/>
              </a:rPr>
              <a:t>participation</a:t>
            </a: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/>
            </a:pPr>
            <a:r>
              <a:rPr lang="lt-LT" sz="2800" dirty="0" err="1" smtClean="0">
                <a:cs typeface="+mn-cs"/>
              </a:rPr>
              <a:t>Flexible</a:t>
            </a:r>
            <a:r>
              <a:rPr lang="lt-LT" sz="2800" dirty="0" smtClean="0">
                <a:cs typeface="+mn-cs"/>
              </a:rPr>
              <a:t> s</a:t>
            </a:r>
            <a:r>
              <a:rPr lang="en-US" sz="2800" dirty="0" smtClean="0">
                <a:cs typeface="+mn-cs"/>
              </a:rPr>
              <a:t>peed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/>
            </a:pPr>
            <a:r>
              <a:rPr lang="lt-LT" sz="2800" dirty="0" err="1" smtClean="0">
                <a:cs typeface="+mn-cs"/>
              </a:rPr>
              <a:t>Different</a:t>
            </a:r>
            <a:r>
              <a:rPr lang="lt-LT" sz="2800" dirty="0" smtClean="0">
                <a:cs typeface="+mn-cs"/>
              </a:rPr>
              <a:t> s</a:t>
            </a:r>
            <a:r>
              <a:rPr lang="en-US" sz="2800" dirty="0" err="1" smtClean="0">
                <a:cs typeface="+mn-cs"/>
              </a:rPr>
              <a:t>tyles</a:t>
            </a: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Clr>
                <a:srgbClr val="CC3300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cs typeface="+mn-cs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19146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8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</a:bodyPr>
          <a:lstStyle/>
          <a:p>
            <a:pPr algn="l"/>
            <a:endParaRPr lang="lt-LT" sz="32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3929" y="4581128"/>
            <a:ext cx="565614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buClr>
                <a:srgbClr val="800000"/>
              </a:buClr>
            </a:pPr>
            <a:r>
              <a:rPr lang="lt-LT" sz="3200" b="1" dirty="0" err="1" smtClean="0">
                <a:solidFill>
                  <a:srgbClr val="990033"/>
                </a:solidFill>
                <a:latin typeface="+mn-lt"/>
              </a:rPr>
              <a:t>What</a:t>
            </a:r>
            <a:r>
              <a:rPr lang="lt-LT" sz="3200" b="1" dirty="0" smtClean="0">
                <a:solidFill>
                  <a:srgbClr val="990033"/>
                </a:solidFill>
                <a:latin typeface="+mn-lt"/>
              </a:rPr>
              <a:t> </a:t>
            </a:r>
            <a:r>
              <a:rPr lang="lt-LT" sz="3200" b="1" dirty="0" err="1" smtClean="0">
                <a:solidFill>
                  <a:srgbClr val="990033"/>
                </a:solidFill>
                <a:latin typeface="+mn-lt"/>
              </a:rPr>
              <a:t>do</a:t>
            </a:r>
            <a:r>
              <a:rPr lang="lt-LT" sz="3200" b="1" dirty="0" smtClean="0">
                <a:solidFill>
                  <a:srgbClr val="990033"/>
                </a:solidFill>
                <a:latin typeface="+mn-lt"/>
              </a:rPr>
              <a:t> </a:t>
            </a:r>
            <a:r>
              <a:rPr lang="lt-LT" sz="3200" b="1" dirty="0" err="1" smtClean="0">
                <a:solidFill>
                  <a:srgbClr val="990033"/>
                </a:solidFill>
                <a:latin typeface="+mn-lt"/>
              </a:rPr>
              <a:t>you</a:t>
            </a:r>
            <a:r>
              <a:rPr lang="lt-LT" sz="3200" b="1" dirty="0" smtClean="0">
                <a:solidFill>
                  <a:srgbClr val="990033"/>
                </a:solidFill>
                <a:latin typeface="+mn-lt"/>
              </a:rPr>
              <a:t> w</a:t>
            </a:r>
            <a:r>
              <a:rPr lang="en-US" sz="3200" b="1" dirty="0" smtClean="0">
                <a:solidFill>
                  <a:srgbClr val="990033"/>
                </a:solidFill>
                <a:latin typeface="+mn-lt"/>
              </a:rPr>
              <a:t>ant to now and to practice today? </a:t>
            </a:r>
            <a:endParaRPr lang="lt-LT" sz="3200" dirty="0">
              <a:latin typeface="+mn-lt"/>
            </a:endParaRPr>
          </a:p>
        </p:txBody>
      </p:sp>
      <p:pic>
        <p:nvPicPr>
          <p:cNvPr id="6" name="Picture 2" descr="http://www.colourbox.com/preview/4227966-511501-different-colored-pencils-with-white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7638"/>
            <a:ext cx="2819400" cy="296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6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1625" y="571502"/>
          <a:ext cx="8595848" cy="581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500"/>
                <a:gridCol w="4468348"/>
              </a:tblGrid>
              <a:tr h="58102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/>
                        <a:t>Pedagogy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Andragogy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Learners are told what they should learn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Learners know why they are learning certain things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Content of learning is based upon teacher’s knowledge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Content of learning is based on experience exchange between learner and teacher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Learners have </a:t>
                      </a:r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little </a:t>
                      </a: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experience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Learners have a lot of experience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Learned knowledge and skills will be applied in the future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Learned knowledge and skills are applicable immediately after learning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Learning purpose has to be explained for learners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Learning purpose is clear for learners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Assessment of learning is teacher‘s  responsibility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Assessment of learning is learners’ responsibility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Learning programme is arranged in fixed seuquence of topics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Learning programme is arranged in flexible modules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Learning needs are set by a teacher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Learning needs are set by learners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Motivation is based upon external factors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Motivation is based upon external and internal factors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1625" y="1111249"/>
            <a:ext cx="8595848" cy="608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1625" y="1692509"/>
            <a:ext cx="8595848" cy="608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1625" y="2313772"/>
            <a:ext cx="8595848" cy="608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1625" y="2905033"/>
            <a:ext cx="8595848" cy="608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1625" y="3513908"/>
            <a:ext cx="8595848" cy="608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1625" y="4043852"/>
            <a:ext cx="8595848" cy="608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1625" y="4652727"/>
            <a:ext cx="8595848" cy="608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1625" y="5261602"/>
            <a:ext cx="8595848" cy="608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1625" y="5765264"/>
            <a:ext cx="8595848" cy="608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8"/>
          <p:cNvSpPr>
            <a:spLocks noGrp="1"/>
          </p:cNvSpPr>
          <p:nvPr>
            <p:ph type="title"/>
          </p:nvPr>
        </p:nvSpPr>
        <p:spPr>
          <a:xfrm>
            <a:off x="457200" y="233711"/>
            <a:ext cx="8229600" cy="917596"/>
          </a:xfrm>
        </p:spPr>
        <p:txBody>
          <a:bodyPr>
            <a:noAutofit/>
          </a:bodyPr>
          <a:lstStyle/>
          <a:p>
            <a:pPr algn="l"/>
            <a:r>
              <a:rPr lang="lt-LT" sz="3200" b="1" dirty="0" smtClean="0">
                <a:solidFill>
                  <a:srgbClr val="003366"/>
                </a:solidFill>
                <a:latin typeface="+mn-lt"/>
              </a:rPr>
              <a:t>Pedagogy – Andragogy </a:t>
            </a:r>
            <a:r>
              <a:rPr lang="lt-LT" sz="2400" i="1" dirty="0" smtClean="0">
                <a:solidFill>
                  <a:srgbClr val="003366"/>
                </a:solidFill>
                <a:latin typeface="+mn-lt"/>
              </a:rPr>
              <a:t>(individual assessment)</a:t>
            </a:r>
            <a:endParaRPr lang="lt-LT" sz="2400" i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220579"/>
            <a:ext cx="7960398" cy="4315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/>
            </a:pPr>
            <a:r>
              <a:rPr lang="en-US" sz="2400" dirty="0" smtClean="0">
                <a:latin typeface="+mn-lt"/>
              </a:rPr>
              <a:t>Learners are told what they should learn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/>
            </a:pPr>
            <a:r>
              <a:rPr lang="en-US" sz="2400" dirty="0">
                <a:latin typeface="+mn-lt"/>
              </a:rPr>
              <a:t>Learning needs are set by </a:t>
            </a:r>
            <a:r>
              <a:rPr lang="en-US" sz="2400" dirty="0" smtClean="0">
                <a:latin typeface="+mn-lt"/>
              </a:rPr>
              <a:t>learners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/>
            </a:pPr>
            <a:r>
              <a:rPr lang="en-US" sz="2400" dirty="0" smtClean="0">
                <a:latin typeface="+mn-lt"/>
              </a:rPr>
              <a:t>Content of learning is based upon teacher’s knowledge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/>
            </a:pPr>
            <a:r>
              <a:rPr lang="en-US" sz="2400" dirty="0">
                <a:latin typeface="+mn-lt"/>
              </a:rPr>
              <a:t>Motivation is based upon external and internal </a:t>
            </a:r>
            <a:r>
              <a:rPr lang="en-US" sz="2400" dirty="0" smtClean="0">
                <a:latin typeface="+mn-lt"/>
              </a:rPr>
              <a:t>factors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/>
            </a:pPr>
            <a:r>
              <a:rPr lang="en-US" sz="2400" dirty="0" smtClean="0">
                <a:latin typeface="+mn-lt"/>
              </a:rPr>
              <a:t>Learners have little experience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/>
            </a:pPr>
            <a:r>
              <a:rPr lang="lt-LT" sz="2400" dirty="0">
                <a:latin typeface="+mn-lt"/>
              </a:rPr>
              <a:t>Learned knowledge and skills will be applied in the </a:t>
            </a:r>
            <a:r>
              <a:rPr lang="lt-LT" sz="2400" dirty="0" smtClean="0">
                <a:latin typeface="+mn-lt"/>
              </a:rPr>
              <a:t>future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/>
            </a:pPr>
            <a:r>
              <a:rPr lang="lt-LT" sz="2400" dirty="0" smtClean="0">
                <a:latin typeface="+mn-lt"/>
              </a:rPr>
              <a:t>Assement </a:t>
            </a:r>
            <a:r>
              <a:rPr lang="lt-LT" sz="2400" dirty="0">
                <a:latin typeface="+mn-lt"/>
              </a:rPr>
              <a:t>of learning is learners’ responsibility</a:t>
            </a:r>
            <a:endParaRPr lang="en-US" sz="2400" dirty="0" smtClean="0">
              <a:effectLst/>
              <a:latin typeface="+mn-lt"/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/>
            </a:pPr>
            <a:r>
              <a:rPr lang="lt-LT" sz="2400" dirty="0" err="1">
                <a:latin typeface="+mn-lt"/>
              </a:rPr>
              <a:t>Learning</a:t>
            </a:r>
            <a:r>
              <a:rPr lang="lt-LT" sz="2400" dirty="0">
                <a:latin typeface="+mn-lt"/>
              </a:rPr>
              <a:t> </a:t>
            </a:r>
            <a:r>
              <a:rPr lang="lt-LT" sz="2400" dirty="0" err="1" smtClean="0">
                <a:latin typeface="+mn-lt"/>
              </a:rPr>
              <a:t>program</a:t>
            </a:r>
            <a:r>
              <a:rPr lang="lt-LT" sz="2400" dirty="0" smtClean="0">
                <a:latin typeface="+mn-lt"/>
              </a:rPr>
              <a:t> </a:t>
            </a:r>
            <a:r>
              <a:rPr lang="lt-LT" sz="2400" dirty="0">
                <a:latin typeface="+mn-lt"/>
              </a:rPr>
              <a:t>is arranged in flexible modules</a:t>
            </a:r>
            <a:endParaRPr lang="lt-LT" sz="2400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/>
            </a:pPr>
            <a:r>
              <a:rPr lang="lt-LT" sz="2400" dirty="0" smtClean="0">
                <a:latin typeface="+mn-lt"/>
              </a:rPr>
              <a:t>Learning purpose has to be explained for learners</a:t>
            </a:r>
            <a:endParaRPr lang="lt-LT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50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98"/>
          <p:cNvSpPr>
            <a:spLocks noGrp="1"/>
          </p:cNvSpPr>
          <p:nvPr>
            <p:ph type="title"/>
          </p:nvPr>
        </p:nvSpPr>
        <p:spPr>
          <a:xfrm>
            <a:off x="457200" y="233711"/>
            <a:ext cx="8229600" cy="917596"/>
          </a:xfrm>
        </p:spPr>
        <p:txBody>
          <a:bodyPr>
            <a:noAutofit/>
          </a:bodyPr>
          <a:lstStyle/>
          <a:p>
            <a:pPr algn="l"/>
            <a:r>
              <a:rPr lang="lt-LT" sz="3200" b="1" dirty="0" smtClean="0">
                <a:solidFill>
                  <a:srgbClr val="003366"/>
                </a:solidFill>
                <a:latin typeface="+mn-lt"/>
              </a:rPr>
              <a:t>Pedagogy – Andragogy – 2 </a:t>
            </a:r>
            <a:r>
              <a:rPr lang="lt-LT" sz="2400" i="1" dirty="0" smtClean="0">
                <a:solidFill>
                  <a:srgbClr val="003366"/>
                </a:solidFill>
                <a:latin typeface="+mn-lt"/>
              </a:rPr>
              <a:t>(individual assessment)</a:t>
            </a:r>
            <a:endParaRPr lang="lt-LT" sz="24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82660"/>
            <a:ext cx="8447295" cy="497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 startAt="10"/>
            </a:pPr>
            <a:r>
              <a:rPr lang="en-US" sz="2400" dirty="0" smtClean="0">
                <a:latin typeface="+mn-lt"/>
              </a:rPr>
              <a:t>Learners know why they are learning certain things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 startAt="10"/>
            </a:pPr>
            <a:r>
              <a:rPr lang="en-US" sz="2400" dirty="0" smtClean="0">
                <a:latin typeface="+mn-lt"/>
              </a:rPr>
              <a:t>Learning needs are set by a teacher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 startAt="10"/>
            </a:pPr>
            <a:r>
              <a:rPr lang="en-US" sz="2400" dirty="0" smtClean="0">
                <a:latin typeface="+mn-lt"/>
              </a:rPr>
              <a:t>Assessment of learning is teacher’s responsibility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 startAt="10"/>
            </a:pPr>
            <a:r>
              <a:rPr lang="en-US" sz="2400" dirty="0" smtClean="0">
                <a:latin typeface="+mn-lt"/>
              </a:rPr>
              <a:t>Learning purpose is clear for learners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 startAt="10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Learning program is arranged in fixed sequence of topics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 startAt="10"/>
            </a:pPr>
            <a:r>
              <a:rPr lang="lt-LT" sz="2400" dirty="0" smtClean="0">
                <a:solidFill>
                  <a:srgbClr val="000000"/>
                </a:solidFill>
                <a:latin typeface="+mn-lt"/>
              </a:rPr>
              <a:t>Learned knowledge and skills are applicable immediately after learning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 startAt="10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Content of learning is based on experience exchange between learner and teacher</a:t>
            </a:r>
            <a:endParaRPr lang="en-US" sz="2400" dirty="0" smtClean="0">
              <a:solidFill>
                <a:srgbClr val="000000"/>
              </a:solidFill>
              <a:effectLst/>
              <a:latin typeface="+mn-lt"/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 startAt="10"/>
            </a:pPr>
            <a:r>
              <a:rPr lang="lt-LT" sz="2400" dirty="0" smtClean="0">
                <a:solidFill>
                  <a:srgbClr val="000000"/>
                </a:solidFill>
                <a:latin typeface="+mn-lt"/>
              </a:rPr>
              <a:t>Motivation is based upon external factors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+mj-lt"/>
              <a:buAutoNum type="arabicPeriod" startAt="10"/>
            </a:pPr>
            <a:r>
              <a:rPr lang="lt-LT" sz="2400" dirty="0" smtClean="0">
                <a:solidFill>
                  <a:srgbClr val="000000"/>
                </a:solidFill>
                <a:latin typeface="+mn-lt"/>
              </a:rPr>
              <a:t>Learners have a lot of experience</a:t>
            </a:r>
            <a:endParaRPr lang="lt-LT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78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053" y="1540966"/>
            <a:ext cx="5614392" cy="57849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Let’s </a:t>
            </a:r>
            <a:r>
              <a:rPr lang="lt-LT" sz="3200" b="1" dirty="0" err="1" smtClean="0">
                <a:solidFill>
                  <a:srgbClr val="002060"/>
                </a:solidFill>
                <a:latin typeface="+mn-lt"/>
              </a:rPr>
              <a:t>Talk</a:t>
            </a:r>
            <a:r>
              <a:rPr lang="lt-LT" sz="3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Together 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 </a:t>
            </a:r>
            <a:endParaRPr lang="lt-LT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40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A980B-459B-4EAA-883B-CD2808997E2D}" type="slidenum">
              <a:rPr lang="lt-LT" altLang="lt-LT" smtClean="0"/>
              <a:pPr>
                <a:defRPr/>
              </a:pPr>
              <a:t>24</a:t>
            </a:fld>
            <a:endParaRPr lang="lt-LT" altLang="lt-LT"/>
          </a:p>
        </p:txBody>
      </p:sp>
      <p:pic>
        <p:nvPicPr>
          <p:cNvPr id="5" name="Picture 2" descr="http://i2.wp.com/Vucabook.com/wp-content/uploads/2014/11/Transformation-3-fli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097280"/>
            <a:ext cx="8473440" cy="50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98"/>
          <p:cNvSpPr txBox="1">
            <a:spLocks/>
          </p:cNvSpPr>
          <p:nvPr/>
        </p:nvSpPr>
        <p:spPr bwMode="auto">
          <a:xfrm>
            <a:off x="3766453" y="2750820"/>
            <a:ext cx="4915290" cy="352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Problem Based Learning…</a:t>
            </a:r>
            <a:endParaRPr lang="lt-LT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4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err="1" smtClean="0"/>
              <a:t>Definition</a:t>
            </a:r>
            <a:r>
              <a:rPr lang="lt-LT" b="1" dirty="0" err="1"/>
              <a:t>s</a:t>
            </a:r>
            <a:r>
              <a:rPr lang="lt-LT" b="1" dirty="0" smtClean="0"/>
              <a:t> </a:t>
            </a:r>
            <a:r>
              <a:rPr lang="lt-LT" b="1" dirty="0" err="1"/>
              <a:t>of</a:t>
            </a:r>
            <a:r>
              <a:rPr lang="lt-LT" b="1" dirty="0"/>
              <a:t> </a:t>
            </a:r>
            <a:r>
              <a:rPr lang="en-US" b="1" dirty="0" smtClean="0"/>
              <a:t>Key </a:t>
            </a:r>
            <a:r>
              <a:rPr lang="lt-LT" b="1" dirty="0" err="1" smtClean="0"/>
              <a:t>Terms</a:t>
            </a:r>
            <a:r>
              <a:rPr lang="en-US" b="1" dirty="0" smtClean="0"/>
              <a:t> (</a:t>
            </a:r>
            <a:r>
              <a:rPr lang="ru-RU" b="1" dirty="0" smtClean="0"/>
              <a:t>1)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Problem</a:t>
            </a:r>
            <a:r>
              <a:rPr lang="en-US" b="1" dirty="0"/>
              <a:t>: </a:t>
            </a:r>
            <a:r>
              <a:rPr lang="en-US" dirty="0"/>
              <a:t>A problem can be </a:t>
            </a:r>
            <a:r>
              <a:rPr lang="en-US" dirty="0" smtClean="0"/>
              <a:t>theoretical, </a:t>
            </a:r>
            <a:r>
              <a:rPr lang="lt-LT" dirty="0" err="1" smtClean="0"/>
              <a:t>practical</a:t>
            </a:r>
            <a:r>
              <a:rPr lang="lt-LT" dirty="0"/>
              <a:t>, </a:t>
            </a:r>
            <a:r>
              <a:rPr lang="lt-LT" dirty="0" err="1"/>
              <a:t>social</a:t>
            </a:r>
            <a:r>
              <a:rPr lang="lt-LT" dirty="0"/>
              <a:t>, </a:t>
            </a:r>
            <a:r>
              <a:rPr lang="lt-LT" dirty="0" err="1" smtClean="0"/>
              <a:t>technical</a:t>
            </a:r>
            <a:r>
              <a:rPr lang="lt-LT" dirty="0" smtClean="0"/>
              <a:t>,</a:t>
            </a:r>
            <a:r>
              <a:rPr lang="en-US" dirty="0" smtClean="0"/>
              <a:t> </a:t>
            </a:r>
            <a:r>
              <a:rPr lang="lt-LT" dirty="0" err="1" smtClean="0"/>
              <a:t>symbolic-cultural</a:t>
            </a:r>
            <a:r>
              <a:rPr lang="lt-LT" dirty="0" smtClean="0"/>
              <a:t> </a:t>
            </a:r>
            <a:r>
              <a:rPr lang="lt-LT" dirty="0" err="1"/>
              <a:t>and</a:t>
            </a:r>
            <a:r>
              <a:rPr lang="lt-LT" dirty="0"/>
              <a:t>/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scientific</a:t>
            </a:r>
            <a:r>
              <a:rPr lang="lt-LT" dirty="0"/>
              <a:t> </a:t>
            </a:r>
            <a:r>
              <a:rPr lang="lt-LT" dirty="0" err="1" smtClean="0"/>
              <a:t>and</a:t>
            </a:r>
            <a:r>
              <a:rPr lang="en-US" dirty="0"/>
              <a:t> </a:t>
            </a:r>
            <a:r>
              <a:rPr lang="en-US" dirty="0" smtClean="0"/>
              <a:t>grows </a:t>
            </a:r>
            <a:r>
              <a:rPr lang="en-US" dirty="0"/>
              <a:t>out of students’ </a:t>
            </a:r>
            <a:r>
              <a:rPr lang="en-US" dirty="0" smtClean="0"/>
              <a:t>wondering within </a:t>
            </a:r>
            <a:r>
              <a:rPr lang="en-US" dirty="0"/>
              <a:t>different disciplines and </a:t>
            </a:r>
            <a:r>
              <a:rPr lang="en-US" dirty="0" smtClean="0"/>
              <a:t>professional </a:t>
            </a:r>
            <a:r>
              <a:rPr lang="lt-LT" dirty="0" err="1" smtClean="0"/>
              <a:t>environments</a:t>
            </a:r>
            <a:r>
              <a:rPr lang="lt-LT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Project : </a:t>
            </a:r>
            <a:r>
              <a:rPr lang="en-US" dirty="0"/>
              <a:t>A project is a </a:t>
            </a:r>
            <a:r>
              <a:rPr lang="en-US" dirty="0" smtClean="0"/>
              <a:t>complex effort </a:t>
            </a:r>
            <a:r>
              <a:rPr lang="en-US" dirty="0"/>
              <a:t>that necessitates an </a:t>
            </a:r>
            <a:r>
              <a:rPr lang="en-US" dirty="0" smtClean="0"/>
              <a:t>analysis of </a:t>
            </a:r>
            <a:r>
              <a:rPr lang="en-US" dirty="0"/>
              <a:t>the target (problem analysis) </a:t>
            </a:r>
            <a:r>
              <a:rPr lang="en-US" dirty="0" smtClean="0"/>
              <a:t>and that </a:t>
            </a:r>
            <a:r>
              <a:rPr lang="en-US" dirty="0"/>
              <a:t>must be planned and </a:t>
            </a:r>
            <a:r>
              <a:rPr lang="en-US" dirty="0" smtClean="0"/>
              <a:t>managed. 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96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err="1"/>
              <a:t>Definitions</a:t>
            </a:r>
            <a:r>
              <a:rPr lang="lt-LT" b="1" dirty="0"/>
              <a:t> </a:t>
            </a:r>
            <a:r>
              <a:rPr lang="lt-LT" b="1" dirty="0" err="1"/>
              <a:t>of</a:t>
            </a:r>
            <a:r>
              <a:rPr lang="lt-LT" b="1" dirty="0"/>
              <a:t> </a:t>
            </a:r>
            <a:r>
              <a:rPr lang="en-US" b="1" dirty="0"/>
              <a:t>Key </a:t>
            </a:r>
            <a:r>
              <a:rPr lang="lt-LT" b="1" dirty="0" err="1"/>
              <a:t>Terms</a:t>
            </a:r>
            <a:r>
              <a:rPr lang="en-US" b="1" dirty="0"/>
              <a:t> </a:t>
            </a:r>
            <a:r>
              <a:rPr lang="en-US" b="1" dirty="0" smtClean="0"/>
              <a:t>(2</a:t>
            </a:r>
            <a:r>
              <a:rPr lang="ru-RU" b="1" dirty="0" smtClean="0"/>
              <a:t>)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 err="1" smtClean="0"/>
              <a:t>Exemplarity</a:t>
            </a:r>
            <a:r>
              <a:rPr lang="lt-LT" b="1" dirty="0"/>
              <a:t>: </a:t>
            </a:r>
            <a:r>
              <a:rPr lang="lt-LT" dirty="0" err="1"/>
              <a:t>Exemplarity</a:t>
            </a:r>
            <a:r>
              <a:rPr lang="lt-LT" dirty="0"/>
              <a:t> </a:t>
            </a:r>
            <a:r>
              <a:rPr lang="lt-LT" dirty="0" err="1"/>
              <a:t>is</a:t>
            </a:r>
            <a:r>
              <a:rPr lang="lt-LT" dirty="0"/>
              <a:t> </a:t>
            </a:r>
            <a:r>
              <a:rPr lang="lt-LT" dirty="0" smtClean="0"/>
              <a:t>a</a:t>
            </a:r>
            <a:r>
              <a:rPr lang="en-US" dirty="0" smtClean="0"/>
              <a:t>principle </a:t>
            </a:r>
            <a:r>
              <a:rPr lang="en-US" dirty="0"/>
              <a:t>of selecting relevant </a:t>
            </a:r>
            <a:r>
              <a:rPr lang="en-US" dirty="0" smtClean="0"/>
              <a:t>specific </a:t>
            </a:r>
            <a:r>
              <a:rPr lang="lt-LT" dirty="0" err="1" smtClean="0"/>
              <a:t>learning</a:t>
            </a:r>
            <a:r>
              <a:rPr lang="lt-LT" dirty="0" smtClean="0"/>
              <a:t> </a:t>
            </a:r>
            <a:r>
              <a:rPr lang="lt-LT" dirty="0" err="1"/>
              <a:t>outcomes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content</a:t>
            </a:r>
            <a:r>
              <a:rPr lang="lt-LT" dirty="0"/>
              <a:t> </a:t>
            </a:r>
            <a:r>
              <a:rPr lang="lt-LT" dirty="0" smtClean="0"/>
              <a:t>/</a:t>
            </a:r>
            <a:r>
              <a:rPr lang="en-US" dirty="0" smtClean="0"/>
              <a:t>scientific </a:t>
            </a:r>
            <a:r>
              <a:rPr lang="en-US" dirty="0"/>
              <a:t>knowledge that is </a:t>
            </a:r>
            <a:r>
              <a:rPr lang="en-US" dirty="0" smtClean="0"/>
              <a:t>exemplary </a:t>
            </a:r>
            <a:r>
              <a:rPr lang="lt-LT" dirty="0" smtClean="0"/>
              <a:t>to </a:t>
            </a:r>
            <a:r>
              <a:rPr lang="lt-LT" dirty="0" err="1"/>
              <a:t>overall</a:t>
            </a:r>
            <a:r>
              <a:rPr lang="lt-LT" dirty="0"/>
              <a:t> </a:t>
            </a:r>
            <a:r>
              <a:rPr lang="lt-LT" dirty="0" err="1"/>
              <a:t>learning</a:t>
            </a:r>
            <a:r>
              <a:rPr lang="lt-LT" dirty="0"/>
              <a:t> </a:t>
            </a:r>
            <a:r>
              <a:rPr lang="lt-LT" dirty="0" err="1"/>
              <a:t>outcomes</a:t>
            </a:r>
            <a:r>
              <a:rPr lang="lt-LT" dirty="0" smtClean="0"/>
              <a:t>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lt-LT" dirty="0" smtClean="0"/>
              <a:t>THAT IS,</a:t>
            </a:r>
            <a:r>
              <a:rPr lang="en-US" dirty="0" smtClean="0"/>
              <a:t> A PROBLEM NEEDS TO REFER BACK TO A </a:t>
            </a:r>
            <a:r>
              <a:rPr lang="lt-LT" dirty="0" smtClean="0"/>
              <a:t>PARTICULAR PRACTICAL, SCIENTIFIC AND/OR</a:t>
            </a:r>
            <a:r>
              <a:rPr lang="en-US" dirty="0" smtClean="0"/>
              <a:t> </a:t>
            </a:r>
            <a:r>
              <a:rPr lang="lt-LT" dirty="0" smtClean="0"/>
              <a:t>TECHNICAL DOMAIN.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51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err="1"/>
              <a:t>Definitions</a:t>
            </a:r>
            <a:r>
              <a:rPr lang="lt-LT" b="1" dirty="0"/>
              <a:t> </a:t>
            </a:r>
            <a:r>
              <a:rPr lang="lt-LT" b="1" dirty="0" err="1"/>
              <a:t>of</a:t>
            </a:r>
            <a:r>
              <a:rPr lang="lt-LT" b="1" dirty="0"/>
              <a:t> </a:t>
            </a:r>
            <a:r>
              <a:rPr lang="en-US" b="1" dirty="0"/>
              <a:t>Key </a:t>
            </a:r>
            <a:r>
              <a:rPr lang="lt-LT" b="1" dirty="0" err="1"/>
              <a:t>Terms</a:t>
            </a:r>
            <a:r>
              <a:rPr lang="en-US" b="1" dirty="0"/>
              <a:t> </a:t>
            </a:r>
            <a:r>
              <a:rPr lang="en-US" b="1" dirty="0" smtClean="0"/>
              <a:t>(3</a:t>
            </a:r>
            <a:r>
              <a:rPr lang="ru-RU" b="1" dirty="0" smtClean="0"/>
              <a:t>)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Team: </a:t>
            </a:r>
            <a:r>
              <a:rPr lang="en-US" dirty="0"/>
              <a:t>A team is a group, sharing </a:t>
            </a:r>
            <a:r>
              <a:rPr lang="en-US" dirty="0" smtClean="0"/>
              <a:t>and working </a:t>
            </a:r>
            <a:r>
              <a:rPr lang="en-US" dirty="0"/>
              <a:t>closely together in </a:t>
            </a:r>
            <a:r>
              <a:rPr lang="en-US" dirty="0" smtClean="0"/>
              <a:t>design, decision </a:t>
            </a:r>
            <a:r>
              <a:rPr lang="en-US" dirty="0"/>
              <a:t>making, analysis and reflection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Supervisor</a:t>
            </a:r>
            <a:r>
              <a:rPr lang="en-US" b="1" dirty="0"/>
              <a:t>: </a:t>
            </a:r>
            <a:r>
              <a:rPr lang="en-US" dirty="0"/>
              <a:t>The role of supervisor </a:t>
            </a:r>
            <a:r>
              <a:rPr lang="en-US" dirty="0" smtClean="0"/>
              <a:t>is one </a:t>
            </a:r>
            <a:r>
              <a:rPr lang="en-US" dirty="0"/>
              <a:t>most often held by a faculty </a:t>
            </a:r>
            <a:r>
              <a:rPr lang="en-US" dirty="0" smtClean="0"/>
              <a:t>member serving </a:t>
            </a:r>
            <a:r>
              <a:rPr lang="en-US" dirty="0"/>
              <a:t>as a resource for groups </a:t>
            </a:r>
            <a:r>
              <a:rPr lang="en-US" dirty="0" smtClean="0"/>
              <a:t>of students </a:t>
            </a:r>
            <a:r>
              <a:rPr lang="en-US" dirty="0"/>
              <a:t>engaged in project work. </a:t>
            </a:r>
            <a:r>
              <a:rPr lang="en-US" dirty="0" smtClean="0"/>
              <a:t>Each student </a:t>
            </a:r>
            <a:r>
              <a:rPr lang="en-US" dirty="0"/>
              <a:t>group has one or more </a:t>
            </a:r>
            <a:r>
              <a:rPr lang="en-US" dirty="0" smtClean="0"/>
              <a:t>supervisors </a:t>
            </a:r>
            <a:r>
              <a:rPr lang="lt-LT" dirty="0" err="1" smtClean="0"/>
              <a:t>for</a:t>
            </a:r>
            <a:r>
              <a:rPr lang="lt-LT" dirty="0" smtClean="0"/>
              <a:t> </a:t>
            </a:r>
            <a:r>
              <a:rPr lang="lt-LT" dirty="0"/>
              <a:t>a </a:t>
            </a:r>
            <a:r>
              <a:rPr lang="lt-LT" dirty="0" err="1"/>
              <a:t>project</a:t>
            </a:r>
            <a:r>
              <a:rPr lang="lt-LT" dirty="0"/>
              <a:t>.</a:t>
            </a: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64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</a:t>
            </a:r>
            <a:r>
              <a:rPr lang="lt-LT" b="1" dirty="0" smtClean="0"/>
              <a:t>ENTRAL PRINCIPLES</a:t>
            </a:r>
            <a:r>
              <a:rPr lang="en-US" b="1" dirty="0" smtClean="0"/>
              <a:t> OF PBL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lt-LT" dirty="0" err="1" smtClean="0"/>
              <a:t>roblem</a:t>
            </a:r>
            <a:r>
              <a:rPr lang="en-US" dirty="0" smtClean="0"/>
              <a:t> </a:t>
            </a:r>
            <a:r>
              <a:rPr lang="lt-LT" dirty="0" err="1" smtClean="0"/>
              <a:t>orientation</a:t>
            </a:r>
            <a:endParaRPr lang="en-US" dirty="0" smtClean="0"/>
          </a:p>
          <a:p>
            <a:r>
              <a:rPr lang="lt-LT" dirty="0" smtClean="0"/>
              <a:t>Project </a:t>
            </a:r>
            <a:r>
              <a:rPr lang="lt-LT" dirty="0" err="1" smtClean="0"/>
              <a:t>organization</a:t>
            </a:r>
            <a:endParaRPr lang="lt-LT" dirty="0" smtClean="0"/>
          </a:p>
          <a:p>
            <a:r>
              <a:rPr lang="en-US" dirty="0" smtClean="0"/>
              <a:t>Integration of theory and practice</a:t>
            </a:r>
          </a:p>
          <a:p>
            <a:r>
              <a:rPr lang="lt-LT" dirty="0" err="1" smtClean="0"/>
              <a:t>Participant</a:t>
            </a:r>
            <a:r>
              <a:rPr lang="lt-LT" dirty="0" smtClean="0"/>
              <a:t> </a:t>
            </a:r>
            <a:r>
              <a:rPr lang="lt-LT" dirty="0" err="1" smtClean="0"/>
              <a:t>direction</a:t>
            </a:r>
            <a:r>
              <a:rPr lang="lt-LT" dirty="0" smtClean="0"/>
              <a:t>, </a:t>
            </a:r>
            <a:endParaRPr lang="en-US" dirty="0" smtClean="0"/>
          </a:p>
          <a:p>
            <a:r>
              <a:rPr lang="en-US" dirty="0"/>
              <a:t>A</a:t>
            </a:r>
            <a:r>
              <a:rPr lang="lt-LT" dirty="0" smtClean="0"/>
              <a:t> </a:t>
            </a:r>
            <a:r>
              <a:rPr lang="lt-LT" dirty="0" err="1" smtClean="0"/>
              <a:t>team-based</a:t>
            </a:r>
            <a:r>
              <a:rPr lang="en-US" dirty="0" smtClean="0"/>
              <a:t> </a:t>
            </a:r>
            <a:r>
              <a:rPr lang="lt-LT" dirty="0" err="1" smtClean="0"/>
              <a:t>approach</a:t>
            </a:r>
            <a:r>
              <a:rPr lang="lt-LT" dirty="0" smtClean="0"/>
              <a:t>, </a:t>
            </a:r>
            <a:endParaRPr lang="en-US" dirty="0" smtClean="0"/>
          </a:p>
          <a:p>
            <a:r>
              <a:rPr lang="lt-LT" dirty="0" err="1" smtClean="0"/>
              <a:t>Collaboration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feedback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18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Project-Based </a:t>
            </a:r>
            <a:r>
              <a:rPr lang="en-US" b="1" dirty="0"/>
              <a:t>Learning helps to develop</a:t>
            </a:r>
            <a:br>
              <a:rPr lang="en-US" b="1" dirty="0"/>
            </a:br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51" y="2205831"/>
            <a:ext cx="6702724" cy="37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lt-LT" altLang="lt-LT" b="1" dirty="0" smtClean="0">
                <a:solidFill>
                  <a:srgbClr val="002060"/>
                </a:solidFill>
              </a:rPr>
              <a:t/>
            </a:r>
            <a:br>
              <a:rPr lang="lt-LT" altLang="lt-LT" b="1" dirty="0" smtClean="0">
                <a:solidFill>
                  <a:srgbClr val="002060"/>
                </a:solidFill>
              </a:rPr>
            </a:br>
            <a:r>
              <a:rPr lang="en-US" altLang="lt-LT" b="1" dirty="0" smtClean="0">
                <a:solidFill>
                  <a:srgbClr val="002060"/>
                </a:solidFill>
              </a:rPr>
              <a:t>Structure </a:t>
            </a:r>
            <a:r>
              <a:rPr lang="en-US" altLang="lt-LT" b="1" dirty="0">
                <a:solidFill>
                  <a:srgbClr val="002060"/>
                </a:solidFill>
              </a:rPr>
              <a:t>of the Training Program</a:t>
            </a:r>
            <a:br>
              <a:rPr lang="en-US" altLang="lt-LT" b="1" dirty="0">
                <a:solidFill>
                  <a:srgbClr val="002060"/>
                </a:solidFill>
              </a:rPr>
            </a:b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17" y="1417637"/>
            <a:ext cx="7084166" cy="44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5122" name="Picture 2" descr="Vaizdo rezultatas pagal užklausą „problem based learning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9" y="1561381"/>
            <a:ext cx="7686136" cy="42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7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Differences </a:t>
            </a:r>
            <a:r>
              <a:rPr lang="en-GB" b="1" dirty="0"/>
              <a:t>between traditional and </a:t>
            </a:r>
            <a:r>
              <a:rPr lang="en-GB" b="1" dirty="0" smtClean="0"/>
              <a:t>Problem-based learning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graphicFrame>
        <p:nvGraphicFramePr>
          <p:cNvPr id="5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35908"/>
              </p:ext>
            </p:extLst>
          </p:nvPr>
        </p:nvGraphicFramePr>
        <p:xfrm>
          <a:off x="457199" y="2037806"/>
          <a:ext cx="8229600" cy="396728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114800"/>
                <a:gridCol w="4114800"/>
              </a:tblGrid>
              <a:tr h="232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Traditional learning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Problem-based learning</a:t>
                      </a:r>
                      <a:endParaRPr lang="lt-LT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Theoretical aspects little related to real life are </a:t>
                      </a:r>
                      <a:r>
                        <a:rPr lang="en-GB" sz="1600" dirty="0" err="1">
                          <a:effectLst/>
                        </a:rPr>
                        <a:t>analyzed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Student learns to apply knowledge to real life situations</a:t>
                      </a:r>
                      <a:endParaRPr lang="lt-LT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Student uses information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Student creates information</a:t>
                      </a:r>
                      <a:endParaRPr lang="lt-LT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4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Lecturer asks, student answers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Student raises questions and searches for answers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4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Student studies what has been assigned to him/her</a:t>
                      </a:r>
                      <a:endParaRPr lang="lt-LT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Student studies sources found by himself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Students passively listen to a lecturer in a large group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Students work in small groups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Learns from lecturer</a:t>
                      </a:r>
                      <a:endParaRPr lang="lt-LT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Learns from other students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Learns by competing with other students</a:t>
                      </a:r>
                      <a:endParaRPr lang="lt-LT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Learns by cooperating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9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Studies to pass exam</a:t>
                      </a:r>
                      <a:endParaRPr lang="lt-LT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Studies to understand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Struggles with straightforward facts</a:t>
                      </a:r>
                      <a:endParaRPr lang="lt-LT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Sees practical applicability of what he/she has learnt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Refers to textbooks</a:t>
                      </a:r>
                      <a:endParaRPr lang="lt-LT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Refers to a large number of various sources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461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243012"/>
            <a:ext cx="870585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18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0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95300"/>
            <a:ext cx="8610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04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0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11" y="1155940"/>
            <a:ext cx="7341080" cy="45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89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914400"/>
            <a:ext cx="8096250" cy="50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26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  <p:pic>
        <p:nvPicPr>
          <p:cNvPr id="9220" name="Picture 4" descr="http://www.gettingsmart.com/wp-content/uploads/2017/07/35aa600f-c297-4f8b-b482-beaa9ccff676_PBWteachers-10PBLTeacherMindsets-10Nov2016-2-1-1024x9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6" y="517585"/>
            <a:ext cx="7409791" cy="566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1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ded Corner 14"/>
          <p:cNvSpPr>
            <a:spLocks noChangeArrowheads="1"/>
          </p:cNvSpPr>
          <p:nvPr/>
        </p:nvSpPr>
        <p:spPr bwMode="auto">
          <a:xfrm>
            <a:off x="467544" y="1700808"/>
            <a:ext cx="1950765" cy="4176464"/>
          </a:xfrm>
          <a:prstGeom prst="foldedCorner">
            <a:avLst>
              <a:gd name="adj" fmla="val 16667"/>
            </a:avLst>
          </a:prstGeom>
          <a:solidFill>
            <a:srgbClr val="FF9900">
              <a:alpha val="7097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 err="1" smtClean="0"/>
              <a:t>List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of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concerns</a:t>
            </a:r>
            <a:r>
              <a:rPr lang="lt-LT" altLang="lt-LT" sz="2000" b="1" dirty="0" smtClean="0"/>
              <a:t>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 err="1" smtClean="0"/>
              <a:t>questions</a:t>
            </a:r>
            <a:endParaRPr lang="lt-LT" altLang="lt-LT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11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 smtClean="0"/>
              <a:t>(</a:t>
            </a:r>
            <a:r>
              <a:rPr lang="lt-LT" altLang="lt-LT" sz="2000" b="1" dirty="0" err="1" smtClean="0"/>
              <a:t>what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is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important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for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us</a:t>
            </a:r>
            <a:r>
              <a:rPr lang="lt-LT" altLang="lt-LT" sz="2000" b="1" dirty="0" smtClean="0"/>
              <a:t>, </a:t>
            </a:r>
            <a:r>
              <a:rPr lang="lt-LT" altLang="lt-LT" sz="2000" b="1" dirty="0" err="1" smtClean="0"/>
              <a:t>what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we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need</a:t>
            </a:r>
            <a:r>
              <a:rPr lang="lt-LT" altLang="lt-LT" sz="2000" b="1" dirty="0" smtClean="0"/>
              <a:t> to </a:t>
            </a:r>
            <a:r>
              <a:rPr lang="lt-LT" altLang="lt-LT" sz="2000" b="1" dirty="0" err="1" smtClean="0"/>
              <a:t>discuss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and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elaborate</a:t>
            </a:r>
            <a:r>
              <a:rPr lang="lt-LT" altLang="lt-LT" sz="2000" b="1" dirty="0" smtClean="0"/>
              <a:t> ? )</a:t>
            </a:r>
            <a:endParaRPr lang="lt-LT" altLang="lt-LT" sz="2000" b="1" dirty="0"/>
          </a:p>
        </p:txBody>
      </p:sp>
      <p:sp>
        <p:nvSpPr>
          <p:cNvPr id="9" name="Folded Corner 8"/>
          <p:cNvSpPr>
            <a:spLocks noChangeArrowheads="1"/>
          </p:cNvSpPr>
          <p:nvPr/>
        </p:nvSpPr>
        <p:spPr bwMode="auto">
          <a:xfrm>
            <a:off x="2777731" y="1700808"/>
            <a:ext cx="2658365" cy="1818681"/>
          </a:xfrm>
          <a:prstGeom prst="foldedCorner">
            <a:avLst>
              <a:gd name="adj" fmla="val 16667"/>
            </a:avLst>
          </a:prstGeom>
          <a:solidFill>
            <a:srgbClr val="FFCC00">
              <a:alpha val="7294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800" b="1" dirty="0" err="1" smtClean="0"/>
              <a:t>Important</a:t>
            </a:r>
            <a:r>
              <a:rPr lang="lt-LT" altLang="lt-LT" sz="1800" b="1" dirty="0" smtClean="0"/>
              <a:t> </a:t>
            </a:r>
            <a:r>
              <a:rPr lang="lt-LT" altLang="lt-LT" sz="1800" b="1" dirty="0" err="1" smtClean="0"/>
              <a:t>question</a:t>
            </a:r>
            <a:endParaRPr lang="lt-LT" altLang="lt-LT" sz="18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1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1800" b="1" dirty="0" smtClean="0"/>
              <a:t>(</a:t>
            </a:r>
            <a:r>
              <a:rPr lang="lt-LT" altLang="lt-LT" sz="1800" b="1" dirty="0" err="1" smtClean="0"/>
              <a:t>Priorities</a:t>
            </a:r>
            <a:r>
              <a:rPr lang="lt-LT" altLang="lt-LT" sz="1800" b="1" dirty="0" smtClean="0"/>
              <a:t> </a:t>
            </a:r>
            <a:r>
              <a:rPr lang="lt-LT" altLang="lt-LT" sz="1800" b="1" dirty="0" err="1" smtClean="0"/>
              <a:t>chosen</a:t>
            </a:r>
            <a:r>
              <a:rPr lang="lt-LT" altLang="lt-LT" sz="1800" b="1" dirty="0" smtClean="0"/>
              <a:t> </a:t>
            </a:r>
            <a:r>
              <a:rPr lang="lt-LT" altLang="lt-LT" sz="1800" b="1" dirty="0" err="1" smtClean="0"/>
              <a:t>from</a:t>
            </a:r>
            <a:r>
              <a:rPr lang="lt-LT" altLang="lt-LT" sz="1800" b="1" dirty="0" smtClean="0"/>
              <a:t> </a:t>
            </a:r>
            <a:r>
              <a:rPr lang="lt-LT" altLang="lt-LT" sz="1800" b="1" dirty="0" err="1" smtClean="0"/>
              <a:t>the</a:t>
            </a:r>
            <a:r>
              <a:rPr lang="lt-LT" altLang="lt-LT" sz="1800" b="1" dirty="0" smtClean="0"/>
              <a:t> </a:t>
            </a:r>
            <a:r>
              <a:rPr lang="lt-LT" altLang="lt-LT" sz="1800" b="1" dirty="0" err="1" smtClean="0"/>
              <a:t>list</a:t>
            </a:r>
            <a:r>
              <a:rPr lang="lt-LT" altLang="lt-LT" sz="1800" b="1" dirty="0" smtClean="0"/>
              <a:t> </a:t>
            </a:r>
            <a:r>
              <a:rPr lang="lt-LT" altLang="lt-LT" sz="1800" b="1" dirty="0" err="1" smtClean="0"/>
              <a:t>of</a:t>
            </a:r>
            <a:r>
              <a:rPr lang="lt-LT" altLang="lt-LT" sz="1800" b="1" dirty="0" smtClean="0"/>
              <a:t> </a:t>
            </a:r>
            <a:r>
              <a:rPr lang="lt-LT" altLang="lt-LT" sz="1800" b="1" dirty="0" err="1" smtClean="0"/>
              <a:t>concerns</a:t>
            </a:r>
            <a:r>
              <a:rPr lang="lt-LT" altLang="lt-LT" sz="1800" b="1" dirty="0" smtClean="0"/>
              <a:t>)</a:t>
            </a:r>
            <a:endParaRPr lang="lt-LT" altLang="lt-LT" sz="1800" b="1" dirty="0"/>
          </a:p>
        </p:txBody>
      </p:sp>
      <p:sp>
        <p:nvSpPr>
          <p:cNvPr id="12" name="Folded Corner 11"/>
          <p:cNvSpPr>
            <a:spLocks noChangeArrowheads="1"/>
          </p:cNvSpPr>
          <p:nvPr/>
        </p:nvSpPr>
        <p:spPr bwMode="auto">
          <a:xfrm>
            <a:off x="2777731" y="3974306"/>
            <a:ext cx="2658365" cy="1902966"/>
          </a:xfrm>
          <a:prstGeom prst="foldedCorner">
            <a:avLst>
              <a:gd name="adj" fmla="val 16667"/>
            </a:avLst>
          </a:prstGeom>
          <a:solidFill>
            <a:srgbClr val="FF0000">
              <a:alpha val="5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 smtClean="0"/>
              <a:t>Data, </a:t>
            </a:r>
            <a:r>
              <a:rPr lang="lt-LT" altLang="lt-LT" sz="2000" b="1" dirty="0" err="1" smtClean="0"/>
              <a:t>facts</a:t>
            </a:r>
            <a:endParaRPr lang="lt-LT" altLang="lt-LT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 smtClean="0"/>
              <a:t>(</a:t>
            </a:r>
            <a:r>
              <a:rPr lang="lt-LT" altLang="lt-LT" sz="2000" b="1" dirty="0" err="1" smtClean="0"/>
              <a:t>What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do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we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know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about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the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situation</a:t>
            </a:r>
            <a:r>
              <a:rPr lang="lt-LT" altLang="lt-LT" sz="2000" b="1" dirty="0" smtClean="0"/>
              <a:t>?)</a:t>
            </a:r>
            <a:endParaRPr lang="lt-LT" altLang="lt-LT" sz="2000" b="1" dirty="0"/>
          </a:p>
        </p:txBody>
      </p:sp>
      <p:sp>
        <p:nvSpPr>
          <p:cNvPr id="13" name="Folded Corner 12"/>
          <p:cNvSpPr>
            <a:spLocks noChangeArrowheads="1"/>
          </p:cNvSpPr>
          <p:nvPr/>
        </p:nvSpPr>
        <p:spPr bwMode="auto">
          <a:xfrm>
            <a:off x="5912767" y="3995739"/>
            <a:ext cx="2997175" cy="1881533"/>
          </a:xfrm>
          <a:prstGeom prst="foldedCorner">
            <a:avLst>
              <a:gd name="adj" fmla="val 16667"/>
            </a:avLst>
          </a:prstGeom>
          <a:solidFill>
            <a:srgbClr val="669A82">
              <a:alpha val="6705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 err="1" smtClean="0"/>
              <a:t>Risks</a:t>
            </a:r>
            <a:endParaRPr lang="lt-LT" altLang="lt-LT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 smtClean="0"/>
              <a:t>(</a:t>
            </a:r>
            <a:r>
              <a:rPr lang="lt-LT" altLang="lt-LT" sz="2000" b="1" dirty="0" err="1" smtClean="0"/>
              <a:t>what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is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unclear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and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uncertain</a:t>
            </a:r>
            <a:r>
              <a:rPr lang="lt-LT" altLang="lt-LT" sz="2000" b="1" dirty="0" smtClean="0"/>
              <a:t>)</a:t>
            </a:r>
            <a:endParaRPr lang="lt-LT" altLang="lt-LT" sz="2000" b="1" dirty="0"/>
          </a:p>
        </p:txBody>
      </p:sp>
      <p:sp>
        <p:nvSpPr>
          <p:cNvPr id="14" name="Folded Corner 13"/>
          <p:cNvSpPr>
            <a:spLocks noChangeArrowheads="1"/>
          </p:cNvSpPr>
          <p:nvPr/>
        </p:nvSpPr>
        <p:spPr bwMode="auto">
          <a:xfrm>
            <a:off x="5940152" y="1721050"/>
            <a:ext cx="2969790" cy="1798439"/>
          </a:xfrm>
          <a:prstGeom prst="foldedCorner">
            <a:avLst>
              <a:gd name="adj" fmla="val 16667"/>
            </a:avLst>
          </a:prstGeom>
          <a:solidFill>
            <a:srgbClr val="00B0F0">
              <a:alpha val="5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 err="1" smtClean="0"/>
              <a:t>Ideas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and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solutions</a:t>
            </a:r>
            <a:endParaRPr lang="lt-LT" altLang="lt-LT" sz="20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11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lt-LT" altLang="lt-LT" sz="2000" b="1" dirty="0"/>
              <a:t> </a:t>
            </a:r>
            <a:r>
              <a:rPr lang="lt-LT" altLang="lt-LT" sz="2000" b="1" dirty="0" smtClean="0"/>
              <a:t>(</a:t>
            </a:r>
            <a:r>
              <a:rPr lang="lt-LT" altLang="lt-LT" sz="2000" b="1" dirty="0" err="1" smtClean="0"/>
              <a:t>ideas</a:t>
            </a:r>
            <a:r>
              <a:rPr lang="lt-LT" altLang="lt-LT" sz="2000" b="1" dirty="0" smtClean="0"/>
              <a:t>, </a:t>
            </a:r>
            <a:r>
              <a:rPr lang="lt-LT" altLang="lt-LT" sz="2000" b="1" dirty="0" err="1" smtClean="0"/>
              <a:t>suggestions</a:t>
            </a:r>
            <a:r>
              <a:rPr lang="lt-LT" altLang="lt-LT" sz="2000" b="1" dirty="0" smtClean="0"/>
              <a:t>, </a:t>
            </a:r>
            <a:r>
              <a:rPr lang="lt-LT" altLang="lt-LT" sz="2000" b="1" dirty="0" err="1" smtClean="0"/>
              <a:t>what</a:t>
            </a:r>
            <a:r>
              <a:rPr lang="lt-LT" altLang="lt-LT" sz="2000" b="1" dirty="0" smtClean="0"/>
              <a:t>/</a:t>
            </a:r>
            <a:r>
              <a:rPr lang="lt-LT" altLang="lt-LT" sz="2000" b="1" dirty="0" err="1" smtClean="0"/>
              <a:t>how</a:t>
            </a:r>
            <a:r>
              <a:rPr lang="lt-LT" altLang="lt-LT" sz="2000" b="1" dirty="0" smtClean="0"/>
              <a:t> </a:t>
            </a:r>
            <a:r>
              <a:rPr lang="lt-LT" altLang="lt-LT" sz="2000" b="1" dirty="0" err="1" smtClean="0"/>
              <a:t>should</a:t>
            </a:r>
            <a:r>
              <a:rPr lang="lt-LT" altLang="lt-LT" sz="2000" b="1" dirty="0" smtClean="0"/>
              <a:t> be </a:t>
            </a:r>
            <a:r>
              <a:rPr lang="lt-LT" altLang="lt-LT" sz="2000" b="1" dirty="0" err="1" smtClean="0"/>
              <a:t>done</a:t>
            </a:r>
            <a:r>
              <a:rPr lang="lt-LT" altLang="lt-LT" sz="2000" b="1" dirty="0" smtClean="0"/>
              <a:t>)</a:t>
            </a:r>
            <a:endParaRPr lang="lt-LT" altLang="lt-LT" sz="2000" b="1" dirty="0"/>
          </a:p>
        </p:txBody>
      </p:sp>
      <p:sp>
        <p:nvSpPr>
          <p:cNvPr id="37895" name="Title 9"/>
          <p:cNvSpPr>
            <a:spLocks noGrp="1"/>
          </p:cNvSpPr>
          <p:nvPr>
            <p:ph type="title"/>
          </p:nvPr>
        </p:nvSpPr>
        <p:spPr bwMode="auto">
          <a:xfrm>
            <a:off x="493240" y="476672"/>
            <a:ext cx="4605087" cy="488033"/>
          </a:xfrm>
          <a:noFill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lt-LT" altLang="lt-LT" sz="32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Dynamic</a:t>
            </a:r>
            <a:r>
              <a:rPr lang="lt-LT" altLang="lt-LT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lt-LT" altLang="lt-LT" sz="32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facilitation</a:t>
            </a:r>
            <a:r>
              <a:rPr lang="en-US" altLang="lt-LT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of PBL ...</a:t>
            </a:r>
            <a:endParaRPr lang="lt-LT" altLang="lt-LT" sz="32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Up Arrow 10"/>
          <p:cNvSpPr/>
          <p:nvPr/>
        </p:nvSpPr>
        <p:spPr>
          <a:xfrm rot="5400000">
            <a:off x="5565874" y="2356545"/>
            <a:ext cx="267891" cy="5274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lt-LT" sz="2400"/>
          </a:p>
        </p:txBody>
      </p:sp>
      <p:sp>
        <p:nvSpPr>
          <p:cNvPr id="17" name="Up Arrow 16"/>
          <p:cNvSpPr/>
          <p:nvPr/>
        </p:nvSpPr>
        <p:spPr>
          <a:xfrm>
            <a:off x="6993238" y="3492103"/>
            <a:ext cx="267890" cy="4822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lt-LT" sz="2400"/>
          </a:p>
        </p:txBody>
      </p:sp>
      <p:sp>
        <p:nvSpPr>
          <p:cNvPr id="18" name="Up Arrow 17"/>
          <p:cNvSpPr/>
          <p:nvPr/>
        </p:nvSpPr>
        <p:spPr>
          <a:xfrm rot="3378299">
            <a:off x="5506461" y="3385143"/>
            <a:ext cx="267890" cy="6215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lt-LT" sz="2400"/>
          </a:p>
        </p:txBody>
      </p:sp>
    </p:spTree>
    <p:extLst>
      <p:ext uri="{BB962C8B-B14F-4D97-AF65-F5344CB8AC3E}">
        <p14:creationId xmlns:p14="http://schemas.microsoft.com/office/powerpoint/2010/main" val="37489059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9" grpId="0" animBg="1"/>
      <p:bldP spid="12" grpId="0" animBg="1"/>
      <p:bldP spid="13" grpId="0" animBg="1"/>
      <p:bldP spid="14" grpId="0" animBg="1"/>
      <p:bldP spid="11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</a:t>
            </a:r>
            <a:r>
              <a:rPr lang="en-US" dirty="0" smtClean="0">
                <a:sym typeface="Wingdings" panose="05000000000000000000" pitchFamily="2" charset="2"/>
              </a:rPr>
              <a:t>…  </a:t>
            </a:r>
            <a:r>
              <a:rPr lang="en-US" dirty="0">
                <a:sym typeface="Wingdings" panose="05000000000000000000" pitchFamily="2" charset="2"/>
              </a:rPr>
              <a:t> </a:t>
            </a:r>
            <a:r>
              <a:rPr lang="en-US" dirty="0" smtClean="0">
                <a:sym typeface="Wingdings" panose="05000000000000000000" pitchFamily="2" charset="2"/>
              </a:rPr>
              <a:t> (1)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Preparation </a:t>
            </a:r>
            <a:r>
              <a:rPr lang="en-US" b="1" dirty="0"/>
              <a:t>of renewed study course syllabus </a:t>
            </a:r>
            <a:r>
              <a:rPr lang="en-US" dirty="0"/>
              <a:t>according to problem-based learning method requirements where </a:t>
            </a:r>
            <a:r>
              <a:rPr lang="en-US" b="1" dirty="0"/>
              <a:t>study </a:t>
            </a:r>
            <a:r>
              <a:rPr lang="en-US" b="1" u="sng" dirty="0"/>
              <a:t>results</a:t>
            </a:r>
            <a:r>
              <a:rPr lang="en-US" b="1" dirty="0"/>
              <a:t>, student </a:t>
            </a:r>
            <a:r>
              <a:rPr lang="en-US" b="1" u="sng" dirty="0"/>
              <a:t>competencies</a:t>
            </a:r>
            <a:r>
              <a:rPr lang="en-US" b="1" dirty="0"/>
              <a:t> developed, and student competency </a:t>
            </a:r>
            <a:r>
              <a:rPr lang="en-US" b="1" u="sng" dirty="0"/>
              <a:t>evaluation criteria </a:t>
            </a:r>
            <a:r>
              <a:rPr lang="en-US" b="1" dirty="0"/>
              <a:t>are indicated</a:t>
            </a:r>
            <a:r>
              <a:rPr lang="en-US" dirty="0"/>
              <a:t>. 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1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1187624" y="692696"/>
            <a:ext cx="4608512" cy="576064"/>
          </a:xfrm>
          <a:noFill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lt-LT" altLang="lt-LT" sz="32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Dynamic</a:t>
            </a:r>
            <a:r>
              <a:rPr lang="lt-LT" altLang="lt-LT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lt-LT" altLang="lt-LT" sz="32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facilitation</a:t>
            </a:r>
            <a:endParaRPr lang="lt-LT" altLang="lt-LT" sz="3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263476" y="1556792"/>
            <a:ext cx="2219621" cy="5143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lt-LT" altLang="lt-LT" b="1" dirty="0" err="1" smtClean="0">
                <a:solidFill>
                  <a:srgbClr val="800000"/>
                </a:solidFill>
              </a:rPr>
              <a:t>Rules</a:t>
            </a:r>
            <a:endParaRPr lang="lt-LT" altLang="lt-LT" b="1" dirty="0" smtClean="0">
              <a:solidFill>
                <a:srgbClr val="800000"/>
              </a:solidFill>
            </a:endParaRPr>
          </a:p>
        </p:txBody>
      </p:sp>
      <p:sp>
        <p:nvSpPr>
          <p:cNvPr id="38916" name="Content Placeholder 2"/>
          <p:cNvSpPr txBox="1">
            <a:spLocks/>
          </p:cNvSpPr>
          <p:nvPr/>
        </p:nvSpPr>
        <p:spPr bwMode="auto">
          <a:xfrm>
            <a:off x="1187624" y="2359174"/>
            <a:ext cx="7193508" cy="395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lt-LT" altLang="lt-LT" sz="2400" dirty="0" err="1" smtClean="0">
                <a:latin typeface="+mn-lt"/>
              </a:rPr>
              <a:t>Everybody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is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speaking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by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turn</a:t>
            </a:r>
            <a:r>
              <a:rPr lang="lt-LT" altLang="lt-LT" sz="2400" dirty="0" smtClean="0">
                <a:latin typeface="+mn-lt"/>
              </a:rPr>
              <a:t> </a:t>
            </a:r>
            <a:endParaRPr lang="lt-LT" altLang="lt-LT" sz="2400" dirty="0"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lt-LT" altLang="lt-LT" sz="2400" dirty="0" smtClean="0">
                <a:latin typeface="+mn-lt"/>
              </a:rPr>
              <a:t>One </a:t>
            </a:r>
            <a:r>
              <a:rPr lang="lt-LT" altLang="lt-LT" sz="2400" dirty="0" err="1" smtClean="0">
                <a:latin typeface="+mn-lt"/>
              </a:rPr>
              <a:t>can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talk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about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any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area</a:t>
            </a:r>
            <a:endParaRPr lang="lt-LT" altLang="lt-LT" sz="2400" dirty="0"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lt-LT" altLang="lt-LT" sz="2400" dirty="0" smtClean="0">
                <a:latin typeface="+mn-lt"/>
              </a:rPr>
              <a:t>The </a:t>
            </a:r>
            <a:r>
              <a:rPr lang="lt-LT" altLang="lt-LT" sz="2400" dirty="0" err="1" smtClean="0">
                <a:latin typeface="+mn-lt"/>
              </a:rPr>
              <a:t>speaker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holds</a:t>
            </a:r>
            <a:r>
              <a:rPr lang="lt-LT" altLang="lt-LT" sz="2400" dirty="0" smtClean="0">
                <a:latin typeface="+mn-lt"/>
              </a:rPr>
              <a:t> a „</a:t>
            </a:r>
            <a:r>
              <a:rPr lang="lt-LT" altLang="lt-LT" sz="2400" dirty="0" err="1" smtClean="0">
                <a:latin typeface="+mn-lt"/>
              </a:rPr>
              <a:t>microphone</a:t>
            </a:r>
            <a:r>
              <a:rPr lang="lt-LT" altLang="lt-LT" sz="2400" dirty="0" smtClean="0">
                <a:latin typeface="+mn-lt"/>
              </a:rPr>
              <a:t>“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lt-LT" altLang="lt-LT" sz="2400" dirty="0" smtClean="0">
                <a:latin typeface="+mn-lt"/>
              </a:rPr>
              <a:t>The </a:t>
            </a:r>
            <a:r>
              <a:rPr lang="lt-LT" altLang="lt-LT" sz="2400" dirty="0" err="1" smtClean="0">
                <a:latin typeface="+mn-lt"/>
              </a:rPr>
              <a:t>listeners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do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not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comment</a:t>
            </a:r>
            <a:r>
              <a:rPr lang="lt-LT" altLang="lt-LT" sz="2400" dirty="0" smtClean="0">
                <a:latin typeface="+mn-lt"/>
              </a:rPr>
              <a:t>, </a:t>
            </a:r>
            <a:r>
              <a:rPr lang="lt-LT" altLang="lt-LT" sz="2400" dirty="0" err="1" smtClean="0">
                <a:latin typeface="+mn-lt"/>
              </a:rPr>
              <a:t>just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listen</a:t>
            </a:r>
            <a:endParaRPr lang="lt-LT" altLang="lt-LT" sz="2400" dirty="0"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lt-LT" altLang="lt-LT" sz="2400" dirty="0" err="1" smtClean="0">
                <a:latin typeface="+mn-lt"/>
              </a:rPr>
              <a:t>We‘ll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return</a:t>
            </a:r>
            <a:r>
              <a:rPr lang="lt-LT" altLang="lt-LT" sz="2400" dirty="0" smtClean="0">
                <a:latin typeface="+mn-lt"/>
              </a:rPr>
              <a:t> to </a:t>
            </a:r>
            <a:r>
              <a:rPr lang="lt-LT" altLang="lt-LT" sz="2400" dirty="0" err="1" smtClean="0">
                <a:latin typeface="+mn-lt"/>
              </a:rPr>
              <a:t>the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each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area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as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many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times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as</a:t>
            </a:r>
            <a:r>
              <a:rPr lang="lt-LT" altLang="lt-LT" sz="2400" dirty="0" smtClean="0">
                <a:latin typeface="+mn-lt"/>
              </a:rPr>
              <a:t> it </a:t>
            </a:r>
            <a:r>
              <a:rPr lang="lt-LT" altLang="lt-LT" sz="2400" dirty="0" err="1" smtClean="0">
                <a:latin typeface="+mn-lt"/>
              </a:rPr>
              <a:t>will</a:t>
            </a:r>
            <a:r>
              <a:rPr lang="lt-LT" altLang="lt-LT" sz="2400" dirty="0" smtClean="0">
                <a:latin typeface="+mn-lt"/>
              </a:rPr>
              <a:t> be </a:t>
            </a:r>
            <a:r>
              <a:rPr lang="lt-LT" altLang="lt-LT" sz="2400" dirty="0" err="1" smtClean="0">
                <a:latin typeface="+mn-lt"/>
              </a:rPr>
              <a:t>nessecary</a:t>
            </a:r>
            <a:endParaRPr lang="lt-LT" altLang="lt-LT" sz="2400" dirty="0" smtClean="0"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lt-LT" altLang="lt-LT" sz="2400" dirty="0" err="1" smtClean="0">
                <a:latin typeface="+mn-lt"/>
              </a:rPr>
              <a:t>You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can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revise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and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complement</a:t>
            </a:r>
            <a:r>
              <a:rPr lang="lt-LT" altLang="lt-LT" sz="2400" dirty="0" smtClean="0">
                <a:latin typeface="+mn-lt"/>
              </a:rPr>
              <a:t>  </a:t>
            </a:r>
            <a:r>
              <a:rPr lang="lt-LT" altLang="lt-LT" sz="2400" dirty="0" err="1" smtClean="0">
                <a:latin typeface="+mn-lt"/>
              </a:rPr>
              <a:t>your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previous</a:t>
            </a:r>
            <a:r>
              <a:rPr lang="lt-LT" altLang="lt-LT" sz="2400" dirty="0" smtClean="0">
                <a:latin typeface="+mn-lt"/>
              </a:rPr>
              <a:t> </a:t>
            </a:r>
            <a:r>
              <a:rPr lang="lt-LT" altLang="lt-LT" sz="2400" dirty="0" err="1" smtClean="0">
                <a:latin typeface="+mn-lt"/>
              </a:rPr>
              <a:t>suggestions</a:t>
            </a:r>
            <a:r>
              <a:rPr lang="lt-LT" altLang="lt-LT" sz="2400" dirty="0" smtClean="0">
                <a:latin typeface="+mn-lt"/>
              </a:rPr>
              <a:t>.  </a:t>
            </a:r>
            <a:r>
              <a:rPr lang="lt-LT" altLang="lt-LT" sz="2400" dirty="0">
                <a:latin typeface="+mn-lt"/>
              </a:rPr>
              <a:t> 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lt-LT" altLang="lt-LT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4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Isosceles Triangle 7"/>
          <p:cNvSpPr>
            <a:spLocks noChangeArrowheads="1"/>
          </p:cNvSpPr>
          <p:nvPr/>
        </p:nvSpPr>
        <p:spPr bwMode="auto">
          <a:xfrm>
            <a:off x="3393567" y="2129432"/>
            <a:ext cx="2428875" cy="3086100"/>
          </a:xfrm>
          <a:prstGeom prst="triangle">
            <a:avLst>
              <a:gd name="adj" fmla="val 50000"/>
            </a:avLst>
          </a:prstGeom>
          <a:solidFill>
            <a:srgbClr val="336699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59377"/>
              </a:buClr>
              <a:buFont typeface="Wingdings" panose="05000000000000000000" pitchFamily="2" charset="2"/>
              <a:buNone/>
            </a:pPr>
            <a:endParaRPr lang="en-US" altLang="lt-LT" sz="1800" dirty="0">
              <a:latin typeface="Arial" panose="020B0604020202020204" pitchFamily="34" charset="0"/>
            </a:endParaRPr>
          </a:p>
        </p:txBody>
      </p:sp>
      <p:sp>
        <p:nvSpPr>
          <p:cNvPr id="59395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134350" cy="538162"/>
          </a:xfrm>
          <a:noFill/>
        </p:spPr>
        <p:txBody>
          <a:bodyPr/>
          <a:lstStyle/>
          <a:p>
            <a:pPr algn="l"/>
            <a:r>
              <a:rPr lang="en-US" altLang="lt-LT" sz="2800" b="1" dirty="0" smtClean="0">
                <a:solidFill>
                  <a:srgbClr val="003366"/>
                </a:solidFill>
                <a:latin typeface="+mn-lt"/>
                <a:cs typeface="Arial" panose="020B0604020202020204" pitchFamily="34" charset="0"/>
              </a:rPr>
              <a:t>Powerful questions</a:t>
            </a:r>
            <a:endParaRPr lang="en-US" altLang="lt-LT" sz="2800" b="1" dirty="0" smtClean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14973" y="2263750"/>
            <a:ext cx="27860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endParaRPr lang="en-US" sz="900" b="1" kern="0" dirty="0" smtClean="0">
              <a:latin typeface="+mn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400" b="1" kern="0" dirty="0" smtClean="0">
                <a:latin typeface="+mn-lt"/>
              </a:rPr>
              <a:t>Why?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kern="0" dirty="0" smtClean="0">
                <a:latin typeface="+mn-lt"/>
              </a:rPr>
              <a:t>How?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kern="0" dirty="0" smtClean="0">
                <a:latin typeface="+mn-lt"/>
              </a:rPr>
              <a:t>What? Where? When?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kern="0" dirty="0" smtClean="0">
                <a:latin typeface="+mn-lt"/>
              </a:rPr>
              <a:t>Which?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kern="0" dirty="0" smtClean="0">
                <a:latin typeface="+mn-lt"/>
              </a:rPr>
              <a:t>Yes/no questions</a:t>
            </a:r>
            <a:endParaRPr lang="en-US" sz="2400" b="1" kern="0" dirty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67744" y="5360094"/>
            <a:ext cx="46805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kern="0" dirty="0" smtClean="0">
                <a:solidFill>
                  <a:srgbClr val="800000"/>
                </a:solidFill>
                <a:latin typeface="+mn-lt"/>
              </a:rPr>
              <a:t>Less powerful questions </a:t>
            </a:r>
            <a:endParaRPr lang="en-US" sz="2400" b="1" kern="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23828" y="1700808"/>
            <a:ext cx="316835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kern="0" dirty="0" smtClean="0">
                <a:solidFill>
                  <a:srgbClr val="800000"/>
                </a:solidFill>
                <a:latin typeface="+mn-lt"/>
              </a:rPr>
              <a:t>Powerful questions</a:t>
            </a:r>
            <a:endParaRPr lang="en-US" sz="2400" b="1" kern="0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50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Isosceles Triangle 7"/>
          <p:cNvSpPr>
            <a:spLocks noChangeArrowheads="1"/>
          </p:cNvSpPr>
          <p:nvPr/>
        </p:nvSpPr>
        <p:spPr bwMode="auto">
          <a:xfrm>
            <a:off x="7292195" y="1023022"/>
            <a:ext cx="678973" cy="596101"/>
          </a:xfrm>
          <a:prstGeom prst="triangle">
            <a:avLst>
              <a:gd name="adj" fmla="val 50000"/>
            </a:avLst>
          </a:prstGeom>
          <a:solidFill>
            <a:srgbClr val="336699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59377"/>
              </a:buClr>
              <a:buFont typeface="Wingdings" panose="05000000000000000000" pitchFamily="2" charset="2"/>
              <a:buNone/>
            </a:pPr>
            <a:endParaRPr lang="en-US" altLang="lt-LT" sz="1350" dirty="0">
              <a:latin typeface="Arial" panose="020B0604020202020204" pitchFamily="34" charset="0"/>
            </a:endParaRPr>
          </a:p>
        </p:txBody>
      </p:sp>
      <p:sp>
        <p:nvSpPr>
          <p:cNvPr id="59395" name="Title 1"/>
          <p:cNvSpPr>
            <a:spLocks noGrp="1"/>
          </p:cNvSpPr>
          <p:nvPr>
            <p:ph type="title"/>
          </p:nvPr>
        </p:nvSpPr>
        <p:spPr>
          <a:xfrm>
            <a:off x="862052" y="822212"/>
            <a:ext cx="6100763" cy="40362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altLang="lt-LT" sz="3200" b="1" dirty="0">
                <a:solidFill>
                  <a:srgbClr val="003366"/>
                </a:solidFill>
                <a:cs typeface="Arial" panose="020B0604020202020204" pitchFamily="34" charset="0"/>
              </a:rPr>
              <a:t>Powerful questions</a:t>
            </a:r>
            <a:r>
              <a:rPr lang="lt-LT" altLang="lt-LT" sz="3200" b="1" dirty="0">
                <a:solidFill>
                  <a:srgbClr val="003366"/>
                </a:solidFill>
                <a:cs typeface="Arial" panose="020B0604020202020204" pitchFamily="34" charset="0"/>
              </a:rPr>
              <a:t>. </a:t>
            </a:r>
            <a:r>
              <a:rPr lang="lt-LT" altLang="lt-LT" sz="3200" b="1" dirty="0" err="1">
                <a:solidFill>
                  <a:srgbClr val="003366"/>
                </a:solidFill>
                <a:cs typeface="Arial" panose="020B0604020202020204" pitchFamily="34" charset="0"/>
              </a:rPr>
              <a:t>Examples</a:t>
            </a:r>
            <a:endParaRPr lang="en-US" altLang="lt-LT" sz="32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586909" y="1622962"/>
            <a:ext cx="2089547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kern="0" dirty="0">
                <a:solidFill>
                  <a:srgbClr val="800000"/>
                </a:solidFill>
              </a:rPr>
              <a:t>Less powerful questions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01220" y="399216"/>
            <a:ext cx="1660922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kern="0" dirty="0">
                <a:solidFill>
                  <a:srgbClr val="800000"/>
                </a:solidFill>
              </a:rPr>
              <a:t>Powerful questions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574" y="2708920"/>
            <a:ext cx="8066882" cy="241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/>
            </a:pPr>
            <a:r>
              <a:rPr lang="lt-LT" sz="2400" dirty="0" err="1">
                <a:latin typeface="+mj-lt"/>
              </a:rPr>
              <a:t>What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is</a:t>
            </a:r>
            <a:r>
              <a:rPr lang="lt-LT" sz="2400" dirty="0">
                <a:latin typeface="+mj-lt"/>
              </a:rPr>
              <a:t> it </a:t>
            </a:r>
            <a:r>
              <a:rPr lang="lt-LT" sz="2400" dirty="0" err="1">
                <a:latin typeface="+mj-lt"/>
              </a:rPr>
              <a:t>that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you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really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want</a:t>
            </a:r>
            <a:r>
              <a:rPr lang="lt-LT" sz="2400" dirty="0">
                <a:latin typeface="+mj-lt"/>
              </a:rPr>
              <a:t> to be </a:t>
            </a:r>
            <a:r>
              <a:rPr lang="lt-LT" sz="2400" dirty="0" err="1">
                <a:latin typeface="+mj-lt"/>
              </a:rPr>
              <a:t>and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do</a:t>
            </a:r>
            <a:r>
              <a:rPr lang="lt-LT" sz="2400" dirty="0">
                <a:latin typeface="+mj-lt"/>
              </a:rPr>
              <a:t>?</a:t>
            </a:r>
          </a:p>
          <a:p>
            <a:pPr marL="342900" indent="-342900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/>
            </a:pPr>
            <a:r>
              <a:rPr lang="lt-LT" sz="2400" dirty="0" err="1">
                <a:latin typeface="+mj-lt"/>
              </a:rPr>
              <a:t>What</a:t>
            </a:r>
            <a:r>
              <a:rPr lang="lt-LT" sz="2400" dirty="0">
                <a:latin typeface="+mj-lt"/>
              </a:rPr>
              <a:t> are </a:t>
            </a:r>
            <a:r>
              <a:rPr lang="lt-LT" sz="2400" dirty="0" err="1">
                <a:latin typeface="+mj-lt"/>
              </a:rPr>
              <a:t>you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doing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really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well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that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is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helping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you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get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there</a:t>
            </a:r>
            <a:r>
              <a:rPr lang="lt-LT" sz="2400" dirty="0">
                <a:latin typeface="+mj-lt"/>
              </a:rPr>
              <a:t>?</a:t>
            </a:r>
          </a:p>
          <a:p>
            <a:pPr marL="342900" indent="-342900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/>
            </a:pPr>
            <a:r>
              <a:rPr lang="lt-LT" sz="2400" dirty="0" err="1">
                <a:latin typeface="+mj-lt"/>
              </a:rPr>
              <a:t>What</a:t>
            </a:r>
            <a:r>
              <a:rPr lang="lt-LT" sz="2400" dirty="0">
                <a:latin typeface="+mj-lt"/>
              </a:rPr>
              <a:t> are </a:t>
            </a:r>
            <a:r>
              <a:rPr lang="lt-LT" sz="2400" dirty="0" err="1">
                <a:latin typeface="+mj-lt"/>
              </a:rPr>
              <a:t>you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not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doing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well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that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is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preventing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you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from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getting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there</a:t>
            </a:r>
            <a:r>
              <a:rPr lang="lt-LT" sz="2400" dirty="0">
                <a:latin typeface="+mj-lt"/>
              </a:rPr>
              <a:t>?</a:t>
            </a:r>
          </a:p>
          <a:p>
            <a:pPr marL="342900" indent="-342900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/>
            </a:pPr>
            <a:r>
              <a:rPr lang="lt-LT" sz="2400" dirty="0" err="1">
                <a:latin typeface="+mj-lt"/>
              </a:rPr>
              <a:t>What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will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you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do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differently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tomorrow</a:t>
            </a:r>
            <a:r>
              <a:rPr lang="lt-LT" sz="2400" dirty="0">
                <a:latin typeface="+mj-lt"/>
              </a:rPr>
              <a:t> to </a:t>
            </a:r>
            <a:r>
              <a:rPr lang="lt-LT" sz="2400" dirty="0" err="1">
                <a:latin typeface="+mj-lt"/>
              </a:rPr>
              <a:t>meet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those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challenges</a:t>
            </a:r>
            <a:r>
              <a:rPr lang="lt-LT" sz="2400" dirty="0">
                <a:latin typeface="+mj-lt"/>
              </a:rPr>
              <a:t>?</a:t>
            </a:r>
          </a:p>
          <a:p>
            <a:pPr marL="342900" indent="-342900"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/>
            </a:pPr>
            <a:r>
              <a:rPr lang="lt-LT" sz="2400" dirty="0" err="1">
                <a:latin typeface="+mj-lt"/>
              </a:rPr>
              <a:t>How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can</a:t>
            </a:r>
            <a:r>
              <a:rPr lang="lt-LT" sz="2400" dirty="0">
                <a:latin typeface="+mj-lt"/>
              </a:rPr>
              <a:t> I </a:t>
            </a:r>
            <a:r>
              <a:rPr lang="lt-LT" sz="2400" dirty="0" err="1">
                <a:latin typeface="+mj-lt"/>
              </a:rPr>
              <a:t>help</a:t>
            </a:r>
            <a:r>
              <a:rPr lang="lt-LT" sz="2400" dirty="0">
                <a:latin typeface="+mj-lt"/>
              </a:rPr>
              <a:t> / </a:t>
            </a:r>
            <a:r>
              <a:rPr lang="lt-LT" sz="2400" dirty="0" err="1">
                <a:latin typeface="+mj-lt"/>
              </a:rPr>
              <a:t>where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do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you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need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the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most</a:t>
            </a:r>
            <a:r>
              <a:rPr lang="lt-LT" sz="2400" dirty="0">
                <a:latin typeface="+mj-lt"/>
              </a:rPr>
              <a:t> </a:t>
            </a:r>
            <a:r>
              <a:rPr lang="lt-LT" sz="2400" dirty="0" err="1">
                <a:latin typeface="+mj-lt"/>
              </a:rPr>
              <a:t>help</a:t>
            </a:r>
            <a:r>
              <a:rPr lang="lt-LT" sz="2400" dirty="0">
                <a:latin typeface="+mj-lt"/>
              </a:rPr>
              <a:t>?</a:t>
            </a:r>
          </a:p>
          <a:p>
            <a:pPr indent="200025">
              <a:spcBef>
                <a:spcPct val="20000"/>
              </a:spcBef>
              <a:buClr>
                <a:srgbClr val="336699"/>
              </a:buClr>
              <a:defRPr/>
            </a:pPr>
            <a:endParaRPr lang="en-US" sz="2400" kern="0" dirty="0">
              <a:latin typeface="+mj-lt"/>
            </a:endParaRPr>
          </a:p>
          <a:p>
            <a:pPr indent="200025">
              <a:spcBef>
                <a:spcPct val="20000"/>
              </a:spcBef>
              <a:buClr>
                <a:srgbClr val="336699"/>
              </a:buClr>
              <a:buFont typeface="Wingdings" pitchFamily="2" charset="2"/>
              <a:buChar char="§"/>
              <a:defRPr/>
            </a:pPr>
            <a:endParaRPr lang="en-US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83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07586" indent="-27214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8593" indent="-21771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30" indent="-21771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59468" indent="-21771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94905" indent="-2177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30342" indent="-2177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65780" indent="-2177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01217" indent="-2177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0B638D-D6AC-49C9-8224-F5635212E226}" type="slidenum">
              <a:rPr lang="en-US" altLang="lt-LT">
                <a:solidFill>
                  <a:schemeClr val="bg1"/>
                </a:solidFill>
              </a:rPr>
              <a:pPr/>
              <a:t>43</a:t>
            </a:fld>
            <a:endParaRPr lang="en-US" altLang="lt-LT">
              <a:solidFill>
                <a:schemeClr val="bg1"/>
              </a:solidFill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07586" indent="-27214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88593" indent="-21771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24030" indent="-21771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59468" indent="-21771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94905" indent="-2177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30342" indent="-2177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65780" indent="-2177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01217" indent="-21771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 altLang="lt-LT">
                <a:solidFill>
                  <a:schemeClr val="bg1"/>
                </a:solidFill>
              </a:rPr>
              <a:t>PRIMUM ESSE ©</a:t>
            </a:r>
            <a:endParaRPr lang="en-US" altLang="lt-LT">
              <a:solidFill>
                <a:schemeClr val="bg1"/>
              </a:solidFill>
            </a:endParaRPr>
          </a:p>
        </p:txBody>
      </p:sp>
      <p:sp>
        <p:nvSpPr>
          <p:cNvPr id="30724" name="Title 5"/>
          <p:cNvSpPr>
            <a:spLocks noGrp="1"/>
          </p:cNvSpPr>
          <p:nvPr>
            <p:ph type="title"/>
          </p:nvPr>
        </p:nvSpPr>
        <p:spPr>
          <a:xfrm>
            <a:off x="457200" y="223434"/>
            <a:ext cx="7772400" cy="1470025"/>
          </a:xfrm>
        </p:spPr>
        <p:txBody>
          <a:bodyPr/>
          <a:lstStyle/>
          <a:p>
            <a:pPr algn="l"/>
            <a:r>
              <a:rPr lang="lt-LT" altLang="lt-LT" sz="3200" b="1" dirty="0" err="1" smtClean="0">
                <a:solidFill>
                  <a:srgbClr val="002060"/>
                </a:solidFill>
              </a:rPr>
              <a:t>Reflections</a:t>
            </a:r>
            <a:r>
              <a:rPr lang="lt-LT" altLang="lt-LT" sz="3200" b="1" dirty="0" smtClean="0">
                <a:solidFill>
                  <a:srgbClr val="002060"/>
                </a:solidFill>
              </a:rPr>
              <a:t> </a:t>
            </a:r>
            <a:r>
              <a:rPr lang="lt-LT" altLang="lt-LT" sz="3200" b="1" dirty="0" err="1" smtClean="0">
                <a:solidFill>
                  <a:srgbClr val="002060"/>
                </a:solidFill>
              </a:rPr>
              <a:t>after</a:t>
            </a:r>
            <a:r>
              <a:rPr lang="lt-LT" altLang="lt-LT" sz="3200" b="1" dirty="0" smtClean="0">
                <a:solidFill>
                  <a:srgbClr val="002060"/>
                </a:solidFill>
              </a:rPr>
              <a:t> </a:t>
            </a:r>
            <a:r>
              <a:rPr lang="lt-LT" altLang="lt-LT" sz="3200" b="1" dirty="0" err="1" smtClean="0">
                <a:solidFill>
                  <a:srgbClr val="002060"/>
                </a:solidFill>
              </a:rPr>
              <a:t>the</a:t>
            </a:r>
            <a:r>
              <a:rPr lang="lt-LT" altLang="lt-LT" sz="3200" b="1" dirty="0" smtClean="0">
                <a:solidFill>
                  <a:srgbClr val="002060"/>
                </a:solidFill>
              </a:rPr>
              <a:t> </a:t>
            </a:r>
            <a:r>
              <a:rPr lang="lt-LT" altLang="lt-LT" sz="3200" b="1" dirty="0" err="1" smtClean="0">
                <a:solidFill>
                  <a:srgbClr val="002060"/>
                </a:solidFill>
              </a:rPr>
              <a:t>day</a:t>
            </a:r>
            <a:endParaRPr lang="lt-LT" altLang="lt-LT" sz="3200" b="1" dirty="0" smtClean="0">
              <a:solidFill>
                <a:srgbClr val="002060"/>
              </a:solidFill>
            </a:endParaRPr>
          </a:p>
        </p:txBody>
      </p:sp>
      <p:pic>
        <p:nvPicPr>
          <p:cNvPr id="30725" name="Picture 2" descr="http://www.dadalos.org/frieden_rom/images/eisberg-modell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08" y="1858132"/>
            <a:ext cx="2993571" cy="411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435929" y="2786441"/>
            <a:ext cx="3596822" cy="0"/>
          </a:xfrm>
          <a:prstGeom prst="line">
            <a:avLst/>
          </a:prstGeom>
          <a:noFill/>
          <a:ln w="127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lt-LT">
              <a:latin typeface="+mj-lt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163786" y="2143881"/>
            <a:ext cx="3216526" cy="50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35437" fontAlgn="auto">
              <a:spcBef>
                <a:spcPts val="0"/>
              </a:spcBef>
              <a:spcAft>
                <a:spcPts val="0"/>
              </a:spcAft>
              <a:buClr>
                <a:srgbClr val="659377"/>
              </a:buClr>
              <a:defRPr/>
            </a:pPr>
            <a:r>
              <a:rPr lang="lt-LT" sz="2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Topics</a:t>
            </a:r>
            <a:r>
              <a:rPr lang="lt-LT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 </a:t>
            </a:r>
            <a:r>
              <a:rPr lang="lt-LT" sz="2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discussed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163786" y="3138714"/>
            <a:ext cx="4762500" cy="237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659377"/>
              </a:buClr>
              <a:defRPr/>
            </a:pPr>
            <a:r>
              <a:rPr lang="lt-LT" sz="2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Questions</a:t>
            </a:r>
            <a:endParaRPr lang="lt-LT" sz="2800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659377"/>
              </a:buClr>
              <a:defRPr/>
            </a:pPr>
            <a:r>
              <a:rPr lang="lt-LT" sz="2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Thoughts</a:t>
            </a:r>
            <a:endParaRPr lang="lt-LT" sz="2800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659377"/>
              </a:buClr>
              <a:defRPr/>
            </a:pPr>
            <a:r>
              <a:rPr lang="lt-LT" sz="2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Ideas</a:t>
            </a:r>
            <a:endParaRPr lang="lt-LT" sz="2800" dirty="0" smtClean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659377"/>
              </a:buClr>
              <a:defRPr/>
            </a:pPr>
            <a:r>
              <a:rPr lang="lt-LT" sz="2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Reflections</a:t>
            </a:r>
            <a:r>
              <a:rPr lang="lt-LT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88829" y="5387716"/>
            <a:ext cx="3512125" cy="68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35437" fontAlgn="auto">
              <a:spcBef>
                <a:spcPts val="0"/>
              </a:spcBef>
              <a:spcAft>
                <a:spcPts val="0"/>
              </a:spcAft>
              <a:buClr>
                <a:srgbClr val="659377"/>
              </a:buClr>
              <a:defRPr/>
            </a:pPr>
            <a:r>
              <a:rPr lang="lt-LT" sz="3200" b="1" dirty="0" err="1" smtClean="0">
                <a:solidFill>
                  <a:srgbClr val="FFC000"/>
                </a:solidFill>
                <a:latin typeface="+mj-lt"/>
                <a:cs typeface="+mn-cs"/>
              </a:rPr>
              <a:t>Yellow</a:t>
            </a:r>
            <a:r>
              <a:rPr lang="lt-LT" sz="3200" b="1" dirty="0" smtClean="0">
                <a:solidFill>
                  <a:srgbClr val="FFC000"/>
                </a:solidFill>
                <a:latin typeface="+mj-lt"/>
                <a:cs typeface="+mn-cs"/>
              </a:rPr>
              <a:t> </a:t>
            </a:r>
            <a:r>
              <a:rPr lang="lt-LT" sz="3200" b="1" dirty="0" err="1" smtClean="0">
                <a:solidFill>
                  <a:srgbClr val="FFC000"/>
                </a:solidFill>
                <a:latin typeface="+mj-lt"/>
                <a:cs typeface="+mn-cs"/>
              </a:rPr>
              <a:t>sheet</a:t>
            </a:r>
            <a:r>
              <a:rPr lang="lt-LT" sz="3200" b="1" dirty="0" smtClean="0">
                <a:solidFill>
                  <a:srgbClr val="FFC000"/>
                </a:solidFill>
                <a:latin typeface="+mj-lt"/>
                <a:cs typeface="+mn-cs"/>
              </a:rPr>
              <a:t> </a:t>
            </a:r>
            <a:r>
              <a:rPr lang="lt-LT" sz="3200" b="1" dirty="0" smtClean="0">
                <a:solidFill>
                  <a:srgbClr val="FFC000"/>
                </a:solidFill>
                <a:latin typeface="+mj-lt"/>
                <a:cs typeface="+mn-cs"/>
                <a:sym typeface="Wingdings" panose="05000000000000000000" pitchFamily="2" charset="2"/>
              </a:rPr>
              <a:t></a:t>
            </a:r>
            <a:endParaRPr lang="en-US" sz="3200" b="1" dirty="0">
              <a:solidFill>
                <a:srgbClr val="FFC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52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Picture 4" descr="http://thedetoxdiva.com/wp-content/uploads/2013/09/the-dark-side-of-coff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1666"/>
            <a:ext cx="7643192" cy="569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1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490066"/>
          </a:xfrm>
        </p:spPr>
        <p:txBody>
          <a:bodyPr>
            <a:normAutofit fontScale="90000"/>
          </a:bodyPr>
          <a:lstStyle/>
          <a:p>
            <a:pPr algn="l"/>
            <a:r>
              <a:rPr lang="lt-LT" sz="3200" b="1" dirty="0" err="1" smtClean="0">
                <a:solidFill>
                  <a:srgbClr val="002060"/>
                </a:solidFill>
              </a:rPr>
              <a:t>Lunch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3A980B-459B-4EAA-883B-CD2808997E2D}" type="slidenum">
              <a:rPr lang="lt-LT" altLang="lt-LT" smtClean="0"/>
              <a:pPr>
                <a:defRPr/>
              </a:pPr>
              <a:t>45</a:t>
            </a:fld>
            <a:endParaRPr lang="lt-LT" altLang="lt-LT"/>
          </a:p>
        </p:txBody>
      </p:sp>
      <p:pic>
        <p:nvPicPr>
          <p:cNvPr id="1028" name="Picture 4" descr="Vaizdo rezultatas pagal u&amp;zcaron;klaus&amp;aogon; „vegetables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630155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allcentrehelper.com/images/stories/Q2-2008/empat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426" y="-105812"/>
            <a:ext cx="12424851" cy="69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053" y="512266"/>
            <a:ext cx="5614392" cy="578495"/>
          </a:xfrm>
        </p:spPr>
        <p:txBody>
          <a:bodyPr>
            <a:normAutofit fontScale="90000"/>
          </a:bodyPr>
          <a:lstStyle/>
          <a:p>
            <a:pPr algn="l"/>
            <a:r>
              <a:rPr lang="lt-LT" sz="3200" b="1" dirty="0" err="1" smtClean="0">
                <a:solidFill>
                  <a:schemeClr val="bg1"/>
                </a:solidFill>
                <a:latin typeface="+mn-lt"/>
              </a:rPr>
              <a:t>See</a:t>
            </a:r>
            <a:r>
              <a:rPr lang="lt-LT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lt-LT" sz="3200" b="1" dirty="0" err="1" smtClean="0">
                <a:solidFill>
                  <a:schemeClr val="bg1"/>
                </a:solidFill>
                <a:latin typeface="+mn-lt"/>
              </a:rPr>
              <a:t>you</a:t>
            </a:r>
            <a:r>
              <a:rPr lang="lt-LT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lt-LT" sz="3200" b="1" dirty="0" err="1" smtClean="0">
                <a:solidFill>
                  <a:schemeClr val="bg1"/>
                </a:solidFill>
                <a:latin typeface="+mn-lt"/>
              </a:rPr>
              <a:t>tomorrow</a:t>
            </a:r>
            <a:r>
              <a:rPr lang="lt-LT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lt-LT" sz="3200" b="1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lt-LT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21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61322" y="6179529"/>
            <a:ext cx="852503" cy="3370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EE288D9-53B0-4E57-9928-0EC106409333}" type="slidenum">
              <a:rPr lang="lt-LT" smtClean="0"/>
              <a:pPr>
                <a:defRPr/>
              </a:pPr>
              <a:t>47</a:t>
            </a:fld>
            <a:endParaRPr lang="lt-LT" dirty="0"/>
          </a:p>
        </p:txBody>
      </p:sp>
      <p:pic>
        <p:nvPicPr>
          <p:cNvPr id="4098" name="Picture 2" descr="Picture of the Day: Miniature Dewdrop Tree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-205705" y="0"/>
            <a:ext cx="94964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418481" y="4869160"/>
            <a:ext cx="7931224" cy="49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lt-LT" sz="3200" b="1" dirty="0" err="1" smtClean="0">
                <a:solidFill>
                  <a:schemeClr val="bg1"/>
                </a:solidFill>
              </a:rPr>
              <a:t>Good</a:t>
            </a:r>
            <a:r>
              <a:rPr lang="lt-LT" sz="3200" b="1" dirty="0" smtClean="0">
                <a:solidFill>
                  <a:schemeClr val="bg1"/>
                </a:solidFill>
              </a:rPr>
              <a:t> </a:t>
            </a:r>
            <a:r>
              <a:rPr lang="lt-LT" sz="3200" b="1" dirty="0" err="1" smtClean="0">
                <a:solidFill>
                  <a:schemeClr val="bg1"/>
                </a:solidFill>
              </a:rPr>
              <a:t>luck</a:t>
            </a:r>
            <a:r>
              <a:rPr lang="lt-LT" sz="3200" b="1" dirty="0" smtClean="0">
                <a:solidFill>
                  <a:schemeClr val="bg1"/>
                </a:solidFill>
              </a:rPr>
              <a:t> </a:t>
            </a:r>
            <a:r>
              <a:rPr lang="lt-LT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lt-LT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</a:t>
            </a:r>
            <a:r>
              <a:rPr lang="en-US" dirty="0">
                <a:sym typeface="Wingdings" panose="05000000000000000000" pitchFamily="2" charset="2"/>
              </a:rPr>
              <a:t>…   </a:t>
            </a:r>
            <a:r>
              <a:rPr lang="en-US" dirty="0" smtClean="0">
                <a:sym typeface="Wingdings" panose="05000000000000000000" pitchFamily="2" charset="2"/>
              </a:rPr>
              <a:t> (2)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Reconstruction of study course teaching approach </a:t>
            </a:r>
            <a:r>
              <a:rPr lang="en-US" dirty="0"/>
              <a:t>through </a:t>
            </a:r>
            <a:r>
              <a:rPr lang="en-US" b="1" dirty="0"/>
              <a:t>planning practical assignments as the </a:t>
            </a:r>
            <a:r>
              <a:rPr lang="en-US" b="1" dirty="0" err="1"/>
              <a:t>SalesLab</a:t>
            </a:r>
            <a:r>
              <a:rPr lang="en-US" b="1" dirty="0"/>
              <a:t> workshops</a:t>
            </a:r>
            <a:r>
              <a:rPr lang="en-US" dirty="0"/>
              <a:t>, where </a:t>
            </a:r>
            <a:r>
              <a:rPr lang="en-US" b="1" dirty="0"/>
              <a:t>real life business problems will be solved</a:t>
            </a:r>
            <a:r>
              <a:rPr lang="en-US" dirty="0"/>
              <a:t> in the frame of study course topics. 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1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</a:t>
            </a:r>
            <a:r>
              <a:rPr lang="en-US" dirty="0">
                <a:sym typeface="Wingdings" panose="05000000000000000000" pitchFamily="2" charset="2"/>
              </a:rPr>
              <a:t>…   </a:t>
            </a:r>
            <a:r>
              <a:rPr lang="en-US" dirty="0" smtClean="0">
                <a:sym typeface="Wingdings" panose="05000000000000000000" pitchFamily="2" charset="2"/>
              </a:rPr>
              <a:t> (3)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Preparation of study guide </a:t>
            </a:r>
            <a:r>
              <a:rPr lang="en-US" dirty="0"/>
              <a:t>for the improved study course </a:t>
            </a:r>
            <a:r>
              <a:rPr lang="en-US" b="1" dirty="0"/>
              <a:t>which will introduce students to PBL approach and its application in their study course.</a:t>
            </a:r>
            <a:r>
              <a:rPr lang="en-US" dirty="0"/>
              <a:t> Study results, requirements for student group and individual work, student evaluation system and criteria, possible approaches for problem solving, forms of consultations should be provided in the study guide </a:t>
            </a:r>
            <a:r>
              <a:rPr lang="en-US" b="1" dirty="0"/>
              <a:t>(approx. 5 pages).</a:t>
            </a:r>
            <a:endParaRPr lang="lt-LT" b="1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</a:t>
            </a:r>
            <a:r>
              <a:rPr lang="en-US" dirty="0">
                <a:sym typeface="Wingdings" panose="05000000000000000000" pitchFamily="2" charset="2"/>
              </a:rPr>
              <a:t>…   </a:t>
            </a:r>
            <a:r>
              <a:rPr lang="en-US" dirty="0" smtClean="0">
                <a:sym typeface="Wingdings" panose="05000000000000000000" pitchFamily="2" charset="2"/>
              </a:rPr>
              <a:t> (4)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Preparation of the needed study material in the </a:t>
            </a:r>
            <a:r>
              <a:rPr lang="en-US" b="1" dirty="0" smtClean="0"/>
              <a:t>MOODLE environment</a:t>
            </a:r>
            <a:r>
              <a:rPr lang="en-US" b="1" dirty="0"/>
              <a:t>: </a:t>
            </a:r>
            <a:endParaRPr lang="en-US" b="1" dirty="0" smtClean="0"/>
          </a:p>
          <a:p>
            <a:pPr marL="514350" indent="-514350">
              <a:buAutoNum type="arabicParenR"/>
            </a:pPr>
            <a:r>
              <a:rPr lang="en-US" b="1" dirty="0" smtClean="0"/>
              <a:t>material </a:t>
            </a:r>
            <a:r>
              <a:rPr lang="en-US" dirty="0"/>
              <a:t>required for studying the theory of the study course (files, links, PowerPoint presentations, video material, conspectus, etc.),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b="1" dirty="0" smtClean="0"/>
              <a:t>problem-solving </a:t>
            </a:r>
            <a:r>
              <a:rPr lang="en-US" b="1" dirty="0"/>
              <a:t>algorithms </a:t>
            </a:r>
            <a:r>
              <a:rPr lang="en-US" dirty="0"/>
              <a:t>according to the specific of the study course for real life business situation.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b="1" dirty="0" smtClean="0"/>
              <a:t>teacher </a:t>
            </a:r>
            <a:r>
              <a:rPr lang="en-US" b="1" dirty="0"/>
              <a:t>–student on-line interaction tools foreseen</a:t>
            </a:r>
            <a:r>
              <a:rPr lang="en-US" dirty="0"/>
              <a:t> (forums, chats, video conferences).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0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ieunien.vn/files/1thedung/00001/ColorPen_1020_5450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96"/>
          <a:stretch/>
        </p:blipFill>
        <p:spPr bwMode="auto">
          <a:xfrm>
            <a:off x="0" y="3662987"/>
            <a:ext cx="9144000" cy="351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5576" y="764704"/>
            <a:ext cx="7416824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lt-LT" sz="3200" b="1" dirty="0" smtClean="0">
                <a:solidFill>
                  <a:srgbClr val="002060"/>
                </a:solidFill>
                <a:latin typeface="+mj-lt"/>
              </a:rPr>
              <a:t>Program</a:t>
            </a:r>
            <a:r>
              <a:rPr lang="lt-LT" altLang="lt-LT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lt-LT" altLang="lt-LT" sz="3200" b="1" dirty="0" err="1" smtClean="0">
                <a:solidFill>
                  <a:srgbClr val="002060"/>
                </a:solidFill>
                <a:latin typeface="+mj-lt"/>
              </a:rPr>
              <a:t>for</a:t>
            </a:r>
            <a:r>
              <a:rPr lang="lt-LT" altLang="lt-LT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lt-LT" altLang="lt-LT" sz="3200" b="1" dirty="0" err="1" smtClean="0">
                <a:solidFill>
                  <a:srgbClr val="002060"/>
                </a:solidFill>
                <a:latin typeface="+mj-lt"/>
              </a:rPr>
              <a:t>this</a:t>
            </a:r>
            <a:r>
              <a:rPr lang="lt-LT" altLang="lt-LT" sz="3200" b="1" dirty="0" smtClean="0">
                <a:solidFill>
                  <a:srgbClr val="002060"/>
                </a:solidFill>
                <a:latin typeface="+mj-lt"/>
              </a:rPr>
              <a:t> module</a:t>
            </a:r>
            <a:endParaRPr kumimoji="0" lang="en-US" altLang="lt-LT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 err="1"/>
              <a:t>Why</a:t>
            </a:r>
            <a:r>
              <a:rPr lang="lt-LT" b="1" dirty="0"/>
              <a:t> PBL – </a:t>
            </a:r>
            <a:r>
              <a:rPr lang="lt-LT" b="1" dirty="0" err="1"/>
              <a:t>problem</a:t>
            </a:r>
            <a:r>
              <a:rPr lang="lt-LT" b="1" dirty="0"/>
              <a:t> </a:t>
            </a:r>
            <a:r>
              <a:rPr lang="lt-LT" b="1" dirty="0" err="1"/>
              <a:t>based</a:t>
            </a:r>
            <a:r>
              <a:rPr lang="lt-LT" b="1" dirty="0"/>
              <a:t> </a:t>
            </a:r>
            <a:r>
              <a:rPr lang="lt-LT" b="1" dirty="0" err="1"/>
              <a:t>and</a:t>
            </a:r>
            <a:r>
              <a:rPr lang="lt-LT" b="1" dirty="0"/>
              <a:t> </a:t>
            </a:r>
            <a:r>
              <a:rPr lang="lt-LT" b="1" dirty="0" err="1"/>
              <a:t>project</a:t>
            </a:r>
            <a:r>
              <a:rPr lang="lt-LT" b="1" dirty="0"/>
              <a:t> </a:t>
            </a:r>
            <a:r>
              <a:rPr lang="lt-LT" b="1" dirty="0" err="1"/>
              <a:t>based</a:t>
            </a:r>
            <a:r>
              <a:rPr lang="lt-LT" b="1" dirty="0"/>
              <a:t> </a:t>
            </a:r>
            <a:r>
              <a:rPr lang="lt-LT" b="1" dirty="0" err="1"/>
              <a:t>learning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definition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PBL– </a:t>
            </a:r>
            <a:r>
              <a:rPr lang="lt-LT" dirty="0" err="1"/>
              <a:t>models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learning</a:t>
            </a:r>
            <a:r>
              <a:rPr lang="lt-LT" dirty="0"/>
              <a:t> </a:t>
            </a:r>
            <a:r>
              <a:rPr lang="lt-LT" dirty="0" err="1" smtClean="0"/>
              <a:t>principles</a:t>
            </a:r>
            <a:r>
              <a:rPr lang="lt-LT" dirty="0" smtClean="0"/>
              <a:t>.</a:t>
            </a:r>
          </a:p>
          <a:p>
            <a:r>
              <a:rPr lang="en-GB" b="1" dirty="0"/>
              <a:t>Methods for different study fields, class organisation techniques </a:t>
            </a:r>
            <a:r>
              <a:rPr lang="en-GB" dirty="0"/>
              <a:t>which help to develop student transferable skills as an important part of employability competence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221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140" y="3464500"/>
            <a:ext cx="4551920" cy="2275960"/>
          </a:xfrm>
          <a:prstGeom prst="rect">
            <a:avLst/>
          </a:prstGeom>
        </p:spPr>
      </p:pic>
      <p:sp>
        <p:nvSpPr>
          <p:cNvPr id="6" name="Antrinis pavadinimas 5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7315200" cy="1752600"/>
          </a:xfrm>
        </p:spPr>
        <p:txBody>
          <a:bodyPr/>
          <a:lstStyle/>
          <a:p>
            <a:pPr algn="l"/>
            <a:r>
              <a:rPr lang="en-US" dirty="0" smtClean="0"/>
              <a:t>Describe yours </a:t>
            </a:r>
          </a:p>
          <a:p>
            <a:pPr algn="l"/>
            <a:r>
              <a:rPr lang="en-US" dirty="0"/>
              <a:t>s</a:t>
            </a:r>
            <a:r>
              <a:rPr lang="en-US" dirty="0" smtClean="0"/>
              <a:t>tudents…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lt-LT" dirty="0"/>
          </a:p>
        </p:txBody>
      </p:sp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PROBLEM BASED LEARNING IN HIGHER EDUCATION?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SalesLabs for employability competencies development/ SalesLabs No: LLI-184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63556"/>
      </p:ext>
    </p:extLst>
  </p:cSld>
  <p:clrMapOvr>
    <a:masterClrMapping/>
  </p:clrMapOvr>
</p:sld>
</file>

<file path=ppt/theme/theme1.xml><?xml version="1.0" encoding="utf-8"?>
<a:theme xmlns:a="http://schemas.openxmlformats.org/drawingml/2006/main" name="salslab_slid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salslab_slide_theme.thmx</Template>
  <TotalTime>1439</TotalTime>
  <Words>1816</Words>
  <Application>Microsoft Office PowerPoint</Application>
  <PresentationFormat>On-screen Show (4:3)</PresentationFormat>
  <Paragraphs>229</Paragraphs>
  <Slides>47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salslab_slide_theme</vt:lpstr>
      <vt:lpstr> Development of study courses according PBL</vt:lpstr>
      <vt:lpstr>PowerPoint Presentation</vt:lpstr>
      <vt:lpstr> Structure of the Training Program </vt:lpstr>
      <vt:lpstr>Responsibilities …    (1)</vt:lpstr>
      <vt:lpstr>Responsibilities …    (2)</vt:lpstr>
      <vt:lpstr>Responsibilities …    (3)</vt:lpstr>
      <vt:lpstr>Responsibilities …    (4)</vt:lpstr>
      <vt:lpstr>PowerPoint Presentation</vt:lpstr>
      <vt:lpstr>WHY PROBLEM BASED LEARNING IN HIGHER EDUCATION?</vt:lpstr>
      <vt:lpstr>Different attitudes to studying (with reference to...) </vt:lpstr>
      <vt:lpstr>PowerPoint Presentation</vt:lpstr>
      <vt:lpstr>PowerPoint Presentation</vt:lpstr>
      <vt:lpstr> What skills will change most? </vt:lpstr>
      <vt:lpstr>PowerPoint Presentation</vt:lpstr>
      <vt:lpstr>PowerPoint Presentation</vt:lpstr>
      <vt:lpstr>From</vt:lpstr>
      <vt:lpstr>PowerPoint Presentation</vt:lpstr>
      <vt:lpstr>PowerPoint Presentation</vt:lpstr>
      <vt:lpstr>PowerPoint Presentation</vt:lpstr>
      <vt:lpstr>PowerPoint Presentation</vt:lpstr>
      <vt:lpstr>Pedagogy – Andragogy (individual assessment)</vt:lpstr>
      <vt:lpstr>Pedagogy – Andragogy – 2 (individual assessment)</vt:lpstr>
      <vt:lpstr>Let’s Talk Together  </vt:lpstr>
      <vt:lpstr>PowerPoint Presentation</vt:lpstr>
      <vt:lpstr>Definitions of Key Terms (1)</vt:lpstr>
      <vt:lpstr>Definitions of Key Terms (2)</vt:lpstr>
      <vt:lpstr>Definitions of Key Terms (3)</vt:lpstr>
      <vt:lpstr>CENTRAL PRINCIPLES OF PBL</vt:lpstr>
      <vt:lpstr>  Project-Based Learning helps to develop </vt:lpstr>
      <vt:lpstr>PowerPoint Presentation</vt:lpstr>
      <vt:lpstr>  Differences between traditional and Problem-based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facilitation of PBL ...</vt:lpstr>
      <vt:lpstr>Dynamic facilitation</vt:lpstr>
      <vt:lpstr>Powerful questions</vt:lpstr>
      <vt:lpstr>Powerful questions. Examples</vt:lpstr>
      <vt:lpstr>Reflections after the day</vt:lpstr>
      <vt:lpstr>PowerPoint Presentation</vt:lpstr>
      <vt:lpstr>Lunch</vt:lpstr>
      <vt:lpstr>See you tomorrow 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Emilija Čeponė</dc:creator>
  <cp:lastModifiedBy>Vartotojas</cp:lastModifiedBy>
  <cp:revision>28</cp:revision>
  <dcterms:created xsi:type="dcterms:W3CDTF">2017-11-06T14:34:58Z</dcterms:created>
  <dcterms:modified xsi:type="dcterms:W3CDTF">2018-01-14T19:40:12Z</dcterms:modified>
</cp:coreProperties>
</file>