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8" r:id="rId2"/>
    <p:sldId id="285" r:id="rId3"/>
    <p:sldId id="287" r:id="rId4"/>
    <p:sldId id="269" r:id="rId5"/>
    <p:sldId id="288" r:id="rId6"/>
    <p:sldId id="260" r:id="rId7"/>
    <p:sldId id="279" r:id="rId8"/>
    <p:sldId id="276" r:id="rId9"/>
    <p:sldId id="281" r:id="rId10"/>
    <p:sldId id="277" r:id="rId11"/>
    <p:sldId id="267" r:id="rId12"/>
    <p:sldId id="286" r:id="rId13"/>
    <p:sldId id="272" r:id="rId14"/>
    <p:sldId id="264" r:id="rId15"/>
    <p:sldId id="275" r:id="rId16"/>
    <p:sldId id="274" r:id="rId17"/>
    <p:sldId id="263" r:id="rId18"/>
    <p:sldId id="290" r:id="rId19"/>
    <p:sldId id="278" r:id="rId20"/>
    <p:sldId id="273" r:id="rId21"/>
    <p:sldId id="291" r:id="rId22"/>
    <p:sldId id="26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252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4CF99-5D63-4606-A10A-CAEF8948A3A3}" type="datetimeFigureOut">
              <a:rPr lang="lt-LT" smtClean="0"/>
              <a:t>2018.01.14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93D33-D5AF-4438-8132-A04B95E3190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1734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BEAEAE-7C74-441C-8C79-9A5BC881F41F}" type="slidenum">
              <a:rPr lang="en-GB" altLang="lt-L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GB" altLang="lt-LT">
              <a:latin typeface="Arial" panose="020B0604020202020204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altLang="lt-L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91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lt-LT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788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988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2967B57-0CEF-4516-90A6-83722B9B7E31}" type="slidenum">
              <a:rPr lang="lt-LT" altLang="lt-LT"/>
              <a:pPr algn="r" eaLnBrk="1" hangingPunct="1">
                <a:spcBef>
                  <a:spcPct val="0"/>
                </a:spcBef>
              </a:pPr>
              <a:t>11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654284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t-LT" dirty="0" err="1" smtClean="0"/>
              <a:t>Čekin‘as</a:t>
            </a:r>
            <a:r>
              <a:rPr lang="lt-LT" dirty="0" smtClean="0"/>
              <a:t> iš vakar gal su </a:t>
            </a:r>
            <a:r>
              <a:rPr lang="lt-LT" smtClean="0"/>
              <a:t>fotokortom???</a:t>
            </a:r>
            <a:endParaRPr lang="lt-L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68E30-207D-4476-8C71-6D7E0E853E57}" type="slidenum">
              <a:rPr lang="lt-LT" smtClean="0"/>
              <a:pPr>
                <a:defRPr/>
              </a:pPr>
              <a:t>12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72014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slk logo-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32372"/>
            <a:ext cx="1027890" cy="255926"/>
          </a:xfrm>
          <a:prstGeom prst="rect">
            <a:avLst/>
          </a:prstGeom>
        </p:spPr>
      </p:pic>
      <p:pic>
        <p:nvPicPr>
          <p:cNvPr id="8" name="Picture 7" descr="latlit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011" y="332372"/>
            <a:ext cx="4680365" cy="1197731"/>
          </a:xfrm>
          <a:prstGeom prst="rect">
            <a:avLst/>
          </a:prstGeom>
        </p:spPr>
      </p:pic>
      <p:pic>
        <p:nvPicPr>
          <p:cNvPr id="9" name="Picture 8" descr="rta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993" y="376393"/>
            <a:ext cx="707807" cy="21190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2128345" y="2189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902138" y="1664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1665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00F4-68E8-2540-8261-EE25E67CBCE1}" type="datetime1">
              <a:rPr lang="en-US" smtClean="0"/>
              <a:t>1/14/2018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F7F-F01E-0347-833B-46BEC04BE0D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45241" y="6236138"/>
            <a:ext cx="86447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248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4B61-1CFF-8C47-AC75-D38877093569}" type="datetime1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F7F-F01E-0347-833B-46BEC04B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1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7407-4DB9-5041-960F-A68515582398}" type="datetime1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F7F-F01E-0347-833B-46BEC04B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7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39A3-249C-D943-AC89-B4DD7C4B71F0}" type="datetime1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F7F-F01E-0347-833B-46BEC04B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69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A29C-18BE-E447-BAF7-FEA1A39A33E3}" type="datetime1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F7F-F01E-0347-833B-46BEC04B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6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8016-7A77-CA44-85D5-0C75930D5570}" type="datetime1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F7F-F01E-0347-833B-46BEC04B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0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B7997-3F2D-8D44-A125-FDDD5A433E9A}" type="datetime1">
              <a:rPr lang="en-US" smtClean="0"/>
              <a:t>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F7F-F01E-0347-833B-46BEC04B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9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C8CF-F781-0443-80CA-CD49FA31EE0C}" type="datetime1">
              <a:rPr lang="en-US" smtClean="0"/>
              <a:t>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F7F-F01E-0347-833B-46BEC04B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4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111A-209C-7C4B-8EFB-6BFED4EAC62E}" type="datetime1">
              <a:rPr lang="en-US" smtClean="0"/>
              <a:t>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F7F-F01E-0347-833B-46BEC04B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3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8373-BCEC-9E44-AAA0-B2B6D3575521}" type="datetime1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F7F-F01E-0347-833B-46BEC04B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773B-90F4-DC42-8181-654BEF31BA9F}" type="datetime1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F7F-F01E-0347-833B-46BEC04B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61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800F4-68E8-2540-8261-EE25E67CBCE1}" type="datetime1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48F7F-F01E-0347-833B-46BEC04BE0D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lk logo-0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83" y="6432558"/>
            <a:ext cx="769007" cy="191469"/>
          </a:xfrm>
          <a:prstGeom prst="rect">
            <a:avLst/>
          </a:prstGeom>
        </p:spPr>
      </p:pic>
      <p:pic>
        <p:nvPicPr>
          <p:cNvPr id="8" name="Picture 7" descr="latlit-01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2" y="76919"/>
            <a:ext cx="2235199" cy="57199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80276" y="6218621"/>
            <a:ext cx="8627241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rtalogo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234" y="6432558"/>
            <a:ext cx="763533" cy="22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1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33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http://twistedsifter.files.wordpress.com/2012/07/dewdrops-tree-on-a-flower-pistil.jpg?w=800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694098" y="8855016"/>
            <a:ext cx="6400800" cy="1752600"/>
          </a:xfrm>
        </p:spPr>
        <p:txBody>
          <a:bodyPr>
            <a:normAutofit fontScale="55000" lnSpcReduction="20000"/>
          </a:bodyPr>
          <a:lstStyle/>
          <a:p>
            <a:pPr algn="r"/>
            <a:endParaRPr lang="en-GB" sz="2400" b="1" dirty="0" smtClean="0"/>
          </a:p>
          <a:p>
            <a:pPr algn="r"/>
            <a:endParaRPr lang="en-GB" sz="2400" b="1" dirty="0"/>
          </a:p>
          <a:p>
            <a:r>
              <a:rPr lang="en-GB" sz="2400" b="1" i="1" dirty="0" smtClean="0"/>
              <a:t>Joint </a:t>
            </a:r>
            <a:r>
              <a:rPr lang="en-GB" sz="2400" b="1" i="1" dirty="0"/>
              <a:t>teacher </a:t>
            </a:r>
            <a:r>
              <a:rPr lang="en-GB" sz="2400" b="1" i="1" dirty="0" err="1"/>
              <a:t>Pr</a:t>
            </a:r>
            <a:r>
              <a:rPr lang="en-US" sz="2400" b="1" i="1" dirty="0" err="1"/>
              <a:t>oblem</a:t>
            </a:r>
            <a:r>
              <a:rPr lang="en-US" sz="2400" b="1" i="1" dirty="0"/>
              <a:t> </a:t>
            </a:r>
            <a:r>
              <a:rPr lang="en-GB" sz="2400" b="1" i="1" dirty="0"/>
              <a:t>Based Learning </a:t>
            </a:r>
            <a:r>
              <a:rPr lang="en-GB" sz="2400" b="1" i="1" dirty="0" smtClean="0"/>
              <a:t>trainings</a:t>
            </a:r>
          </a:p>
          <a:p>
            <a:endParaRPr lang="en-GB" sz="2100" b="1" i="1" dirty="0" smtClean="0"/>
          </a:p>
          <a:p>
            <a:endParaRPr lang="en-GB" sz="2100" b="1" i="1" dirty="0"/>
          </a:p>
          <a:p>
            <a:r>
              <a:rPr lang="en-GB" sz="2100" b="1" i="1" dirty="0" smtClean="0"/>
              <a:t>14-11-2017</a:t>
            </a:r>
          </a:p>
          <a:p>
            <a:endParaRPr lang="en-US" sz="2100" b="1" i="1" dirty="0" smtClean="0"/>
          </a:p>
          <a:p>
            <a:r>
              <a:rPr lang="lt-LT" sz="2100" b="1" i="1" dirty="0" smtClean="0"/>
              <a:t>Š</a:t>
            </a:r>
            <a:r>
              <a:rPr lang="en-US" sz="2100" b="1" i="1" dirty="0" err="1" smtClean="0"/>
              <a:t>iauliai</a:t>
            </a:r>
            <a:r>
              <a:rPr lang="lt-LT" sz="2100" b="1" dirty="0"/>
              <a:t/>
            </a:r>
            <a:br>
              <a:rPr lang="lt-LT" sz="2100" b="1" dirty="0"/>
            </a:br>
            <a:endParaRPr lang="en-US" sz="2100" dirty="0"/>
          </a:p>
          <a:p>
            <a:pPr algn="r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5400" b="1" dirty="0" smtClean="0"/>
              <a:t/>
            </a:r>
            <a:br>
              <a:rPr lang="en-GB" sz="5400" b="1" dirty="0" smtClean="0"/>
            </a:br>
            <a:r>
              <a:rPr lang="en-US" b="1" dirty="0" smtClean="0"/>
              <a:t>Development </a:t>
            </a:r>
            <a:r>
              <a:rPr lang="en-US" b="1" dirty="0"/>
              <a:t>of study courses according PBL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pic>
        <p:nvPicPr>
          <p:cNvPr id="8194" name="Picture 2" descr="Vaizdo rezultatas pagal užklausą „problem based learning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382" y="4016284"/>
            <a:ext cx="2751527" cy="18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653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aštės vietos rezervavimo ženklas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771525"/>
            <a:ext cx="723900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31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ded Corner 14"/>
          <p:cNvSpPr>
            <a:spLocks noChangeArrowheads="1"/>
          </p:cNvSpPr>
          <p:nvPr/>
        </p:nvSpPr>
        <p:spPr bwMode="auto">
          <a:xfrm>
            <a:off x="467544" y="1700808"/>
            <a:ext cx="1950765" cy="4176464"/>
          </a:xfrm>
          <a:prstGeom prst="foldedCorner">
            <a:avLst>
              <a:gd name="adj" fmla="val 16667"/>
            </a:avLst>
          </a:prstGeom>
          <a:solidFill>
            <a:srgbClr val="FF9900">
              <a:alpha val="7097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2000" b="1" dirty="0" err="1" smtClean="0"/>
              <a:t>List</a:t>
            </a:r>
            <a:r>
              <a:rPr lang="lt-LT" altLang="lt-LT" sz="2000" b="1" dirty="0" smtClean="0"/>
              <a:t> </a:t>
            </a:r>
            <a:r>
              <a:rPr lang="lt-LT" altLang="lt-LT" sz="2000" b="1" dirty="0" err="1" smtClean="0"/>
              <a:t>of</a:t>
            </a:r>
            <a:r>
              <a:rPr lang="lt-LT" altLang="lt-LT" sz="2000" b="1" dirty="0" smtClean="0"/>
              <a:t> </a:t>
            </a:r>
            <a:r>
              <a:rPr lang="lt-LT" altLang="lt-LT" sz="2000" b="1" dirty="0" err="1" smtClean="0"/>
              <a:t>concerns</a:t>
            </a:r>
            <a:r>
              <a:rPr lang="lt-LT" altLang="lt-LT" sz="2000" b="1" dirty="0" smtClean="0"/>
              <a:t>/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2000" b="1" dirty="0" err="1" smtClean="0"/>
              <a:t>questions</a:t>
            </a:r>
            <a:endParaRPr lang="lt-LT" altLang="lt-LT" sz="20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lt-LT" altLang="lt-LT" sz="11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2000" b="1" dirty="0" smtClean="0"/>
              <a:t>(</a:t>
            </a:r>
            <a:r>
              <a:rPr lang="lt-LT" altLang="lt-LT" sz="2000" b="1" dirty="0" err="1" smtClean="0"/>
              <a:t>what</a:t>
            </a:r>
            <a:r>
              <a:rPr lang="lt-LT" altLang="lt-LT" sz="2000" b="1" dirty="0" smtClean="0"/>
              <a:t> </a:t>
            </a:r>
            <a:r>
              <a:rPr lang="lt-LT" altLang="lt-LT" sz="2000" b="1" dirty="0" err="1" smtClean="0"/>
              <a:t>is</a:t>
            </a:r>
            <a:r>
              <a:rPr lang="lt-LT" altLang="lt-LT" sz="2000" b="1" dirty="0" smtClean="0"/>
              <a:t> </a:t>
            </a:r>
            <a:r>
              <a:rPr lang="lt-LT" altLang="lt-LT" sz="2000" b="1" dirty="0" err="1" smtClean="0"/>
              <a:t>important</a:t>
            </a:r>
            <a:r>
              <a:rPr lang="lt-LT" altLang="lt-LT" sz="2000" b="1" dirty="0" smtClean="0"/>
              <a:t> </a:t>
            </a:r>
            <a:r>
              <a:rPr lang="lt-LT" altLang="lt-LT" sz="2000" b="1" dirty="0" err="1" smtClean="0"/>
              <a:t>for</a:t>
            </a:r>
            <a:r>
              <a:rPr lang="lt-LT" altLang="lt-LT" sz="2000" b="1" dirty="0" smtClean="0"/>
              <a:t> </a:t>
            </a:r>
            <a:r>
              <a:rPr lang="lt-LT" altLang="lt-LT" sz="2000" b="1" dirty="0" err="1" smtClean="0"/>
              <a:t>us</a:t>
            </a:r>
            <a:r>
              <a:rPr lang="lt-LT" altLang="lt-LT" sz="2000" b="1" dirty="0" smtClean="0"/>
              <a:t>, </a:t>
            </a:r>
            <a:r>
              <a:rPr lang="lt-LT" altLang="lt-LT" sz="2000" b="1" dirty="0" err="1" smtClean="0"/>
              <a:t>what</a:t>
            </a:r>
            <a:r>
              <a:rPr lang="lt-LT" altLang="lt-LT" sz="2000" b="1" dirty="0" smtClean="0"/>
              <a:t> </a:t>
            </a:r>
            <a:r>
              <a:rPr lang="lt-LT" altLang="lt-LT" sz="2000" b="1" dirty="0" err="1" smtClean="0"/>
              <a:t>we</a:t>
            </a:r>
            <a:r>
              <a:rPr lang="lt-LT" altLang="lt-LT" sz="2000" b="1" dirty="0" smtClean="0"/>
              <a:t> </a:t>
            </a:r>
            <a:r>
              <a:rPr lang="lt-LT" altLang="lt-LT" sz="2000" b="1" dirty="0" err="1" smtClean="0"/>
              <a:t>need</a:t>
            </a:r>
            <a:r>
              <a:rPr lang="lt-LT" altLang="lt-LT" sz="2000" b="1" dirty="0" smtClean="0"/>
              <a:t> to </a:t>
            </a:r>
            <a:r>
              <a:rPr lang="lt-LT" altLang="lt-LT" sz="2000" b="1" dirty="0" err="1" smtClean="0"/>
              <a:t>discuss</a:t>
            </a:r>
            <a:r>
              <a:rPr lang="lt-LT" altLang="lt-LT" sz="2000" b="1" dirty="0" smtClean="0"/>
              <a:t> </a:t>
            </a:r>
            <a:r>
              <a:rPr lang="lt-LT" altLang="lt-LT" sz="2000" b="1" dirty="0" err="1" smtClean="0"/>
              <a:t>and</a:t>
            </a:r>
            <a:r>
              <a:rPr lang="lt-LT" altLang="lt-LT" sz="2000" b="1" dirty="0" smtClean="0"/>
              <a:t> </a:t>
            </a:r>
            <a:r>
              <a:rPr lang="lt-LT" altLang="lt-LT" sz="2000" b="1" dirty="0" err="1" smtClean="0"/>
              <a:t>elaborate</a:t>
            </a:r>
            <a:r>
              <a:rPr lang="lt-LT" altLang="lt-LT" sz="2000" b="1" dirty="0" smtClean="0"/>
              <a:t> ? )</a:t>
            </a:r>
            <a:endParaRPr lang="lt-LT" altLang="lt-LT" sz="2000" b="1" dirty="0"/>
          </a:p>
        </p:txBody>
      </p:sp>
      <p:sp>
        <p:nvSpPr>
          <p:cNvPr id="9" name="Folded Corner 8"/>
          <p:cNvSpPr>
            <a:spLocks noChangeArrowheads="1"/>
          </p:cNvSpPr>
          <p:nvPr/>
        </p:nvSpPr>
        <p:spPr bwMode="auto">
          <a:xfrm>
            <a:off x="2777731" y="1700808"/>
            <a:ext cx="2658365" cy="1818681"/>
          </a:xfrm>
          <a:prstGeom prst="foldedCorner">
            <a:avLst>
              <a:gd name="adj" fmla="val 16667"/>
            </a:avLst>
          </a:prstGeom>
          <a:solidFill>
            <a:srgbClr val="FFCC00">
              <a:alpha val="7294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1800" b="1" dirty="0" err="1" smtClean="0"/>
              <a:t>Important</a:t>
            </a:r>
            <a:r>
              <a:rPr lang="lt-LT" altLang="lt-LT" sz="1800" b="1" dirty="0" smtClean="0"/>
              <a:t> </a:t>
            </a:r>
            <a:r>
              <a:rPr lang="lt-LT" altLang="lt-LT" sz="1800" b="1" dirty="0" err="1" smtClean="0"/>
              <a:t>question</a:t>
            </a:r>
            <a:endParaRPr lang="lt-LT" altLang="lt-LT" sz="18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lt-LT" altLang="lt-LT" sz="10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1800" b="1" dirty="0" smtClean="0"/>
              <a:t>(</a:t>
            </a:r>
            <a:r>
              <a:rPr lang="lt-LT" altLang="lt-LT" sz="1800" b="1" dirty="0" err="1" smtClean="0"/>
              <a:t>Priorities</a:t>
            </a:r>
            <a:r>
              <a:rPr lang="lt-LT" altLang="lt-LT" sz="1800" b="1" dirty="0" smtClean="0"/>
              <a:t> </a:t>
            </a:r>
            <a:r>
              <a:rPr lang="lt-LT" altLang="lt-LT" sz="1800" b="1" dirty="0" err="1" smtClean="0"/>
              <a:t>chosen</a:t>
            </a:r>
            <a:r>
              <a:rPr lang="lt-LT" altLang="lt-LT" sz="1800" b="1" dirty="0" smtClean="0"/>
              <a:t> </a:t>
            </a:r>
            <a:r>
              <a:rPr lang="lt-LT" altLang="lt-LT" sz="1800" b="1" dirty="0" err="1" smtClean="0"/>
              <a:t>from</a:t>
            </a:r>
            <a:r>
              <a:rPr lang="lt-LT" altLang="lt-LT" sz="1800" b="1" dirty="0" smtClean="0"/>
              <a:t> </a:t>
            </a:r>
            <a:r>
              <a:rPr lang="lt-LT" altLang="lt-LT" sz="1800" b="1" dirty="0" err="1" smtClean="0"/>
              <a:t>the</a:t>
            </a:r>
            <a:r>
              <a:rPr lang="lt-LT" altLang="lt-LT" sz="1800" b="1" dirty="0" smtClean="0"/>
              <a:t> </a:t>
            </a:r>
            <a:r>
              <a:rPr lang="lt-LT" altLang="lt-LT" sz="1800" b="1" dirty="0" err="1" smtClean="0"/>
              <a:t>list</a:t>
            </a:r>
            <a:r>
              <a:rPr lang="lt-LT" altLang="lt-LT" sz="1800" b="1" dirty="0" smtClean="0"/>
              <a:t> </a:t>
            </a:r>
            <a:r>
              <a:rPr lang="lt-LT" altLang="lt-LT" sz="1800" b="1" dirty="0" err="1" smtClean="0"/>
              <a:t>of</a:t>
            </a:r>
            <a:r>
              <a:rPr lang="lt-LT" altLang="lt-LT" sz="1800" b="1" dirty="0" smtClean="0"/>
              <a:t> </a:t>
            </a:r>
            <a:r>
              <a:rPr lang="lt-LT" altLang="lt-LT" sz="1800" b="1" dirty="0" err="1" smtClean="0"/>
              <a:t>concerns</a:t>
            </a:r>
            <a:r>
              <a:rPr lang="lt-LT" altLang="lt-LT" sz="1800" b="1" dirty="0" smtClean="0"/>
              <a:t>)</a:t>
            </a:r>
            <a:endParaRPr lang="lt-LT" altLang="lt-LT" sz="1800" b="1" dirty="0"/>
          </a:p>
        </p:txBody>
      </p:sp>
      <p:sp>
        <p:nvSpPr>
          <p:cNvPr id="12" name="Folded Corner 11"/>
          <p:cNvSpPr>
            <a:spLocks noChangeArrowheads="1"/>
          </p:cNvSpPr>
          <p:nvPr/>
        </p:nvSpPr>
        <p:spPr bwMode="auto">
          <a:xfrm>
            <a:off x="2777731" y="3974306"/>
            <a:ext cx="2658365" cy="1902966"/>
          </a:xfrm>
          <a:prstGeom prst="foldedCorner">
            <a:avLst>
              <a:gd name="adj" fmla="val 16667"/>
            </a:avLst>
          </a:prstGeom>
          <a:solidFill>
            <a:srgbClr val="FF0000">
              <a:alpha val="5686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2000" b="1" dirty="0" smtClean="0"/>
              <a:t>Data, </a:t>
            </a:r>
            <a:r>
              <a:rPr lang="lt-LT" altLang="lt-LT" sz="2000" b="1" dirty="0" err="1" smtClean="0"/>
              <a:t>facts</a:t>
            </a:r>
            <a:endParaRPr lang="lt-LT" altLang="lt-LT" sz="20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lt-LT" altLang="lt-LT" sz="20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2000" b="1" dirty="0" smtClean="0"/>
              <a:t>(</a:t>
            </a:r>
            <a:r>
              <a:rPr lang="lt-LT" altLang="lt-LT" sz="2000" b="1" dirty="0" err="1" smtClean="0"/>
              <a:t>What</a:t>
            </a:r>
            <a:r>
              <a:rPr lang="lt-LT" altLang="lt-LT" sz="2000" b="1" dirty="0" smtClean="0"/>
              <a:t> </a:t>
            </a:r>
            <a:r>
              <a:rPr lang="lt-LT" altLang="lt-LT" sz="2000" b="1" dirty="0" err="1" smtClean="0"/>
              <a:t>do</a:t>
            </a:r>
            <a:r>
              <a:rPr lang="lt-LT" altLang="lt-LT" sz="2000" b="1" dirty="0" smtClean="0"/>
              <a:t> </a:t>
            </a:r>
            <a:r>
              <a:rPr lang="lt-LT" altLang="lt-LT" sz="2000" b="1" dirty="0" err="1" smtClean="0"/>
              <a:t>we</a:t>
            </a:r>
            <a:r>
              <a:rPr lang="lt-LT" altLang="lt-LT" sz="2000" b="1" dirty="0" smtClean="0"/>
              <a:t> </a:t>
            </a:r>
            <a:r>
              <a:rPr lang="lt-LT" altLang="lt-LT" sz="2000" b="1" dirty="0" err="1" smtClean="0"/>
              <a:t>know</a:t>
            </a:r>
            <a:r>
              <a:rPr lang="lt-LT" altLang="lt-LT" sz="2000" b="1" dirty="0" smtClean="0"/>
              <a:t> </a:t>
            </a:r>
            <a:r>
              <a:rPr lang="lt-LT" altLang="lt-LT" sz="2000" b="1" dirty="0" err="1" smtClean="0"/>
              <a:t>about</a:t>
            </a:r>
            <a:r>
              <a:rPr lang="lt-LT" altLang="lt-LT" sz="2000" b="1" dirty="0" smtClean="0"/>
              <a:t> </a:t>
            </a:r>
            <a:r>
              <a:rPr lang="lt-LT" altLang="lt-LT" sz="2000" b="1" dirty="0" err="1" smtClean="0"/>
              <a:t>the</a:t>
            </a:r>
            <a:r>
              <a:rPr lang="lt-LT" altLang="lt-LT" sz="2000" b="1" dirty="0" smtClean="0"/>
              <a:t> </a:t>
            </a:r>
            <a:r>
              <a:rPr lang="lt-LT" altLang="lt-LT" sz="2000" b="1" dirty="0" err="1" smtClean="0"/>
              <a:t>situation</a:t>
            </a:r>
            <a:r>
              <a:rPr lang="lt-LT" altLang="lt-LT" sz="2000" b="1" dirty="0" smtClean="0"/>
              <a:t>?)</a:t>
            </a:r>
            <a:endParaRPr lang="lt-LT" altLang="lt-LT" sz="2000" b="1" dirty="0"/>
          </a:p>
        </p:txBody>
      </p:sp>
      <p:sp>
        <p:nvSpPr>
          <p:cNvPr id="13" name="Folded Corner 12"/>
          <p:cNvSpPr>
            <a:spLocks noChangeArrowheads="1"/>
          </p:cNvSpPr>
          <p:nvPr/>
        </p:nvSpPr>
        <p:spPr bwMode="auto">
          <a:xfrm>
            <a:off x="5912767" y="3995739"/>
            <a:ext cx="2997175" cy="1881533"/>
          </a:xfrm>
          <a:prstGeom prst="foldedCorner">
            <a:avLst>
              <a:gd name="adj" fmla="val 16667"/>
            </a:avLst>
          </a:prstGeom>
          <a:solidFill>
            <a:srgbClr val="669A82">
              <a:alpha val="6705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2000" b="1" dirty="0" err="1" smtClean="0"/>
              <a:t>Risks</a:t>
            </a:r>
            <a:endParaRPr lang="lt-LT" altLang="lt-LT" sz="20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lt-LT" altLang="lt-LT" sz="20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2000" b="1" dirty="0" smtClean="0"/>
              <a:t>(</a:t>
            </a:r>
            <a:r>
              <a:rPr lang="lt-LT" altLang="lt-LT" sz="2000" b="1" dirty="0" err="1" smtClean="0"/>
              <a:t>what</a:t>
            </a:r>
            <a:r>
              <a:rPr lang="lt-LT" altLang="lt-LT" sz="2000" b="1" dirty="0" smtClean="0"/>
              <a:t> </a:t>
            </a:r>
            <a:r>
              <a:rPr lang="lt-LT" altLang="lt-LT" sz="2000" b="1" dirty="0" err="1" smtClean="0"/>
              <a:t>is</a:t>
            </a:r>
            <a:r>
              <a:rPr lang="lt-LT" altLang="lt-LT" sz="2000" b="1" dirty="0" smtClean="0"/>
              <a:t> </a:t>
            </a:r>
            <a:r>
              <a:rPr lang="lt-LT" altLang="lt-LT" sz="2000" b="1" dirty="0" err="1" smtClean="0"/>
              <a:t>unclear</a:t>
            </a:r>
            <a:r>
              <a:rPr lang="lt-LT" altLang="lt-LT" sz="2000" b="1" dirty="0" smtClean="0"/>
              <a:t> </a:t>
            </a:r>
            <a:r>
              <a:rPr lang="lt-LT" altLang="lt-LT" sz="2000" b="1" dirty="0" err="1" smtClean="0"/>
              <a:t>and</a:t>
            </a:r>
            <a:r>
              <a:rPr lang="lt-LT" altLang="lt-LT" sz="2000" b="1" dirty="0" smtClean="0"/>
              <a:t> </a:t>
            </a:r>
            <a:r>
              <a:rPr lang="lt-LT" altLang="lt-LT" sz="2000" b="1" dirty="0" err="1" smtClean="0"/>
              <a:t>uncertain</a:t>
            </a:r>
            <a:r>
              <a:rPr lang="lt-LT" altLang="lt-LT" sz="2000" b="1" dirty="0" smtClean="0"/>
              <a:t>)</a:t>
            </a:r>
            <a:endParaRPr lang="lt-LT" altLang="lt-LT" sz="2000" b="1" dirty="0"/>
          </a:p>
        </p:txBody>
      </p:sp>
      <p:sp>
        <p:nvSpPr>
          <p:cNvPr id="14" name="Folded Corner 13"/>
          <p:cNvSpPr>
            <a:spLocks noChangeArrowheads="1"/>
          </p:cNvSpPr>
          <p:nvPr/>
        </p:nvSpPr>
        <p:spPr bwMode="auto">
          <a:xfrm>
            <a:off x="5940152" y="1721050"/>
            <a:ext cx="2969790" cy="1798439"/>
          </a:xfrm>
          <a:prstGeom prst="foldedCorner">
            <a:avLst>
              <a:gd name="adj" fmla="val 16667"/>
            </a:avLst>
          </a:prstGeom>
          <a:solidFill>
            <a:srgbClr val="00B0F0">
              <a:alpha val="549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2000" b="1" dirty="0" err="1" smtClean="0"/>
              <a:t>Ideas</a:t>
            </a:r>
            <a:r>
              <a:rPr lang="lt-LT" altLang="lt-LT" sz="2000" b="1" dirty="0" smtClean="0"/>
              <a:t> </a:t>
            </a:r>
            <a:r>
              <a:rPr lang="lt-LT" altLang="lt-LT" sz="2000" b="1" dirty="0" err="1" smtClean="0"/>
              <a:t>and</a:t>
            </a:r>
            <a:r>
              <a:rPr lang="lt-LT" altLang="lt-LT" sz="2000" b="1" dirty="0" smtClean="0"/>
              <a:t> </a:t>
            </a:r>
            <a:r>
              <a:rPr lang="lt-LT" altLang="lt-LT" sz="2000" b="1" dirty="0" err="1" smtClean="0"/>
              <a:t>solutions</a:t>
            </a:r>
            <a:endParaRPr lang="lt-LT" altLang="lt-LT" sz="20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lt-LT" altLang="lt-LT" sz="11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2000" b="1" dirty="0"/>
              <a:t> </a:t>
            </a:r>
            <a:r>
              <a:rPr lang="lt-LT" altLang="lt-LT" sz="2000" b="1" dirty="0" smtClean="0"/>
              <a:t>(</a:t>
            </a:r>
            <a:r>
              <a:rPr lang="lt-LT" altLang="lt-LT" sz="2000" b="1" dirty="0" err="1" smtClean="0"/>
              <a:t>ideas</a:t>
            </a:r>
            <a:r>
              <a:rPr lang="lt-LT" altLang="lt-LT" sz="2000" b="1" dirty="0" smtClean="0"/>
              <a:t>, </a:t>
            </a:r>
            <a:r>
              <a:rPr lang="lt-LT" altLang="lt-LT" sz="2000" b="1" dirty="0" err="1" smtClean="0"/>
              <a:t>suggestions</a:t>
            </a:r>
            <a:r>
              <a:rPr lang="lt-LT" altLang="lt-LT" sz="2000" b="1" dirty="0" smtClean="0"/>
              <a:t>, </a:t>
            </a:r>
            <a:r>
              <a:rPr lang="lt-LT" altLang="lt-LT" sz="2000" b="1" dirty="0" err="1" smtClean="0"/>
              <a:t>what</a:t>
            </a:r>
            <a:r>
              <a:rPr lang="lt-LT" altLang="lt-LT" sz="2000" b="1" dirty="0" smtClean="0"/>
              <a:t>/</a:t>
            </a:r>
            <a:r>
              <a:rPr lang="lt-LT" altLang="lt-LT" sz="2000" b="1" dirty="0" err="1" smtClean="0"/>
              <a:t>how</a:t>
            </a:r>
            <a:r>
              <a:rPr lang="lt-LT" altLang="lt-LT" sz="2000" b="1" dirty="0" smtClean="0"/>
              <a:t> </a:t>
            </a:r>
            <a:r>
              <a:rPr lang="lt-LT" altLang="lt-LT" sz="2000" b="1" dirty="0" err="1" smtClean="0"/>
              <a:t>should</a:t>
            </a:r>
            <a:r>
              <a:rPr lang="lt-LT" altLang="lt-LT" sz="2000" b="1" dirty="0" smtClean="0"/>
              <a:t> be </a:t>
            </a:r>
            <a:r>
              <a:rPr lang="lt-LT" altLang="lt-LT" sz="2000" b="1" dirty="0" err="1" smtClean="0"/>
              <a:t>done</a:t>
            </a:r>
            <a:r>
              <a:rPr lang="lt-LT" altLang="lt-LT" sz="2000" b="1" dirty="0" smtClean="0"/>
              <a:t>)</a:t>
            </a:r>
            <a:endParaRPr lang="lt-LT" altLang="lt-LT" sz="2000" b="1" dirty="0"/>
          </a:p>
        </p:txBody>
      </p:sp>
      <p:sp>
        <p:nvSpPr>
          <p:cNvPr id="37895" name="Title 9"/>
          <p:cNvSpPr>
            <a:spLocks noGrp="1"/>
          </p:cNvSpPr>
          <p:nvPr>
            <p:ph type="title"/>
          </p:nvPr>
        </p:nvSpPr>
        <p:spPr bwMode="auto">
          <a:xfrm>
            <a:off x="759123" y="513941"/>
            <a:ext cx="8384877" cy="488033"/>
          </a:xfrm>
          <a:noFill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altLang="lt-LT" sz="32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ROLE OF TEACHER OR </a:t>
            </a:r>
            <a:r>
              <a:rPr lang="lt-LT" altLang="lt-LT" sz="32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DYNAMIC FACILITATION</a:t>
            </a:r>
            <a:r>
              <a:rPr lang="en-US" altLang="lt-LT" sz="32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OF STUDENS LEARNING</a:t>
            </a:r>
            <a:endParaRPr lang="lt-LT" altLang="lt-LT" sz="32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Up Arrow 10"/>
          <p:cNvSpPr/>
          <p:nvPr/>
        </p:nvSpPr>
        <p:spPr>
          <a:xfrm rot="5400000">
            <a:off x="5565874" y="2356545"/>
            <a:ext cx="267891" cy="52744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lt-LT" sz="2400"/>
          </a:p>
        </p:txBody>
      </p:sp>
      <p:sp>
        <p:nvSpPr>
          <p:cNvPr id="17" name="Up Arrow 16"/>
          <p:cNvSpPr/>
          <p:nvPr/>
        </p:nvSpPr>
        <p:spPr>
          <a:xfrm>
            <a:off x="6993238" y="3492103"/>
            <a:ext cx="267890" cy="4822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lt-LT" sz="2400"/>
          </a:p>
        </p:txBody>
      </p:sp>
      <p:sp>
        <p:nvSpPr>
          <p:cNvPr id="18" name="Up Arrow 17"/>
          <p:cNvSpPr/>
          <p:nvPr/>
        </p:nvSpPr>
        <p:spPr>
          <a:xfrm rot="3378299">
            <a:off x="5506461" y="3385143"/>
            <a:ext cx="267890" cy="62150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lt-LT" sz="2400"/>
          </a:p>
        </p:txBody>
      </p:sp>
    </p:spTree>
    <p:extLst>
      <p:ext uri="{BB962C8B-B14F-4D97-AF65-F5344CB8AC3E}">
        <p14:creationId xmlns:p14="http://schemas.microsoft.com/office/powerpoint/2010/main" val="41655424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9" grpId="0" animBg="1"/>
      <p:bldP spid="12" grpId="0" animBg="1"/>
      <p:bldP spid="13" grpId="0" animBg="1"/>
      <p:bldP spid="14" grpId="0" animBg="1"/>
      <p:bldP spid="11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Rutos dokumentai\My Pictures\happiness-in-perpetuity-paul-b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326" y="-35138"/>
            <a:ext cx="5816674" cy="689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tačiakampis 5"/>
          <p:cNvSpPr/>
          <p:nvPr/>
        </p:nvSpPr>
        <p:spPr>
          <a:xfrm>
            <a:off x="388189" y="2035834"/>
            <a:ext cx="2725947" cy="24844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 to evaluate students learning process and learning outcomes?</a:t>
            </a:r>
            <a:endParaRPr lang="lt-LT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329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aštės vietos rezervavimo ženklas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08" y="724619"/>
            <a:ext cx="8324491" cy="518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aštės vietos rezervavimo ženklas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728662"/>
            <a:ext cx="720090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89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aštės vietos rezervavimo ženklas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98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aštės vietos rezervavimo ženklas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785" y="1199072"/>
            <a:ext cx="7194430" cy="470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aštės vietos rezervavimo ženklas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525" y="983411"/>
            <a:ext cx="5313871" cy="464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4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ameduard.com/wp-content/uploads/2013/03/convers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74"/>
            <a:ext cx="9552046" cy="716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</a:t>
            </a:r>
            <a:r>
              <a:rPr lang="en-US" dirty="0" smtClean="0"/>
              <a:t>EVALUATION SYSTEMS 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3A980B-459B-4EAA-883B-CD2808997E2D}" type="slidenum">
              <a:rPr lang="lt-LT" altLang="lt-LT" smtClean="0"/>
              <a:pPr>
                <a:defRPr/>
              </a:pPr>
              <a:t>18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39503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aštės vietos rezervavimo ženklas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05" y="474453"/>
            <a:ext cx="8272732" cy="566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1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717" y="1863307"/>
            <a:ext cx="8583283" cy="320132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b="1" dirty="0" smtClean="0">
                <a:cs typeface="Arial" pitchFamily="34" charset="0"/>
              </a:rPr>
              <a:t>Topics </a:t>
            </a:r>
            <a:r>
              <a:rPr lang="en-US" b="1" dirty="0">
                <a:cs typeface="Arial" pitchFamily="34" charset="0"/>
              </a:rPr>
              <a:t>to discuss: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dirty="0">
                <a:cs typeface="Arial" pitchFamily="34" charset="0"/>
              </a:rPr>
              <a:t>How did </a:t>
            </a:r>
            <a:r>
              <a:rPr lang="en-US" sz="2400" dirty="0" smtClean="0">
                <a:cs typeface="Arial" pitchFamily="34" charset="0"/>
              </a:rPr>
              <a:t>I understand the PBL process? </a:t>
            </a:r>
            <a:r>
              <a:rPr lang="lt-LT" sz="2400" dirty="0">
                <a:cs typeface="Arial" pitchFamily="34" charset="0"/>
              </a:rPr>
              <a:t/>
            </a:r>
            <a:br>
              <a:rPr lang="lt-LT" sz="2400" dirty="0">
                <a:cs typeface="Arial" pitchFamily="34" charset="0"/>
              </a:rPr>
            </a:br>
            <a:r>
              <a:rPr lang="en-US" sz="2400" dirty="0" smtClean="0">
                <a:cs typeface="Arial" pitchFamily="34" charset="0"/>
              </a:rPr>
              <a:t>What </a:t>
            </a:r>
            <a:r>
              <a:rPr lang="en-US" sz="2400" dirty="0">
                <a:cs typeface="Arial" pitchFamily="34" charset="0"/>
              </a:rPr>
              <a:t>was OK or not so </a:t>
            </a:r>
            <a:r>
              <a:rPr lang="en-US" sz="2400" dirty="0" smtClean="0">
                <a:cs typeface="Arial" pitchFamily="34" charset="0"/>
              </a:rPr>
              <a:t>good for my practice?</a:t>
            </a:r>
            <a:r>
              <a:rPr lang="lt-LT" sz="2400" dirty="0">
                <a:cs typeface="Arial" pitchFamily="34" charset="0"/>
              </a:rPr>
              <a:t/>
            </a:r>
            <a:br>
              <a:rPr lang="lt-LT" sz="2400" dirty="0">
                <a:cs typeface="Arial" pitchFamily="34" charset="0"/>
              </a:rPr>
            </a:br>
            <a:r>
              <a:rPr lang="en-US" sz="2400" dirty="0" smtClean="0">
                <a:cs typeface="Arial" pitchFamily="34" charset="0"/>
              </a:rPr>
              <a:t>What </a:t>
            </a:r>
            <a:r>
              <a:rPr lang="en-US" sz="2400" dirty="0">
                <a:cs typeface="Arial" pitchFamily="34" charset="0"/>
              </a:rPr>
              <a:t>did </a:t>
            </a:r>
            <a:r>
              <a:rPr lang="en-US" sz="2400" dirty="0" smtClean="0">
                <a:cs typeface="Arial" pitchFamily="34" charset="0"/>
              </a:rPr>
              <a:t>I learn </a:t>
            </a:r>
            <a:r>
              <a:rPr lang="en-US" sz="2400" dirty="0">
                <a:cs typeface="Arial" pitchFamily="34" charset="0"/>
              </a:rPr>
              <a:t>from conversation with </a:t>
            </a:r>
            <a:endParaRPr lang="en-US" sz="2400" dirty="0" smtClean="0"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dirty="0">
                <a:cs typeface="Arial" pitchFamily="34" charset="0"/>
              </a:rPr>
              <a:t>c</a:t>
            </a:r>
            <a:r>
              <a:rPr lang="en-US" sz="2400" dirty="0" smtClean="0">
                <a:cs typeface="Arial" pitchFamily="34" charset="0"/>
              </a:rPr>
              <a:t>olleagues from other institution?</a:t>
            </a:r>
            <a:r>
              <a:rPr lang="en-US" altLang="lt-LT" sz="2400" b="1" dirty="0">
                <a:solidFill>
                  <a:srgbClr val="002060"/>
                </a:solidFill>
              </a:rPr>
              <a:t> </a:t>
            </a:r>
            <a:r>
              <a:rPr lang="en-US" altLang="lt-LT" sz="2400" b="1" dirty="0" smtClean="0">
                <a:solidFill>
                  <a:srgbClr val="002060"/>
                </a:solidFill>
              </a:rPr>
              <a:t>             d</a:t>
            </a:r>
            <a:r>
              <a:rPr lang="lt-LT" sz="2400" b="1" dirty="0" err="1">
                <a:solidFill>
                  <a:srgbClr val="002060"/>
                </a:solidFill>
              </a:rPr>
              <a:t>iscussion</a:t>
            </a:r>
            <a:r>
              <a:rPr lang="lt-LT" sz="2400" b="1" dirty="0">
                <a:solidFill>
                  <a:srgbClr val="002060"/>
                </a:solidFill>
              </a:rPr>
              <a:t> </a:t>
            </a:r>
            <a:r>
              <a:rPr lang="lt-LT" sz="2400" b="1" dirty="0" err="1">
                <a:solidFill>
                  <a:srgbClr val="002060"/>
                </a:solidFill>
              </a:rPr>
              <a:t>in</a:t>
            </a:r>
            <a:r>
              <a:rPr lang="lt-LT" sz="2400" b="1" dirty="0">
                <a:solidFill>
                  <a:srgbClr val="002060"/>
                </a:solidFill>
              </a:rPr>
              <a:t> </a:t>
            </a:r>
            <a:r>
              <a:rPr lang="lt-LT" sz="2400" b="1" dirty="0" err="1">
                <a:solidFill>
                  <a:srgbClr val="002060"/>
                </a:solidFill>
              </a:rPr>
              <a:t>groups</a:t>
            </a:r>
            <a:r>
              <a:rPr lang="lt-LT" sz="2400" b="1" dirty="0">
                <a:solidFill>
                  <a:srgbClr val="002060"/>
                </a:solidFill>
              </a:rPr>
              <a:t> </a:t>
            </a:r>
            <a:r>
              <a:rPr lang="lt-LT" sz="2400" b="1" dirty="0" err="1">
                <a:solidFill>
                  <a:srgbClr val="002060"/>
                </a:solidFill>
              </a:rPr>
              <a:t>of</a:t>
            </a:r>
            <a:r>
              <a:rPr lang="lt-LT" sz="2400" b="1" dirty="0">
                <a:solidFill>
                  <a:srgbClr val="002060"/>
                </a:solidFill>
              </a:rPr>
              <a:t> 3</a:t>
            </a:r>
            <a:r>
              <a:rPr lang="lt-LT" sz="2400" dirty="0">
                <a:cs typeface="Arial" pitchFamily="34" charset="0"/>
              </a:rPr>
              <a:t/>
            </a:r>
            <a:br>
              <a:rPr lang="lt-LT" sz="2400" dirty="0">
                <a:cs typeface="Arial" pitchFamily="34" charset="0"/>
              </a:rPr>
            </a:br>
            <a:endParaRPr lang="lt-LT" sz="2400" dirty="0" smtClean="0"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dirty="0" smtClean="0">
                <a:cs typeface="Arial" pitchFamily="34" charset="0"/>
              </a:rPr>
              <a:t>                                                                            5</a:t>
            </a:r>
            <a:r>
              <a:rPr lang="lt-LT" sz="2400" dirty="0">
                <a:cs typeface="Arial" pitchFamily="34" charset="0"/>
              </a:rPr>
              <a:t>-7</a:t>
            </a:r>
            <a:r>
              <a:rPr lang="en-US" sz="2400" dirty="0">
                <a:cs typeface="Arial" pitchFamily="34" charset="0"/>
              </a:rPr>
              <a:t> min. f</a:t>
            </a:r>
            <a:r>
              <a:rPr lang="lt-LT" sz="2400" dirty="0" err="1">
                <a:cs typeface="Arial" pitchFamily="34" charset="0"/>
              </a:rPr>
              <a:t>or</a:t>
            </a:r>
            <a:r>
              <a:rPr lang="lt-LT" sz="2400" dirty="0">
                <a:cs typeface="Arial" pitchFamily="34" charset="0"/>
              </a:rPr>
              <a:t> </a:t>
            </a:r>
            <a:r>
              <a:rPr lang="lt-LT" sz="2400" dirty="0" err="1">
                <a:cs typeface="Arial" pitchFamily="34" charset="0"/>
              </a:rPr>
              <a:t>each</a:t>
            </a:r>
            <a:r>
              <a:rPr lang="lt-LT" sz="2400" dirty="0">
                <a:cs typeface="Arial" pitchFamily="34" charset="0"/>
              </a:rPr>
              <a:t> </a:t>
            </a:r>
            <a:r>
              <a:rPr lang="lt-LT" sz="2400" dirty="0" err="1">
                <a:cs typeface="Arial" pitchFamily="34" charset="0"/>
              </a:rPr>
              <a:t>person</a:t>
            </a:r>
            <a:r>
              <a:rPr lang="en-US" sz="2400" dirty="0">
                <a:cs typeface="Arial" pitchFamily="34" charset="0"/>
              </a:rPr>
              <a:t> </a:t>
            </a:r>
            <a:br>
              <a:rPr lang="en-US" sz="2400" dirty="0">
                <a:cs typeface="Arial" pitchFamily="34" charset="0"/>
              </a:rPr>
            </a:br>
            <a:r>
              <a:rPr lang="en-US" sz="2400" dirty="0">
                <a:cs typeface="Arial" pitchFamily="34" charset="0"/>
              </a:rPr>
              <a:t/>
            </a:r>
            <a:br>
              <a:rPr lang="en-US" sz="2400" dirty="0">
                <a:cs typeface="Arial" pitchFamily="34" charset="0"/>
              </a:rPr>
            </a:br>
            <a:endParaRPr lang="en-US" sz="2400" dirty="0">
              <a:cs typeface="Arial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631262" y="2449350"/>
            <a:ext cx="14681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lt-LT" sz="1400" dirty="0" smtClean="0">
                <a:latin typeface="+mn-lt"/>
              </a:rPr>
              <a:t>Writer</a:t>
            </a:r>
            <a:endParaRPr lang="en-US" altLang="lt-LT" sz="1400" dirty="0">
              <a:latin typeface="+mn-lt"/>
            </a:endParaRP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6222044" y="1345242"/>
            <a:ext cx="2551113" cy="2066925"/>
            <a:chOff x="3395" y="2352"/>
            <a:chExt cx="1607" cy="1302"/>
          </a:xfrm>
        </p:grpSpPr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3936" y="2537"/>
              <a:ext cx="504" cy="439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en-US" altLang="lt-LT" sz="1800" dirty="0">
                <a:latin typeface="Arial" panose="020B0604020202020204" pitchFamily="34" charset="0"/>
              </a:endParaRPr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3922" y="2352"/>
              <a:ext cx="5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lt-LT" altLang="lt-LT" sz="1400" dirty="0" err="1" smtClean="0">
                  <a:latin typeface="Arial" panose="020B0604020202020204" pitchFamily="34" charset="0"/>
                </a:rPr>
                <a:t>Speaker</a:t>
              </a:r>
              <a:endParaRPr lang="en-US" altLang="lt-LT" sz="1400" dirty="0">
                <a:latin typeface="Arial" panose="020B0604020202020204" pitchFamily="34" charset="0"/>
              </a:endParaRPr>
            </a:p>
          </p:txBody>
        </p:sp>
        <p:sp>
          <p:nvSpPr>
            <p:cNvPr id="19" name="Oval 9"/>
            <p:cNvSpPr>
              <a:spLocks noChangeArrowheads="1"/>
            </p:cNvSpPr>
            <p:nvPr/>
          </p:nvSpPr>
          <p:spPr bwMode="auto">
            <a:xfrm>
              <a:off x="3399" y="3215"/>
              <a:ext cx="504" cy="439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en-US" altLang="lt-LT" sz="1800" dirty="0">
                <a:latin typeface="Arial" panose="020B0604020202020204" pitchFamily="34" charset="0"/>
              </a:endParaRPr>
            </a:p>
          </p:txBody>
        </p:sp>
        <p:sp>
          <p:nvSpPr>
            <p:cNvPr id="20" name="Oval 10"/>
            <p:cNvSpPr>
              <a:spLocks noChangeArrowheads="1"/>
            </p:cNvSpPr>
            <p:nvPr/>
          </p:nvSpPr>
          <p:spPr bwMode="auto">
            <a:xfrm>
              <a:off x="4498" y="3215"/>
              <a:ext cx="504" cy="439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en-US" altLang="lt-LT" sz="1800" dirty="0">
                <a:latin typeface="Arial" panose="020B0604020202020204" pitchFamily="34" charset="0"/>
              </a:endParaRPr>
            </a:p>
          </p:txBody>
        </p:sp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3395" y="3030"/>
              <a:ext cx="51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lt-LT" sz="1400" i="1" dirty="0" smtClean="0">
                  <a:latin typeface="Arial" panose="020B0604020202020204" pitchFamily="34" charset="0"/>
                </a:rPr>
                <a:t>Listener</a:t>
              </a:r>
              <a:endParaRPr lang="en-US" altLang="lt-LT" sz="1400" i="1" dirty="0">
                <a:latin typeface="Arial" panose="020B0604020202020204" pitchFamily="34" charset="0"/>
              </a:endParaRPr>
            </a:p>
          </p:txBody>
        </p:sp>
        <p:sp>
          <p:nvSpPr>
            <p:cNvPr id="23" name="Line 13"/>
            <p:cNvSpPr>
              <a:spLocks noChangeShapeType="1"/>
            </p:cNvSpPr>
            <p:nvPr/>
          </p:nvSpPr>
          <p:spPr bwMode="auto">
            <a:xfrm>
              <a:off x="3504" y="3024"/>
              <a:ext cx="14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</p:grpSp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796900"/>
            <a:ext cx="8540151" cy="620738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lt-LT" sz="32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REFLECTION OF YESTERDAY </a:t>
            </a:r>
            <a:r>
              <a:rPr lang="en-US" altLang="lt-LT" sz="32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US" altLang="lt-LT" sz="24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6" name="Tiesioji rodyklės jungtis 5"/>
          <p:cNvCxnSpPr/>
          <p:nvPr/>
        </p:nvCxnSpPr>
        <p:spPr>
          <a:xfrm flipH="1">
            <a:off x="7018116" y="2458453"/>
            <a:ext cx="442674" cy="4690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Tiesioji rodyklės jungtis 7"/>
          <p:cNvCxnSpPr/>
          <p:nvPr/>
        </p:nvCxnSpPr>
        <p:spPr>
          <a:xfrm flipH="1">
            <a:off x="7058657" y="3151846"/>
            <a:ext cx="8001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Tiesioji rodyklės jungtis 9"/>
          <p:cNvCxnSpPr/>
          <p:nvPr/>
        </p:nvCxnSpPr>
        <p:spPr>
          <a:xfrm flipH="1" flipV="1">
            <a:off x="7632112" y="2421567"/>
            <a:ext cx="396875" cy="4205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5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aštės vietos rezervavimo ženklas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96" y="577969"/>
            <a:ext cx="8747186" cy="560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74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allcentrehelper.com/images/stories/Q2-2008/empat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0426" y="-105812"/>
            <a:ext cx="12424851" cy="69638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vadinima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GROUP WORK: DESING OF PBL COURSE TOGETHER …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7" name="Teksto vietos rezervavimo ženklas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743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61322" y="6179529"/>
            <a:ext cx="852503" cy="3370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EE288D9-53B0-4E57-9928-0EC106409333}" type="slidenum">
              <a:rPr lang="lt-LT" smtClean="0"/>
              <a:pPr>
                <a:defRPr/>
              </a:pPr>
              <a:t>22</a:t>
            </a:fld>
            <a:endParaRPr lang="lt-LT" dirty="0"/>
          </a:p>
        </p:txBody>
      </p:sp>
      <p:pic>
        <p:nvPicPr>
          <p:cNvPr id="4098" name="Picture 2" descr="Picture of the Day: Miniature Dewdrop Tree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-205705" y="0"/>
            <a:ext cx="94964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418481" y="4869160"/>
            <a:ext cx="7931224" cy="49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lt-LT" sz="3200" b="1" dirty="0" err="1" smtClean="0">
                <a:solidFill>
                  <a:schemeClr val="bg1"/>
                </a:solidFill>
              </a:rPr>
              <a:t>Good</a:t>
            </a:r>
            <a:r>
              <a:rPr lang="lt-LT" sz="3200" b="1" dirty="0" smtClean="0">
                <a:solidFill>
                  <a:schemeClr val="bg1"/>
                </a:solidFill>
              </a:rPr>
              <a:t> </a:t>
            </a:r>
            <a:r>
              <a:rPr lang="lt-LT" sz="3200" b="1" dirty="0" err="1" smtClean="0">
                <a:solidFill>
                  <a:schemeClr val="bg1"/>
                </a:solidFill>
              </a:rPr>
              <a:t>luck</a:t>
            </a:r>
            <a:r>
              <a:rPr lang="lt-LT" sz="3200" b="1" dirty="0" smtClean="0">
                <a:solidFill>
                  <a:schemeClr val="bg1"/>
                </a:solidFill>
              </a:rPr>
              <a:t> </a:t>
            </a:r>
            <a:r>
              <a:rPr lang="lt-LT" sz="32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lt-LT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3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A980B-459B-4EAA-883B-CD2808997E2D}" type="slidenum">
              <a:rPr lang="lt-LT" altLang="lt-LT" smtClean="0"/>
              <a:pPr>
                <a:defRPr/>
              </a:pPr>
              <a:t>3</a:t>
            </a:fld>
            <a:endParaRPr lang="lt-LT" altLang="lt-LT"/>
          </a:p>
        </p:txBody>
      </p:sp>
      <p:pic>
        <p:nvPicPr>
          <p:cNvPr id="5" name="Picture 2" descr="http://i2.wp.com/Vucabook.com/wp-content/uploads/2014/11/Transformation-3-fli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" y="1097280"/>
            <a:ext cx="8473440" cy="50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98"/>
          <p:cNvSpPr txBox="1">
            <a:spLocks/>
          </p:cNvSpPr>
          <p:nvPr/>
        </p:nvSpPr>
        <p:spPr bwMode="auto">
          <a:xfrm>
            <a:off x="3766453" y="2750820"/>
            <a:ext cx="4915290" cy="352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Problem Based Learning: PART II</a:t>
            </a:r>
          </a:p>
          <a:p>
            <a:endParaRPr lang="lt-LT" sz="4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057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</a:t>
            </a:r>
            <a:r>
              <a:rPr lang="lt-LT" b="1" dirty="0" smtClean="0"/>
              <a:t>ENTRAL PRINCIPLES</a:t>
            </a:r>
            <a:r>
              <a:rPr lang="en-US" b="1" dirty="0" smtClean="0"/>
              <a:t> OF PBL</a:t>
            </a:r>
            <a:endParaRPr lang="lt-LT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lt-LT" dirty="0" err="1" smtClean="0"/>
              <a:t>roblem</a:t>
            </a:r>
            <a:r>
              <a:rPr lang="en-US" dirty="0" smtClean="0"/>
              <a:t> </a:t>
            </a:r>
            <a:r>
              <a:rPr lang="lt-LT" dirty="0" err="1" smtClean="0"/>
              <a:t>orientation</a:t>
            </a:r>
            <a:endParaRPr lang="en-US" dirty="0" smtClean="0"/>
          </a:p>
          <a:p>
            <a:r>
              <a:rPr lang="lt-LT" dirty="0" smtClean="0"/>
              <a:t>Project </a:t>
            </a:r>
            <a:r>
              <a:rPr lang="lt-LT" dirty="0" err="1" smtClean="0"/>
              <a:t>organization</a:t>
            </a:r>
            <a:endParaRPr lang="lt-LT" dirty="0" smtClean="0"/>
          </a:p>
          <a:p>
            <a:r>
              <a:rPr lang="en-US" dirty="0" smtClean="0"/>
              <a:t>Integration of theory and practice</a:t>
            </a:r>
          </a:p>
          <a:p>
            <a:r>
              <a:rPr lang="lt-LT" dirty="0" err="1" smtClean="0"/>
              <a:t>Participant</a:t>
            </a:r>
            <a:r>
              <a:rPr lang="lt-LT" dirty="0" smtClean="0"/>
              <a:t> </a:t>
            </a:r>
            <a:r>
              <a:rPr lang="lt-LT" dirty="0" err="1" smtClean="0"/>
              <a:t>direction</a:t>
            </a:r>
            <a:r>
              <a:rPr lang="lt-LT" dirty="0" smtClean="0"/>
              <a:t> </a:t>
            </a:r>
            <a:endParaRPr lang="en-US" dirty="0" smtClean="0"/>
          </a:p>
          <a:p>
            <a:r>
              <a:rPr lang="en-US" dirty="0"/>
              <a:t>A</a:t>
            </a:r>
            <a:r>
              <a:rPr lang="lt-LT" dirty="0" smtClean="0"/>
              <a:t> </a:t>
            </a:r>
            <a:r>
              <a:rPr lang="lt-LT" dirty="0" err="1" smtClean="0"/>
              <a:t>team-based</a:t>
            </a:r>
            <a:r>
              <a:rPr lang="en-US" dirty="0" smtClean="0"/>
              <a:t> </a:t>
            </a:r>
            <a:r>
              <a:rPr lang="lt-LT" dirty="0" err="1" smtClean="0"/>
              <a:t>approach</a:t>
            </a:r>
            <a:r>
              <a:rPr lang="lt-LT" dirty="0" smtClean="0"/>
              <a:t> </a:t>
            </a:r>
            <a:endParaRPr lang="en-US" dirty="0" smtClean="0"/>
          </a:p>
          <a:p>
            <a:r>
              <a:rPr lang="lt-LT" dirty="0" err="1" smtClean="0"/>
              <a:t>Collaboration</a:t>
            </a:r>
            <a:r>
              <a:rPr lang="lt-LT" dirty="0" smtClean="0"/>
              <a:t> </a:t>
            </a:r>
            <a:r>
              <a:rPr lang="lt-LT" dirty="0" err="1" smtClean="0"/>
              <a:t>and</a:t>
            </a:r>
            <a:r>
              <a:rPr lang="lt-LT" dirty="0" smtClean="0"/>
              <a:t> </a:t>
            </a:r>
            <a:r>
              <a:rPr lang="lt-LT" dirty="0" err="1" smtClean="0"/>
              <a:t>feedback</a:t>
            </a:r>
            <a:r>
              <a:rPr lang="en-US" dirty="0" smtClean="0"/>
              <a:t>, </a:t>
            </a:r>
          </a:p>
          <a:p>
            <a:pPr marL="0" indent="0">
              <a:buNone/>
            </a:pPr>
            <a:r>
              <a:rPr lang="en-US" dirty="0" smtClean="0"/>
              <a:t>facilitation </a:t>
            </a:r>
            <a:endParaRPr lang="lt-LT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808" y="3575263"/>
            <a:ext cx="2863969" cy="235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6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569738" y="836792"/>
            <a:ext cx="6357937" cy="440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4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11188" y="260350"/>
            <a:ext cx="7418387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lt-LT" sz="3200" b="1" dirty="0" smtClean="0">
                <a:solidFill>
                  <a:srgbClr val="000066"/>
                </a:solidFill>
                <a:latin typeface="Calibri"/>
                <a:cs typeface="Calibri"/>
              </a:rPr>
              <a:t>Learning </a:t>
            </a:r>
            <a:r>
              <a:rPr lang="lt-LT" sz="3200" b="1" dirty="0" err="1" smtClean="0">
                <a:solidFill>
                  <a:srgbClr val="000066"/>
                </a:solidFill>
                <a:latin typeface="Calibri"/>
                <a:cs typeface="Calibri"/>
              </a:rPr>
              <a:t>Conditions</a:t>
            </a:r>
            <a:r>
              <a:rPr lang="lt-LT" sz="3200" b="1" dirty="0" smtClean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lang="lt-LT" sz="3200" b="1" dirty="0" err="1" smtClean="0">
                <a:solidFill>
                  <a:srgbClr val="000066"/>
                </a:solidFill>
                <a:latin typeface="Calibri"/>
                <a:cs typeface="Calibri"/>
              </a:rPr>
              <a:t>for</a:t>
            </a:r>
            <a:r>
              <a:rPr lang="en-US" sz="3200" b="1" dirty="0" smtClean="0">
                <a:solidFill>
                  <a:srgbClr val="000066"/>
                </a:solidFill>
                <a:latin typeface="Calibri"/>
                <a:cs typeface="Calibri"/>
              </a:rPr>
              <a:t> PBL</a:t>
            </a:r>
            <a:endParaRPr lang="lt-LT" sz="3200" b="1" dirty="0">
              <a:solidFill>
                <a:srgbClr val="000066"/>
              </a:solidFill>
              <a:latin typeface="Calibri"/>
              <a:cs typeface="Calibri"/>
            </a:endParaRPr>
          </a:p>
        </p:txBody>
      </p:sp>
      <p:pic>
        <p:nvPicPr>
          <p:cNvPr id="38917" name="Picture 4" descr="1018073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30"/>
          <a:stretch/>
        </p:blipFill>
        <p:spPr bwMode="auto">
          <a:xfrm>
            <a:off x="4427984" y="2432747"/>
            <a:ext cx="4464496" cy="376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25660" y="1496616"/>
            <a:ext cx="4854452" cy="469741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  <a:spcAft>
                <a:spcPct val="15000"/>
              </a:spcAft>
              <a:buClr>
                <a:srgbClr val="CC3300"/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cs typeface="+mn-cs"/>
              </a:rPr>
              <a:t>No </a:t>
            </a:r>
            <a:r>
              <a:rPr lang="en-US" sz="2800" dirty="0" smtClean="0"/>
              <a:t>to much </a:t>
            </a:r>
            <a:r>
              <a:rPr lang="en-US" sz="2800" dirty="0" smtClean="0">
                <a:cs typeface="+mn-cs"/>
              </a:rPr>
              <a:t>teach</a:t>
            </a:r>
            <a:r>
              <a:rPr lang="lt-LT" sz="2800" dirty="0" err="1" smtClean="0">
                <a:cs typeface="+mn-cs"/>
              </a:rPr>
              <a:t>ing</a:t>
            </a:r>
            <a:endParaRPr lang="en-US" sz="28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spcAft>
                <a:spcPct val="15000"/>
              </a:spcAft>
              <a:buClr>
                <a:srgbClr val="CC3300"/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cs typeface="+mn-cs"/>
              </a:rPr>
              <a:t>Secure </a:t>
            </a:r>
            <a:r>
              <a:rPr lang="lt-LT" sz="2800" dirty="0" smtClean="0">
                <a:cs typeface="+mn-cs"/>
              </a:rPr>
              <a:t>l</a:t>
            </a:r>
            <a:r>
              <a:rPr lang="en-US" sz="2800" dirty="0" smtClean="0">
                <a:cs typeface="+mn-cs"/>
              </a:rPr>
              <a:t>earning </a:t>
            </a:r>
            <a:r>
              <a:rPr lang="lt-LT" sz="2800" dirty="0"/>
              <a:t>e</a:t>
            </a:r>
            <a:r>
              <a:rPr lang="en-US" sz="2800" dirty="0" err="1" smtClean="0">
                <a:cs typeface="+mn-cs"/>
              </a:rPr>
              <a:t>nvironment</a:t>
            </a:r>
            <a:r>
              <a:rPr lang="en-US" sz="2800" dirty="0" smtClean="0">
                <a:cs typeface="+mn-cs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spcAft>
                <a:spcPct val="15000"/>
              </a:spcAft>
              <a:buClr>
                <a:srgbClr val="CC3300"/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cs typeface="+mn-cs"/>
              </a:rPr>
              <a:t>Active </a:t>
            </a:r>
            <a:r>
              <a:rPr lang="lt-LT" sz="2800" dirty="0" err="1" smtClean="0">
                <a:cs typeface="+mn-cs"/>
              </a:rPr>
              <a:t>participation</a:t>
            </a:r>
            <a:endParaRPr lang="en-US" sz="28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spcAft>
                <a:spcPct val="15000"/>
              </a:spcAft>
              <a:buClr>
                <a:srgbClr val="CC3300"/>
              </a:buClr>
              <a:buFont typeface="Wingdings" panose="05000000000000000000" pitchFamily="2" charset="2"/>
              <a:buChar char="§"/>
              <a:defRPr/>
            </a:pPr>
            <a:r>
              <a:rPr lang="lt-LT" sz="2800" dirty="0" err="1" smtClean="0">
                <a:cs typeface="+mn-cs"/>
              </a:rPr>
              <a:t>Flexible</a:t>
            </a:r>
            <a:r>
              <a:rPr lang="lt-LT" sz="2800" dirty="0" smtClean="0">
                <a:cs typeface="+mn-cs"/>
              </a:rPr>
              <a:t> s</a:t>
            </a:r>
            <a:r>
              <a:rPr lang="en-US" sz="2800" dirty="0" smtClean="0">
                <a:cs typeface="+mn-cs"/>
              </a:rPr>
              <a:t>peed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spcAft>
                <a:spcPct val="15000"/>
              </a:spcAft>
              <a:buClr>
                <a:srgbClr val="CC3300"/>
              </a:buClr>
              <a:buFont typeface="Wingdings" panose="05000000000000000000" pitchFamily="2" charset="2"/>
              <a:buChar char="§"/>
              <a:defRPr/>
            </a:pPr>
            <a:r>
              <a:rPr lang="lt-LT" sz="2800" dirty="0" err="1" smtClean="0">
                <a:cs typeface="+mn-cs"/>
              </a:rPr>
              <a:t>Different</a:t>
            </a:r>
            <a:r>
              <a:rPr lang="lt-LT" sz="2800" dirty="0" smtClean="0">
                <a:cs typeface="+mn-cs"/>
              </a:rPr>
              <a:t> s</a:t>
            </a:r>
            <a:r>
              <a:rPr lang="en-US" sz="2800" dirty="0" err="1" smtClean="0">
                <a:cs typeface="+mn-cs"/>
              </a:rPr>
              <a:t>tyles</a:t>
            </a:r>
            <a:endParaRPr lang="en-US" sz="28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spcAft>
                <a:spcPct val="15000"/>
              </a:spcAft>
              <a:buClr>
                <a:srgbClr val="CC3300"/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cs typeface="+mn-cs"/>
              </a:rPr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171509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PBL HELPS TO DEVELOP </a:t>
            </a:r>
            <a:r>
              <a:rPr lang="en-US" b="1" dirty="0" smtClean="0">
                <a:sym typeface="Wingdings" panose="05000000000000000000" pitchFamily="2" charset="2"/>
              </a:rPr>
              <a:t></a:t>
            </a:r>
            <a:r>
              <a:rPr lang="en-US" b="1" dirty="0"/>
              <a:t/>
            </a:r>
            <a:br>
              <a:rPr lang="en-US" b="1" dirty="0"/>
            </a:br>
            <a:endParaRPr lang="lt-LT" dirty="0"/>
          </a:p>
        </p:txBody>
      </p:sp>
      <p:sp>
        <p:nvSpPr>
          <p:cNvPr id="6" name="Turinio vietos rezervavimo ženklas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2" name="Poraštės vietos rezervavimo ženklas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951" y="2205831"/>
            <a:ext cx="6702724" cy="371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30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STUCTURE OF ORGANISATION PBL</a:t>
            </a:r>
            <a:endParaRPr lang="lt-LT" b="1" dirty="0"/>
          </a:p>
        </p:txBody>
      </p:sp>
      <p:sp>
        <p:nvSpPr>
          <p:cNvPr id="5" name="Turinio vietos rezervavimo ženklas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" name="Poraštės vietos rezervavimo ženklas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37" y="1347787"/>
            <a:ext cx="595312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08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aštės vietos rezervavimo ženklas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00100"/>
            <a:ext cx="7010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41804"/>
      </p:ext>
    </p:extLst>
  </p:cSld>
  <p:clrMapOvr>
    <a:masterClrMapping/>
  </p:clrMapOvr>
</p:sld>
</file>

<file path=ppt/theme/theme1.xml><?xml version="1.0" encoding="utf-8"?>
<a:theme xmlns:a="http://schemas.openxmlformats.org/drawingml/2006/main" name="salslab_slide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salslab_slide_theme.thmx</Template>
  <TotalTime>1162</TotalTime>
  <Words>341</Words>
  <Application>Microsoft Office PowerPoint</Application>
  <PresentationFormat>On-screen Show (4:3)</PresentationFormat>
  <Paragraphs>77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salslab_slide_theme</vt:lpstr>
      <vt:lpstr> Development of study courses according PBL</vt:lpstr>
      <vt:lpstr>REFLECTION OF YESTERDAY </vt:lpstr>
      <vt:lpstr>PowerPoint Presentation</vt:lpstr>
      <vt:lpstr>CENTRAL PRINCIPLES OF PBL</vt:lpstr>
      <vt:lpstr>PowerPoint Presentation</vt:lpstr>
      <vt:lpstr>PowerPoint Presentation</vt:lpstr>
      <vt:lpstr>  PBL HELPS TO DEVELOP  </vt:lpstr>
      <vt:lpstr>STUCTURE OF ORGANISATION PBL</vt:lpstr>
      <vt:lpstr>PowerPoint Presentation</vt:lpstr>
      <vt:lpstr>PowerPoint Presentation</vt:lpstr>
      <vt:lpstr>ROLE OF TEACHER OR DYNAMIC FACILITATION OF STUDENS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 OF EVALUATION SYSTEMS </vt:lpstr>
      <vt:lpstr>PowerPoint Presentation</vt:lpstr>
      <vt:lpstr>PowerPoint Presentation</vt:lpstr>
      <vt:lpstr>GROUP WORK: DESING OF PBL COURSE TOGETHER …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Emilija Čeponė</dc:creator>
  <cp:lastModifiedBy>Vartotojas</cp:lastModifiedBy>
  <cp:revision>12</cp:revision>
  <dcterms:created xsi:type="dcterms:W3CDTF">2017-11-06T14:34:58Z</dcterms:created>
  <dcterms:modified xsi:type="dcterms:W3CDTF">2018-01-14T19:40:47Z</dcterms:modified>
</cp:coreProperties>
</file>