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1"/>
  </p:notesMasterIdLst>
  <p:sldIdLst>
    <p:sldId id="257" r:id="rId2"/>
    <p:sldId id="258" r:id="rId3"/>
    <p:sldId id="262" r:id="rId4"/>
    <p:sldId id="272" r:id="rId5"/>
    <p:sldId id="259" r:id="rId6"/>
    <p:sldId id="273" r:id="rId7"/>
    <p:sldId id="286" r:id="rId8"/>
    <p:sldId id="285" r:id="rId9"/>
    <p:sldId id="271" r:id="rId10"/>
    <p:sldId id="263" r:id="rId11"/>
    <p:sldId id="266" r:id="rId12"/>
    <p:sldId id="268" r:id="rId13"/>
    <p:sldId id="269" r:id="rId14"/>
    <p:sldId id="270" r:id="rId15"/>
    <p:sldId id="287" r:id="rId16"/>
    <p:sldId id="290" r:id="rId17"/>
    <p:sldId id="291" r:id="rId18"/>
    <p:sldId id="276" r:id="rId19"/>
    <p:sldId id="280" r:id="rId20"/>
    <p:sldId id="281" r:id="rId21"/>
    <p:sldId id="282" r:id="rId22"/>
    <p:sldId id="283" r:id="rId23"/>
    <p:sldId id="284" r:id="rId24"/>
    <p:sldId id="288" r:id="rId25"/>
    <p:sldId id="265" r:id="rId26"/>
    <p:sldId id="274" r:id="rId27"/>
    <p:sldId id="261" r:id="rId28"/>
    <p:sldId id="289" r:id="rId29"/>
    <p:sldId id="292" r:id="rId30"/>
  </p:sldIdLst>
  <p:sldSz cx="9144000" cy="6858000" type="screen4x3"/>
  <p:notesSz cx="6858000" cy="9144000"/>
  <p:defaultTextStyle>
    <a:defPPr>
      <a:defRPr lang="lt-LT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Vidutinis stilius 2 – paryškinima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Vidutinis stilius 4 – paryškinima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eminis stilius 2 – paryškinima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-96" y="-7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571E8-769E-4373-8EA3-751DF6BA09AC}" type="datetimeFigureOut">
              <a:rPr lang="lt-LT" smtClean="0"/>
              <a:t>11/05/18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467AD-ACDB-4D64-90A3-6AB45AF308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773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68E30-207D-4476-8C71-6D7E0E853E57}" type="slidenum">
              <a:rPr lang="lt-LT" smtClean="0"/>
              <a:pPr>
                <a:defRPr/>
              </a:pPr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548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Prisiminimui – kokie įspūdžiai</a:t>
            </a:r>
            <a:r>
              <a:rPr lang="lt-LT" baseline="0" dirty="0" smtClean="0"/>
              <a:t> apie darbą su LF?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282E7-0AF7-4733-A3EA-CA4200909F6D}" type="slidenum">
              <a:rPr lang="lt-LT" altLang="lt-LT" smtClean="0"/>
              <a:pPr>
                <a:defRPr/>
              </a:pPr>
              <a:t>5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81767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BEAEAE-7C74-441C-8C79-9A5BC881F41F}" type="slidenum">
              <a:rPr lang="en-GB" altLang="lt-L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lt-LT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lt-L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err="1" smtClean="0"/>
              <a:t>Čekin‘as</a:t>
            </a:r>
            <a:r>
              <a:rPr lang="lt-LT" dirty="0" smtClean="0"/>
              <a:t> iš vakar gal su </a:t>
            </a:r>
            <a:r>
              <a:rPr lang="lt-LT" smtClean="0"/>
              <a:t>fotokortom???</a:t>
            </a:r>
            <a:endParaRPr lang="lt-L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68E30-207D-4476-8C71-6D7E0E853E57}" type="slidenum">
              <a:rPr lang="lt-LT" smtClean="0"/>
              <a:pPr>
                <a:defRPr/>
              </a:pPr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6366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lt-LT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788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988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967B57-0CEF-4516-90A6-83722B9B7E31}" type="slidenum">
              <a:rPr lang="lt-LT" altLang="lt-LT"/>
              <a:pPr algn="r" eaLnBrk="1" hangingPunct="1">
                <a:spcBef>
                  <a:spcPct val="0"/>
                </a:spcBef>
              </a:pPr>
              <a:t>24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59305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slk logo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32373"/>
            <a:ext cx="1027890" cy="255927"/>
          </a:xfrm>
          <a:prstGeom prst="rect">
            <a:avLst/>
          </a:prstGeom>
        </p:spPr>
      </p:pic>
      <p:pic>
        <p:nvPicPr>
          <p:cNvPr id="8" name="Picture 7" descr="latlit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13" y="332373"/>
            <a:ext cx="4680365" cy="1197731"/>
          </a:xfrm>
          <a:prstGeom prst="rect">
            <a:avLst/>
          </a:prstGeom>
        </p:spPr>
      </p:pic>
      <p:pic>
        <p:nvPicPr>
          <p:cNvPr id="9" name="Picture 8" descr="rta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995" y="376396"/>
            <a:ext cx="707807" cy="2119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8346" y="218967"/>
            <a:ext cx="13849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2139" y="166415"/>
            <a:ext cx="13849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1665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00F4-68E8-2540-8261-EE25E67CBCE1}" type="datetime1">
              <a:rPr lang="en-US" smtClean="0"/>
              <a:t>11/05/18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45243" y="6236139"/>
            <a:ext cx="86447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slk logo-04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32373"/>
            <a:ext cx="1027890" cy="255927"/>
          </a:xfrm>
          <a:prstGeom prst="rect">
            <a:avLst/>
          </a:prstGeom>
        </p:spPr>
      </p:pic>
      <p:pic>
        <p:nvPicPr>
          <p:cNvPr id="19" name="Picture 18" descr="latlit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14" y="332376"/>
            <a:ext cx="4680365" cy="1197731"/>
          </a:xfrm>
          <a:prstGeom prst="rect">
            <a:avLst/>
          </a:prstGeom>
        </p:spPr>
      </p:pic>
      <p:pic>
        <p:nvPicPr>
          <p:cNvPr id="20" name="Picture 19" descr="rta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996" y="376397"/>
            <a:ext cx="707807" cy="21190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128347" y="218967"/>
            <a:ext cx="13849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sz="1400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902140" y="166415"/>
            <a:ext cx="13849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sz="1400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45244" y="6236139"/>
            <a:ext cx="86447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24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8940-336E-4406-A0EC-02AB5E64C498}" type="datetimeFigureOut">
              <a:rPr lang="lt-LT" smtClean="0"/>
              <a:t>11/05/18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251-11D6-4D9F-A74E-45CB282EA8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3921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8940-336E-4406-A0EC-02AB5E64C498}" type="datetimeFigureOut">
              <a:rPr lang="lt-LT" smtClean="0"/>
              <a:t>11/05/18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251-11D6-4D9F-A74E-45CB282EA8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4471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slk logo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32373"/>
            <a:ext cx="1027890" cy="255927"/>
          </a:xfrm>
          <a:prstGeom prst="rect">
            <a:avLst/>
          </a:prstGeom>
        </p:spPr>
      </p:pic>
      <p:pic>
        <p:nvPicPr>
          <p:cNvPr id="8" name="Picture 7" descr="latlit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14" y="332376"/>
            <a:ext cx="4680365" cy="1197731"/>
          </a:xfrm>
          <a:prstGeom prst="rect">
            <a:avLst/>
          </a:prstGeom>
        </p:spPr>
      </p:pic>
      <p:pic>
        <p:nvPicPr>
          <p:cNvPr id="9" name="Picture 8" descr="rta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996" y="376397"/>
            <a:ext cx="707807" cy="21190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128347" y="218967"/>
            <a:ext cx="13849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sz="14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02140" y="166415"/>
            <a:ext cx="13849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sz="14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1665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00F4-68E8-2540-8261-EE25E67CBCE1}" type="datetime1">
              <a:rPr lang="en-US" smtClean="0"/>
              <a:t>11/05/18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45244" y="6236139"/>
            <a:ext cx="86447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92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8940-336E-4406-A0EC-02AB5E64C498}" type="datetimeFigureOut">
              <a:rPr lang="lt-LT" smtClean="0"/>
              <a:t>11/05/18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251-11D6-4D9F-A74E-45CB282EA8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286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8940-336E-4406-A0EC-02AB5E64C498}" type="datetimeFigureOut">
              <a:rPr lang="lt-LT" smtClean="0"/>
              <a:t>11/05/18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251-11D6-4D9F-A74E-45CB282EA8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546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8940-336E-4406-A0EC-02AB5E64C498}" type="datetimeFigureOut">
              <a:rPr lang="lt-LT" smtClean="0"/>
              <a:t>11/05/18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251-11D6-4D9F-A74E-45CB282EA8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670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8940-336E-4406-A0EC-02AB5E64C498}" type="datetimeFigureOut">
              <a:rPr lang="lt-LT" smtClean="0"/>
              <a:t>11/05/18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251-11D6-4D9F-A74E-45CB282EA8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859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8940-336E-4406-A0EC-02AB5E64C498}" type="datetimeFigureOut">
              <a:rPr lang="lt-LT" smtClean="0"/>
              <a:t>11/05/18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251-11D6-4D9F-A74E-45CB282EA8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2194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8940-336E-4406-A0EC-02AB5E64C498}" type="datetimeFigureOut">
              <a:rPr lang="lt-LT" smtClean="0"/>
              <a:t>11/05/18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251-11D6-4D9F-A74E-45CB282EA8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0733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8940-336E-4406-A0EC-02AB5E64C498}" type="datetimeFigureOut">
              <a:rPr lang="lt-LT" smtClean="0"/>
              <a:t>11/05/18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251-11D6-4D9F-A74E-45CB282EA8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769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8940-336E-4406-A0EC-02AB5E64C498}" type="datetimeFigureOut">
              <a:rPr lang="lt-LT" smtClean="0"/>
              <a:t>11/05/18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251-11D6-4D9F-A74E-45CB282EA8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276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88940-336E-4406-A0EC-02AB5E64C498}" type="datetimeFigureOut">
              <a:rPr lang="lt-LT" smtClean="0"/>
              <a:t>11/05/18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251-11D6-4D9F-A74E-45CB282EA8CC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icture 6" descr="slk logo-0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85" y="6432560"/>
            <a:ext cx="769007" cy="191469"/>
          </a:xfrm>
          <a:prstGeom prst="rect">
            <a:avLst/>
          </a:prstGeom>
        </p:spPr>
      </p:pic>
      <p:pic>
        <p:nvPicPr>
          <p:cNvPr id="8" name="Picture 7" descr="latlit-0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4" y="76922"/>
            <a:ext cx="2235199" cy="57199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80278" y="6218621"/>
            <a:ext cx="8627241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rta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235" y="6432559"/>
            <a:ext cx="763533" cy="22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1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0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rgbClr val="003399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http://twistedsifter.files.wordpress.com/2012/07/dewdrops-tree-on-a-flower-pistil.jpg?w=80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http://twistedsifter.files.wordpress.com/2012/07/reflection-pictures-at-salar-de-uyuni-worlds-largest-salt-flat-by-takaki-watanabe-12.jpg?w=80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63574" y="8855016"/>
            <a:ext cx="4800600" cy="1752600"/>
          </a:xfrm>
        </p:spPr>
        <p:txBody>
          <a:bodyPr>
            <a:normAutofit fontScale="77500" lnSpcReduction="20000"/>
          </a:bodyPr>
          <a:lstStyle/>
          <a:p>
            <a:pPr algn="r"/>
            <a:endParaRPr lang="en-GB" sz="1800" b="1" dirty="0"/>
          </a:p>
          <a:p>
            <a:pPr algn="r"/>
            <a:endParaRPr lang="en-GB" sz="1800" b="1" dirty="0"/>
          </a:p>
          <a:p>
            <a:r>
              <a:rPr lang="en-GB" sz="1800" b="1" i="1" dirty="0"/>
              <a:t>Joint teacher </a:t>
            </a:r>
            <a:r>
              <a:rPr lang="en-GB" sz="1800" b="1" i="1" dirty="0" err="1"/>
              <a:t>Pr</a:t>
            </a:r>
            <a:r>
              <a:rPr lang="en-US" sz="1800" b="1" i="1" dirty="0" err="1"/>
              <a:t>oblem</a:t>
            </a:r>
            <a:r>
              <a:rPr lang="en-US" sz="1800" b="1" i="1" dirty="0"/>
              <a:t> </a:t>
            </a:r>
            <a:r>
              <a:rPr lang="en-GB" sz="1800" b="1" i="1" dirty="0"/>
              <a:t>Based Learning trainings</a:t>
            </a:r>
          </a:p>
          <a:p>
            <a:endParaRPr lang="en-GB" sz="1600" b="1" i="1" dirty="0"/>
          </a:p>
          <a:p>
            <a:endParaRPr lang="en-GB" sz="1600" b="1" i="1" dirty="0"/>
          </a:p>
          <a:p>
            <a:r>
              <a:rPr lang="en-GB" sz="1600" b="1" i="1" dirty="0"/>
              <a:t>14-11-2017</a:t>
            </a:r>
          </a:p>
          <a:p>
            <a:endParaRPr lang="en-US" sz="1600" b="1" i="1" dirty="0"/>
          </a:p>
          <a:p>
            <a:r>
              <a:rPr lang="lt-LT" sz="1600" b="1" i="1" dirty="0"/>
              <a:t>Š</a:t>
            </a:r>
            <a:r>
              <a:rPr lang="en-US" sz="1600" b="1" i="1" dirty="0" err="1"/>
              <a:t>iauliai</a:t>
            </a:r>
            <a:r>
              <a:rPr lang="lt-LT" sz="1600" b="1" dirty="0"/>
              <a:t/>
            </a:r>
            <a:br>
              <a:rPr lang="lt-LT" sz="1600" b="1" dirty="0"/>
            </a:br>
            <a:endParaRPr lang="en-US" sz="1600" dirty="0"/>
          </a:p>
          <a:p>
            <a:pPr algn="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100" b="1" dirty="0"/>
              <a:t/>
            </a:r>
            <a:br>
              <a:rPr lang="en-GB" sz="4100" b="1" dirty="0"/>
            </a:br>
            <a:r>
              <a:rPr lang="en-US" b="1" dirty="0" smtClean="0"/>
              <a:t>Development </a:t>
            </a:r>
            <a:r>
              <a:rPr lang="en-US" b="1" dirty="0"/>
              <a:t>of study courses according PBL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8194" name="Picture 2" descr="Vaizdo rezultatas pagal užklausą „problem based learning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90" y="4016289"/>
            <a:ext cx="2063645" cy="18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849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Differences between traditional and problem-based learning (with reference to </a:t>
            </a:r>
            <a:r>
              <a:rPr lang="en-GB" b="1" dirty="0" err="1"/>
              <a:t>Azer</a:t>
            </a:r>
            <a:r>
              <a:rPr lang="en-GB" b="1" dirty="0"/>
              <a:t>, 2008)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graphicFrame>
        <p:nvGraphicFramePr>
          <p:cNvPr id="5" name="Lentelė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132209"/>
              </p:ext>
            </p:extLst>
          </p:nvPr>
        </p:nvGraphicFramePr>
        <p:xfrm>
          <a:off x="478765" y="1664898"/>
          <a:ext cx="8417226" cy="552172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208613"/>
                <a:gridCol w="4208613"/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Traditional learning</a:t>
                      </a:r>
                      <a:endParaRPr lang="lt-LT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Problem-based learning</a:t>
                      </a:r>
                      <a:endParaRPr lang="lt-LT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Theoretical aspects little related to real life are </a:t>
                      </a:r>
                      <a:r>
                        <a:rPr lang="en-GB" sz="2000" dirty="0" err="1">
                          <a:effectLst/>
                        </a:rPr>
                        <a:t>analyzed</a:t>
                      </a:r>
                      <a:endParaRPr lang="lt-LT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Student learns to apply knowledge to real life situations</a:t>
                      </a:r>
                      <a:endParaRPr lang="lt-LT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Student uses information</a:t>
                      </a:r>
                      <a:endParaRPr lang="lt-LT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Student creates information</a:t>
                      </a:r>
                      <a:endParaRPr lang="lt-LT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10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Lecturer asks, student answers</a:t>
                      </a:r>
                      <a:endParaRPr lang="lt-LT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Student raises questions and searches for answers</a:t>
                      </a:r>
                      <a:endParaRPr lang="lt-LT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10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Student studies what has been assigned to him/her</a:t>
                      </a:r>
                      <a:endParaRPr lang="lt-LT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Student studies sources found by himself</a:t>
                      </a:r>
                      <a:endParaRPr lang="lt-LT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Students passively listen to a lecturer in a large group</a:t>
                      </a:r>
                      <a:endParaRPr lang="lt-LT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Students work in small groups</a:t>
                      </a:r>
                      <a:endParaRPr lang="lt-LT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Learns from lecturer</a:t>
                      </a:r>
                      <a:endParaRPr lang="lt-LT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Learns from other students</a:t>
                      </a:r>
                      <a:endParaRPr lang="lt-LT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Learns by competing with other students</a:t>
                      </a:r>
                      <a:endParaRPr lang="lt-LT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Learns by cooperating</a:t>
                      </a:r>
                      <a:endParaRPr lang="lt-LT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40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Studies to pass exam</a:t>
                      </a:r>
                      <a:endParaRPr lang="lt-LT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Studies to understand</a:t>
                      </a:r>
                      <a:endParaRPr lang="lt-LT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510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Struggles with straightforward facts</a:t>
                      </a:r>
                      <a:endParaRPr lang="lt-LT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Sees practical applicability of what he/she has learnt</a:t>
                      </a:r>
                      <a:endParaRPr lang="lt-LT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Refers to textbooks</a:t>
                      </a:r>
                      <a:endParaRPr lang="lt-LT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Refers to a large number of various sources</a:t>
                      </a:r>
                      <a:endParaRPr lang="lt-LT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39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Responsibilities </a:t>
            </a:r>
            <a:r>
              <a:rPr lang="en-US" dirty="0" smtClean="0">
                <a:sym typeface="Wingdings" panose="05000000000000000000" pitchFamily="2" charset="2"/>
              </a:rPr>
              <a:t>…  </a:t>
            </a:r>
            <a:r>
              <a:rPr lang="en-US" dirty="0">
                <a:sym typeface="Wingdings" panose="05000000000000000000" pitchFamily="2" charset="2"/>
              </a:rPr>
              <a:t>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b="1" dirty="0" smtClean="0"/>
              <a:t> STUDY COURSE SYLLABUS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… preparation </a:t>
            </a:r>
            <a:r>
              <a:rPr lang="en-US" b="1" dirty="0"/>
              <a:t>of renewed study course syllabus </a:t>
            </a:r>
            <a:r>
              <a:rPr lang="en-US" dirty="0"/>
              <a:t>according to problem-based learning method requirements where </a:t>
            </a:r>
            <a:r>
              <a:rPr lang="en-US" b="1" dirty="0"/>
              <a:t>study </a:t>
            </a:r>
            <a:r>
              <a:rPr lang="en-US" b="1" u="sng" dirty="0"/>
              <a:t>results</a:t>
            </a:r>
            <a:r>
              <a:rPr lang="en-US" b="1" dirty="0"/>
              <a:t>, student </a:t>
            </a:r>
            <a:r>
              <a:rPr lang="en-US" b="1" u="sng" dirty="0"/>
              <a:t>competencies</a:t>
            </a:r>
            <a:r>
              <a:rPr lang="en-US" b="1" dirty="0"/>
              <a:t> developed, and student competency </a:t>
            </a:r>
            <a:r>
              <a:rPr lang="en-US" b="1" u="sng" dirty="0"/>
              <a:t>evaluation criteria </a:t>
            </a:r>
            <a:r>
              <a:rPr lang="en-US" b="1" dirty="0"/>
              <a:t>are indicated</a:t>
            </a:r>
            <a:r>
              <a:rPr lang="en-US" dirty="0"/>
              <a:t>. 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40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Responsibilities </a:t>
            </a:r>
            <a:r>
              <a:rPr lang="en-US" dirty="0">
                <a:sym typeface="Wingdings" panose="05000000000000000000" pitchFamily="2" charset="2"/>
              </a:rPr>
              <a:t>…  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b="1" dirty="0" smtClean="0"/>
              <a:t>PRACTICAL ASSIGNMENTS as the SALESLAB WORKSHOPS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… </a:t>
            </a:r>
            <a:r>
              <a:rPr lang="en-US" dirty="0" smtClean="0"/>
              <a:t>reconstruction </a:t>
            </a:r>
            <a:r>
              <a:rPr lang="en-US" dirty="0"/>
              <a:t>of study course teaching approach through </a:t>
            </a:r>
            <a:r>
              <a:rPr lang="en-US" b="1" dirty="0"/>
              <a:t>planning practical assignments </a:t>
            </a:r>
            <a:r>
              <a:rPr lang="en-US" dirty="0"/>
              <a:t>as the </a:t>
            </a:r>
            <a:r>
              <a:rPr lang="en-US" dirty="0" err="1"/>
              <a:t>SalesLab</a:t>
            </a:r>
            <a:r>
              <a:rPr lang="en-US" dirty="0"/>
              <a:t> workshops, where real life business problems will be solved </a:t>
            </a:r>
            <a:r>
              <a:rPr lang="en-US" b="1" dirty="0"/>
              <a:t>in the frame of study course topics</a:t>
            </a:r>
            <a:r>
              <a:rPr lang="en-US" dirty="0"/>
              <a:t>. 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63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Responsibilities </a:t>
            </a:r>
            <a:r>
              <a:rPr lang="en-US" dirty="0">
                <a:sym typeface="Wingdings" panose="05000000000000000000" pitchFamily="2" charset="2"/>
              </a:rPr>
              <a:t>…  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b="1" dirty="0" smtClean="0"/>
              <a:t>STUDY GUIDE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… </a:t>
            </a:r>
            <a:r>
              <a:rPr lang="en-US" dirty="0" smtClean="0"/>
              <a:t>preparation </a:t>
            </a:r>
            <a:r>
              <a:rPr lang="en-US" dirty="0"/>
              <a:t>of study guide for the improved study course which will introduce students to PBL approach and its application in their study course.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Study </a:t>
            </a:r>
            <a:r>
              <a:rPr lang="en-US" b="1" dirty="0"/>
              <a:t>results</a:t>
            </a:r>
            <a:r>
              <a:rPr lang="en-US" dirty="0"/>
              <a:t>, requirements </a:t>
            </a:r>
            <a:r>
              <a:rPr lang="en-US" b="1" dirty="0"/>
              <a:t>for student group</a:t>
            </a:r>
            <a:r>
              <a:rPr lang="en-US" dirty="0"/>
              <a:t> and </a:t>
            </a:r>
            <a:r>
              <a:rPr lang="en-US" b="1" dirty="0"/>
              <a:t>individual work</a:t>
            </a:r>
            <a:r>
              <a:rPr lang="en-US" dirty="0"/>
              <a:t>, </a:t>
            </a:r>
            <a:r>
              <a:rPr lang="en-US" b="1" dirty="0"/>
              <a:t>student evaluation system </a:t>
            </a:r>
            <a:r>
              <a:rPr lang="en-US" dirty="0"/>
              <a:t>and </a:t>
            </a:r>
            <a:r>
              <a:rPr lang="en-US" b="1" dirty="0"/>
              <a:t>criteria</a:t>
            </a:r>
            <a:r>
              <a:rPr lang="en-US" dirty="0"/>
              <a:t>, possible approaches for problem solving, forms of consultations should be provided in the study </a:t>
            </a:r>
            <a:r>
              <a:rPr lang="en-US" dirty="0" smtClean="0"/>
              <a:t>guide (approx. 5 pages).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1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Responsibilities </a:t>
            </a:r>
            <a:r>
              <a:rPr lang="en-US" dirty="0">
                <a:sym typeface="Wingdings" panose="05000000000000000000" pitchFamily="2" charset="2"/>
              </a:rPr>
              <a:t>…  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b="1" dirty="0" smtClean="0">
                <a:sym typeface="Wingdings" panose="05000000000000000000" pitchFamily="2" charset="2"/>
              </a:rPr>
              <a:t>E-LEARNING SPACE IN MOODLE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Preparation of the needed study material in the </a:t>
            </a:r>
            <a:r>
              <a:rPr lang="en-US" dirty="0" smtClean="0"/>
              <a:t>MOODLE environment</a:t>
            </a:r>
            <a:r>
              <a:rPr lang="en-US" dirty="0"/>
              <a:t>: </a:t>
            </a:r>
            <a:endParaRPr lang="en-US" dirty="0" smtClean="0"/>
          </a:p>
          <a:p>
            <a:pPr marL="385763" indent="-385763">
              <a:buAutoNum type="arabicParenR"/>
            </a:pPr>
            <a:r>
              <a:rPr lang="en-US" b="1" dirty="0" smtClean="0"/>
              <a:t>material </a:t>
            </a:r>
            <a:r>
              <a:rPr lang="en-US" dirty="0"/>
              <a:t>required for studying the theory of the study course (files, links, PowerPoint presentations, video material, conspectus, etc.), </a:t>
            </a:r>
            <a:endParaRPr lang="en-US" dirty="0" smtClean="0"/>
          </a:p>
          <a:p>
            <a:pPr marL="385763" indent="-385763">
              <a:buAutoNum type="arabicParenR"/>
            </a:pPr>
            <a:r>
              <a:rPr lang="en-US" b="1" dirty="0" smtClean="0"/>
              <a:t>problem-solving </a:t>
            </a:r>
            <a:r>
              <a:rPr lang="en-US" b="1" dirty="0"/>
              <a:t>algorithms </a:t>
            </a:r>
            <a:r>
              <a:rPr lang="en-US" dirty="0"/>
              <a:t>according to the specific of the study course for real life business situation. </a:t>
            </a:r>
            <a:endParaRPr lang="en-US" dirty="0" smtClean="0"/>
          </a:p>
          <a:p>
            <a:pPr marL="385763" indent="-385763">
              <a:buAutoNum type="arabicParenR"/>
            </a:pPr>
            <a:r>
              <a:rPr lang="en-US" b="1" dirty="0" smtClean="0"/>
              <a:t>teacher </a:t>
            </a:r>
            <a:r>
              <a:rPr lang="en-US" b="1" dirty="0"/>
              <a:t>–student on-line interaction tools foreseen</a:t>
            </a:r>
            <a:r>
              <a:rPr lang="en-US" dirty="0"/>
              <a:t> (forums, chats, video conferences).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89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1700813"/>
            <a:ext cx="3464142" cy="107260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lnSpc>
                <a:spcPct val="90000"/>
              </a:lnSpc>
              <a:buClr>
                <a:srgbClr val="800000"/>
              </a:buClr>
            </a:pPr>
            <a:r>
              <a:rPr lang="lt-LT" sz="2400" b="1" dirty="0" err="1"/>
              <a:t>Questions</a:t>
            </a:r>
            <a:r>
              <a:rPr lang="lt-LT" sz="2400" b="1" dirty="0"/>
              <a:t> </a:t>
            </a:r>
          </a:p>
          <a:p>
            <a:pPr marL="257175" indent="-257175">
              <a:lnSpc>
                <a:spcPct val="90000"/>
              </a:lnSpc>
              <a:buClr>
                <a:srgbClr val="800000"/>
              </a:buClr>
            </a:pPr>
            <a:r>
              <a:rPr lang="lt-LT" sz="2400" b="1" dirty="0"/>
              <a:t>from </a:t>
            </a:r>
          </a:p>
          <a:p>
            <a:pPr marL="257175" indent="-257175">
              <a:lnSpc>
                <a:spcPct val="90000"/>
              </a:lnSpc>
              <a:buClr>
                <a:srgbClr val="800000"/>
              </a:buClr>
            </a:pPr>
            <a:r>
              <a:rPr lang="lt-LT" sz="2400" b="1" dirty="0" err="1"/>
              <a:t>yesterday</a:t>
            </a:r>
            <a:endParaRPr lang="lt-LT" sz="2400" dirty="0"/>
          </a:p>
        </p:txBody>
      </p:sp>
      <p:pic>
        <p:nvPicPr>
          <p:cNvPr id="3" name="Picture 5" descr="D:\Rutos dokumentai\My Pictures\happiness-in-perpetuity-paul-b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94" y="-35137"/>
            <a:ext cx="4362506" cy="689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44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73" y="793632"/>
            <a:ext cx="5626257" cy="54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22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074" name="Picture 2" descr="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769937"/>
            <a:ext cx="5657850" cy="50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525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Quality of studies evaluation criteria, based on different educational </a:t>
            </a:r>
            <a:r>
              <a:rPr lang="en-GB" b="1" dirty="0" smtClean="0"/>
              <a:t>paradigms</a:t>
            </a:r>
            <a:r>
              <a:rPr lang="lt-LT" b="1" dirty="0" smtClean="0"/>
              <a:t> (1)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graphicFrame>
        <p:nvGraphicFramePr>
          <p:cNvPr id="5" name="Lentelė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196917"/>
              </p:ext>
            </p:extLst>
          </p:nvPr>
        </p:nvGraphicFramePr>
        <p:xfrm>
          <a:off x="258794" y="1483748"/>
          <a:ext cx="8676015" cy="50809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2770067"/>
                <a:gridCol w="2952974"/>
                <a:gridCol w="2952974"/>
              </a:tblGrid>
              <a:tr h="8640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Characteristics of educational paradigm</a:t>
                      </a:r>
                      <a:endParaRPr lang="lt-L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Requirements for the quality of studies</a:t>
                      </a:r>
                      <a:endParaRPr lang="lt-L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86408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TEACHING</a:t>
                      </a:r>
                      <a:endParaRPr lang="lt-L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endParaRPr lang="lt-LT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</a:tr>
              <a:tr h="2878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CONSTRUCTION OF THE STUDY PROGRAMME</a:t>
                      </a:r>
                      <a:endParaRPr lang="lt-L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effectLst/>
                        </a:rPr>
                        <a:t>The formed curriculum is presented, oriented towards the determined of knowledge and its reproduction in order to attain the learning </a:t>
                      </a:r>
                      <a:r>
                        <a:rPr lang="en-GB" sz="2000" b="0" dirty="0" smtClean="0">
                          <a:effectLst/>
                        </a:rPr>
                        <a:t>standards</a:t>
                      </a:r>
                      <a:r>
                        <a:rPr lang="lt-LT" sz="2000" b="0" dirty="0" smtClean="0">
                          <a:effectLst/>
                        </a:rPr>
                        <a:t>.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 smtClean="0">
                          <a:effectLst/>
                        </a:rPr>
                        <a:t>Ways </a:t>
                      </a:r>
                      <a:r>
                        <a:rPr lang="en-GB" sz="2000" b="1" dirty="0">
                          <a:effectLst/>
                        </a:rPr>
                        <a:t>and methods of the programme realisation are </a:t>
                      </a:r>
                      <a:r>
                        <a:rPr lang="en-GB" sz="2000" b="1" dirty="0" smtClean="0">
                          <a:effectLst/>
                        </a:rPr>
                        <a:t>defined</a:t>
                      </a:r>
                      <a:r>
                        <a:rPr lang="lt-LT" sz="2000" b="1" dirty="0" smtClean="0">
                          <a:effectLst/>
                        </a:rPr>
                        <a:t>.</a:t>
                      </a:r>
                      <a:endParaRPr lang="lt-L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effectLst/>
                        </a:rPr>
                        <a:t>The study programme is formed after recognising previous learning results of the student. </a:t>
                      </a:r>
                      <a:endParaRPr lang="lt-LT" sz="2000" b="0" dirty="0" smtClean="0">
                        <a:effectLst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 smtClean="0">
                          <a:effectLst/>
                        </a:rPr>
                        <a:t>Curriculum </a:t>
                      </a:r>
                      <a:r>
                        <a:rPr lang="en-GB" sz="2000" b="1" dirty="0">
                          <a:effectLst/>
                        </a:rPr>
                        <a:t>is oriented towards the expansion of the individual experience; not all the results of studies can be </a:t>
                      </a:r>
                      <a:r>
                        <a:rPr lang="en-GB" sz="2000" b="1" dirty="0" smtClean="0">
                          <a:effectLst/>
                        </a:rPr>
                        <a:t>predicted</a:t>
                      </a:r>
                      <a:r>
                        <a:rPr lang="lt-LT" sz="2000" b="1" dirty="0" smtClean="0">
                          <a:effectLst/>
                        </a:rPr>
                        <a:t>.</a:t>
                      </a:r>
                      <a:endParaRPr lang="lt-L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063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Quality of studies evaluation criteria, based on different educational </a:t>
            </a:r>
            <a:r>
              <a:rPr lang="en-GB" b="1" dirty="0" smtClean="0"/>
              <a:t>paradigms</a:t>
            </a:r>
            <a:r>
              <a:rPr lang="lt-LT" b="1" dirty="0" smtClean="0"/>
              <a:t> (2)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graphicFrame>
        <p:nvGraphicFramePr>
          <p:cNvPr id="5" name="Lentelė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475606"/>
              </p:ext>
            </p:extLst>
          </p:nvPr>
        </p:nvGraphicFramePr>
        <p:xfrm>
          <a:off x="258794" y="1483748"/>
          <a:ext cx="8676015" cy="50809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2770067"/>
                <a:gridCol w="2952974"/>
                <a:gridCol w="2952974"/>
              </a:tblGrid>
              <a:tr h="8640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Characteristics of educational paradigm</a:t>
                      </a:r>
                      <a:endParaRPr lang="lt-L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Requirements for the quality of studies</a:t>
                      </a:r>
                      <a:endParaRPr lang="lt-L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86408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TEACHING</a:t>
                      </a:r>
                      <a:endParaRPr lang="lt-L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endParaRPr lang="lt-LT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</a:tr>
              <a:tr h="2878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INTERACTION BETWEEN THE LECTURER AND THE STUDENT</a:t>
                      </a:r>
                      <a:endParaRPr lang="lt-L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effectLst/>
                        </a:rPr>
                        <a:t>The lecturer has a purposeful impact on the student. </a:t>
                      </a:r>
                      <a:endParaRPr lang="lt-LT" sz="2000" b="0" dirty="0" smtClean="0">
                        <a:effectLst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 smtClean="0">
                          <a:effectLst/>
                        </a:rPr>
                        <a:t>The </a:t>
                      </a:r>
                      <a:r>
                        <a:rPr lang="en-GB" sz="2000" b="0" dirty="0">
                          <a:effectLst/>
                        </a:rPr>
                        <a:t>authority of the lecturer is </a:t>
                      </a:r>
                      <a:r>
                        <a:rPr lang="en-GB" sz="2000" b="0" dirty="0" smtClean="0">
                          <a:effectLst/>
                        </a:rPr>
                        <a:t>recognised</a:t>
                      </a:r>
                      <a:r>
                        <a:rPr lang="lt-LT" sz="2000" b="0" dirty="0" smtClean="0">
                          <a:effectLst/>
                        </a:rPr>
                        <a:t>.</a:t>
                      </a:r>
                      <a:endParaRPr lang="lt-LT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effectLst/>
                        </a:rPr>
                        <a:t>The student is the most important figure in the process of studies. </a:t>
                      </a:r>
                      <a:endParaRPr lang="lt-LT" sz="2000" b="0" dirty="0" smtClean="0">
                        <a:effectLst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 smtClean="0">
                          <a:effectLst/>
                        </a:rPr>
                        <a:t>Active </a:t>
                      </a:r>
                      <a:r>
                        <a:rPr lang="en-GB" sz="2000" b="0" dirty="0">
                          <a:effectLst/>
                        </a:rPr>
                        <a:t>and conscious role of the student by </a:t>
                      </a:r>
                      <a:r>
                        <a:rPr lang="en-GB" sz="2000" b="1" dirty="0">
                          <a:effectLst/>
                        </a:rPr>
                        <a:t>interaction with educational environments and constructive creation of the own space for </a:t>
                      </a:r>
                      <a:r>
                        <a:rPr lang="en-GB" sz="2000" b="1" dirty="0" smtClean="0">
                          <a:effectLst/>
                        </a:rPr>
                        <a:t>learning</a:t>
                      </a:r>
                      <a:r>
                        <a:rPr lang="lt-LT" sz="2000" b="1" dirty="0" smtClean="0">
                          <a:effectLst/>
                        </a:rPr>
                        <a:t>.</a:t>
                      </a:r>
                      <a:endParaRPr lang="lt-L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61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8"/>
          <p:cNvSpPr>
            <a:spLocks noGrp="1"/>
          </p:cNvSpPr>
          <p:nvPr>
            <p:ph type="title"/>
          </p:nvPr>
        </p:nvSpPr>
        <p:spPr>
          <a:xfrm>
            <a:off x="1485900" y="500043"/>
            <a:ext cx="6172200" cy="917596"/>
          </a:xfrm>
        </p:spPr>
        <p:txBody>
          <a:bodyPr>
            <a:noAutofit/>
          </a:bodyPr>
          <a:lstStyle/>
          <a:p>
            <a:pPr algn="l"/>
            <a:r>
              <a:rPr lang="lt-LT" sz="2100" b="1" dirty="0">
                <a:solidFill>
                  <a:srgbClr val="003366"/>
                </a:solidFill>
                <a:latin typeface="+mn-lt"/>
              </a:rPr>
              <a:t>RECAP OF PREVIOUS THEMES / TOPICS</a:t>
            </a:r>
            <a:endParaRPr lang="lt-LT" sz="21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0949" y="4581133"/>
            <a:ext cx="4242107" cy="7402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257175" indent="-257175" algn="ctr">
              <a:lnSpc>
                <a:spcPct val="90000"/>
              </a:lnSpc>
              <a:buClr>
                <a:srgbClr val="800000"/>
              </a:buClr>
            </a:pPr>
            <a:r>
              <a:rPr lang="lt-LT" sz="2400" b="1" dirty="0" err="1">
                <a:solidFill>
                  <a:srgbClr val="990033"/>
                </a:solidFill>
              </a:rPr>
              <a:t>What</a:t>
            </a:r>
            <a:r>
              <a:rPr lang="lt-LT" sz="2400" b="1" dirty="0">
                <a:solidFill>
                  <a:srgbClr val="990033"/>
                </a:solidFill>
              </a:rPr>
              <a:t> </a:t>
            </a:r>
            <a:r>
              <a:rPr lang="lt-LT" sz="2400" b="1" dirty="0" err="1">
                <a:solidFill>
                  <a:srgbClr val="990033"/>
                </a:solidFill>
              </a:rPr>
              <a:t>do</a:t>
            </a:r>
            <a:r>
              <a:rPr lang="lt-LT" sz="2400" b="1" dirty="0">
                <a:solidFill>
                  <a:srgbClr val="990033"/>
                </a:solidFill>
              </a:rPr>
              <a:t> </a:t>
            </a:r>
            <a:r>
              <a:rPr lang="lt-LT" sz="2400" b="1" dirty="0" err="1">
                <a:solidFill>
                  <a:srgbClr val="990033"/>
                </a:solidFill>
              </a:rPr>
              <a:t>you</a:t>
            </a:r>
            <a:r>
              <a:rPr lang="lt-LT" sz="2400" b="1" dirty="0">
                <a:solidFill>
                  <a:srgbClr val="990033"/>
                </a:solidFill>
              </a:rPr>
              <a:t> </a:t>
            </a:r>
            <a:r>
              <a:rPr lang="lt-LT" sz="2400" b="1" dirty="0" err="1">
                <a:solidFill>
                  <a:srgbClr val="990033"/>
                </a:solidFill>
              </a:rPr>
              <a:t>remember</a:t>
            </a:r>
            <a:r>
              <a:rPr lang="lt-LT" sz="2400" b="1" dirty="0">
                <a:solidFill>
                  <a:srgbClr val="990033"/>
                </a:solidFill>
              </a:rPr>
              <a:t> </a:t>
            </a:r>
            <a:r>
              <a:rPr lang="lt-LT" sz="2400" b="1" dirty="0" err="1">
                <a:solidFill>
                  <a:srgbClr val="990033"/>
                </a:solidFill>
              </a:rPr>
              <a:t>from</a:t>
            </a:r>
            <a:r>
              <a:rPr lang="lt-LT" sz="2400" b="1" dirty="0">
                <a:solidFill>
                  <a:srgbClr val="990033"/>
                </a:solidFill>
              </a:rPr>
              <a:t> </a:t>
            </a:r>
            <a:r>
              <a:rPr lang="lt-LT" sz="2400" b="1" dirty="0" err="1">
                <a:solidFill>
                  <a:srgbClr val="990033"/>
                </a:solidFill>
              </a:rPr>
              <a:t>the</a:t>
            </a:r>
            <a:r>
              <a:rPr lang="lt-LT" sz="2400" b="1" dirty="0">
                <a:solidFill>
                  <a:srgbClr val="990033"/>
                </a:solidFill>
              </a:rPr>
              <a:t> </a:t>
            </a:r>
            <a:r>
              <a:rPr lang="lt-LT" sz="2400" b="1" dirty="0" err="1">
                <a:solidFill>
                  <a:srgbClr val="990033"/>
                </a:solidFill>
              </a:rPr>
              <a:t>previous</a:t>
            </a:r>
            <a:r>
              <a:rPr lang="lt-LT" sz="2400" b="1" dirty="0">
                <a:solidFill>
                  <a:srgbClr val="990033"/>
                </a:solidFill>
              </a:rPr>
              <a:t> </a:t>
            </a:r>
            <a:r>
              <a:rPr lang="lt-LT" sz="2400" b="1" dirty="0" err="1">
                <a:solidFill>
                  <a:srgbClr val="990033"/>
                </a:solidFill>
              </a:rPr>
              <a:t>seminar</a:t>
            </a:r>
            <a:r>
              <a:rPr lang="lt-LT" sz="2400" b="1" dirty="0">
                <a:solidFill>
                  <a:srgbClr val="990033"/>
                </a:solidFill>
              </a:rPr>
              <a:t>?</a:t>
            </a:r>
            <a:endParaRPr lang="lt-LT" sz="2400" dirty="0"/>
          </a:p>
        </p:txBody>
      </p:sp>
      <p:pic>
        <p:nvPicPr>
          <p:cNvPr id="6" name="Picture 2" descr="http://www.colourbox.com/preview/4227966-511501-different-colored-pencils-with-white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1417637"/>
            <a:ext cx="2114550" cy="296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347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Quality of studies evaluation criteria, based on different educational </a:t>
            </a:r>
            <a:r>
              <a:rPr lang="en-GB" b="1" dirty="0" smtClean="0"/>
              <a:t>paradigms</a:t>
            </a:r>
            <a:r>
              <a:rPr lang="lt-LT" b="1" dirty="0" smtClean="0"/>
              <a:t> (3)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graphicFrame>
        <p:nvGraphicFramePr>
          <p:cNvPr id="5" name="Lentelė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475820"/>
              </p:ext>
            </p:extLst>
          </p:nvPr>
        </p:nvGraphicFramePr>
        <p:xfrm>
          <a:off x="258794" y="1483748"/>
          <a:ext cx="8676015" cy="53857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2770067"/>
                <a:gridCol w="2952974"/>
                <a:gridCol w="2952974"/>
              </a:tblGrid>
              <a:tr h="8640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Characteristics of educational paradigm</a:t>
                      </a:r>
                      <a:endParaRPr lang="lt-L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Requirements for the quality of studies</a:t>
                      </a:r>
                      <a:endParaRPr lang="lt-L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86408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TEACHING</a:t>
                      </a:r>
                      <a:endParaRPr lang="lt-L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endParaRPr lang="lt-LT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</a:tr>
              <a:tr h="2878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ROLE OF THE STUDENT</a:t>
                      </a:r>
                      <a:endParaRPr lang="lt-L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effectLst/>
                        </a:rPr>
                        <a:t>Student is an obedient listener, obeying the authority, repeating the thought of the lecturer and reproducing the gained </a:t>
                      </a:r>
                      <a:r>
                        <a:rPr lang="en-GB" sz="2000" b="0" dirty="0" smtClean="0">
                          <a:effectLst/>
                        </a:rPr>
                        <a:t>knowledge</a:t>
                      </a:r>
                      <a:r>
                        <a:rPr lang="lt-LT" sz="2000" b="0" dirty="0" smtClean="0">
                          <a:effectLst/>
                        </a:rPr>
                        <a:t>.</a:t>
                      </a:r>
                      <a:endParaRPr lang="lt-LT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effectLst/>
                        </a:rPr>
                        <a:t>The student formulates the aims of independent learning (maintaining the main line of the study programme), </a:t>
                      </a:r>
                      <a:endParaRPr lang="lt-LT" sz="2000" b="0" dirty="0" smtClean="0">
                        <a:effectLst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 smtClean="0">
                          <a:effectLst/>
                        </a:rPr>
                        <a:t>takes </a:t>
                      </a:r>
                      <a:r>
                        <a:rPr lang="en-GB" sz="2000" b="0" dirty="0">
                          <a:effectLst/>
                        </a:rPr>
                        <a:t>responsibility for them, forms the content of </a:t>
                      </a:r>
                      <a:r>
                        <a:rPr lang="en-GB" sz="2000" b="0" dirty="0" smtClean="0">
                          <a:effectLst/>
                        </a:rPr>
                        <a:t>curriculum,</a:t>
                      </a:r>
                      <a:endParaRPr lang="lt-LT" sz="2000" b="0" dirty="0" smtClean="0">
                        <a:effectLst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 smtClean="0">
                          <a:effectLst/>
                        </a:rPr>
                        <a:t>and </a:t>
                      </a:r>
                      <a:r>
                        <a:rPr lang="en-GB" sz="2000" b="1" dirty="0">
                          <a:effectLst/>
                        </a:rPr>
                        <a:t>constructively</a:t>
                      </a:r>
                      <a:r>
                        <a:rPr lang="en-GB" sz="2000" b="0" dirty="0">
                          <a:effectLst/>
                        </a:rPr>
                        <a:t> </a:t>
                      </a:r>
                      <a:r>
                        <a:rPr lang="en-GB" sz="2000" b="1" dirty="0">
                          <a:effectLst/>
                        </a:rPr>
                        <a:t>assimilates</a:t>
                      </a:r>
                      <a:r>
                        <a:rPr lang="en-GB" sz="2000" b="0" dirty="0">
                          <a:effectLst/>
                        </a:rPr>
                        <a:t> acquired </a:t>
                      </a:r>
                      <a:r>
                        <a:rPr lang="en-GB" sz="2000" b="0" dirty="0" smtClean="0">
                          <a:effectLst/>
                        </a:rPr>
                        <a:t>information</a:t>
                      </a:r>
                      <a:r>
                        <a:rPr lang="lt-LT" sz="2000" b="0" dirty="0" smtClean="0">
                          <a:effectLst/>
                        </a:rPr>
                        <a:t>.</a:t>
                      </a:r>
                      <a:endParaRPr lang="lt-LT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486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Quality of studies evaluation criteria, based on different educational </a:t>
            </a:r>
            <a:r>
              <a:rPr lang="en-GB" b="1" dirty="0" smtClean="0"/>
              <a:t>paradigms</a:t>
            </a:r>
            <a:r>
              <a:rPr lang="lt-LT" b="1" dirty="0" smtClean="0"/>
              <a:t> (4)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graphicFrame>
        <p:nvGraphicFramePr>
          <p:cNvPr id="5" name="Lentelė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61989"/>
              </p:ext>
            </p:extLst>
          </p:nvPr>
        </p:nvGraphicFramePr>
        <p:xfrm>
          <a:off x="258794" y="1483748"/>
          <a:ext cx="8676015" cy="53857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2770067"/>
                <a:gridCol w="2952974"/>
                <a:gridCol w="2952974"/>
              </a:tblGrid>
              <a:tr h="8640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Characteristics of educational paradigm</a:t>
                      </a:r>
                      <a:endParaRPr lang="lt-L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Requirements for the quality of studies</a:t>
                      </a:r>
                      <a:endParaRPr lang="lt-L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86408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TEACHING</a:t>
                      </a:r>
                      <a:endParaRPr lang="lt-L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endParaRPr lang="lt-LT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</a:tr>
              <a:tr h="2878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EVALUATION OF RESULTS</a:t>
                      </a:r>
                      <a:endParaRPr lang="lt-L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effectLst/>
                        </a:rPr>
                        <a:t>The amount of the assimilated knowledge and skills of the student is evaluated. </a:t>
                      </a:r>
                      <a:endParaRPr lang="lt-LT" sz="2000" b="0" dirty="0" smtClean="0">
                        <a:effectLst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 smtClean="0">
                          <a:effectLst/>
                        </a:rPr>
                        <a:t>Orientation </a:t>
                      </a:r>
                      <a:r>
                        <a:rPr lang="en-GB" sz="2000" b="0" dirty="0">
                          <a:effectLst/>
                        </a:rPr>
                        <a:t>is geared towards reproduction of the knowledge of the presented subject and attaining of the </a:t>
                      </a:r>
                      <a:r>
                        <a:rPr lang="en-GB" sz="2000" b="0" dirty="0" smtClean="0">
                          <a:effectLst/>
                        </a:rPr>
                        <a:t>standard.</a:t>
                      </a:r>
                      <a:endParaRPr lang="lt-LT" sz="2000" b="0" dirty="0" smtClean="0">
                        <a:effectLst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 smtClean="0">
                          <a:effectLst/>
                        </a:rPr>
                        <a:t>Evaluation </a:t>
                      </a:r>
                      <a:r>
                        <a:rPr lang="en-GB" sz="2000" b="0" dirty="0">
                          <a:effectLst/>
                        </a:rPr>
                        <a:t>criteria are set by the </a:t>
                      </a:r>
                      <a:r>
                        <a:rPr lang="en-GB" sz="2000" b="0" dirty="0" smtClean="0">
                          <a:effectLst/>
                        </a:rPr>
                        <a:t>teacher</a:t>
                      </a:r>
                      <a:r>
                        <a:rPr lang="lt-LT" sz="2000" b="0" dirty="0" smtClean="0">
                          <a:effectLst/>
                        </a:rPr>
                        <a:t>.</a:t>
                      </a:r>
                      <a:endParaRPr lang="lt-LT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2000" b="0" dirty="0">
                          <a:effectLst/>
                        </a:rPr>
                        <a:t>Evaluation of the student is based on the recognition of previous learning results. </a:t>
                      </a:r>
                      <a:endParaRPr lang="lt-LT" sz="2000" b="0" dirty="0" smtClean="0">
                        <a:effectLst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2000" b="0" dirty="0" smtClean="0">
                          <a:effectLst/>
                        </a:rPr>
                        <a:t>The </a:t>
                      </a:r>
                      <a:r>
                        <a:rPr lang="en-GB" sz="2000" b="0" dirty="0">
                          <a:effectLst/>
                        </a:rPr>
                        <a:t>lecturer and the student agree on evaluation </a:t>
                      </a:r>
                      <a:r>
                        <a:rPr lang="en-GB" sz="2000" b="0" dirty="0" smtClean="0">
                          <a:effectLst/>
                        </a:rPr>
                        <a:t>methods</a:t>
                      </a:r>
                      <a:r>
                        <a:rPr lang="lt-LT" sz="2000" b="0" dirty="0" smtClean="0">
                          <a:effectLst/>
                        </a:rPr>
                        <a:t>.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lt-LT" sz="2000" dirty="0" smtClean="0">
                          <a:effectLst/>
                        </a:rPr>
                        <a:t>T</a:t>
                      </a:r>
                      <a:r>
                        <a:rPr lang="en-GB" sz="2000" dirty="0" smtClean="0">
                          <a:effectLst/>
                        </a:rPr>
                        <a:t>he </a:t>
                      </a:r>
                      <a:r>
                        <a:rPr lang="en-GB" sz="2000" dirty="0">
                          <a:effectLst/>
                        </a:rPr>
                        <a:t>lecturer’s attention is paid to the self-evaluation, performed by the student (or their group</a:t>
                      </a:r>
                      <a:r>
                        <a:rPr lang="en-GB" sz="2000" dirty="0" smtClean="0">
                          <a:effectLst/>
                        </a:rPr>
                        <a:t>)</a:t>
                      </a:r>
                      <a:r>
                        <a:rPr lang="lt-LT" sz="2000" dirty="0" smtClean="0">
                          <a:effectLst/>
                        </a:rPr>
                        <a:t>.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endParaRPr lang="lt-L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314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General criteria of the quality of </a:t>
            </a:r>
            <a:r>
              <a:rPr lang="en-GB" b="1" dirty="0" smtClean="0"/>
              <a:t>studies</a:t>
            </a:r>
            <a:r>
              <a:rPr lang="lt-LT" b="1" dirty="0" smtClean="0"/>
              <a:t> (1)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/>
              <a:t>THE STUDY PROGRAMME</a:t>
            </a:r>
            <a:endParaRPr lang="lt-LT" dirty="0" smtClean="0"/>
          </a:p>
          <a:p>
            <a:pPr marL="0" indent="0">
              <a:buNone/>
            </a:pPr>
            <a:r>
              <a:rPr lang="en-GB" b="1" dirty="0" smtClean="0"/>
              <a:t>• </a:t>
            </a:r>
            <a:r>
              <a:rPr lang="en-GB" dirty="0"/>
              <a:t>A </a:t>
            </a:r>
            <a:r>
              <a:rPr lang="en-GB" u="sng" dirty="0"/>
              <a:t>clear conceptual educational base </a:t>
            </a:r>
            <a:r>
              <a:rPr lang="en-GB" dirty="0"/>
              <a:t>(the didactical model) is selected, defining general principles of the programme construction and realisation. </a:t>
            </a:r>
            <a:endParaRPr lang="lt-LT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The </a:t>
            </a:r>
            <a:r>
              <a:rPr lang="en-GB" u="sng" dirty="0"/>
              <a:t>conception of the of the future professional </a:t>
            </a:r>
            <a:r>
              <a:rPr lang="en-GB" dirty="0"/>
              <a:t>is defined. </a:t>
            </a:r>
            <a:endParaRPr lang="lt-LT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A clear </a:t>
            </a:r>
            <a:r>
              <a:rPr lang="en-GB" b="1" dirty="0"/>
              <a:t>match between the selected didactical model </a:t>
            </a:r>
            <a:r>
              <a:rPr lang="en-GB" dirty="0"/>
              <a:t>(based on educational paradigm) and the </a:t>
            </a:r>
            <a:r>
              <a:rPr lang="en-GB" b="1" dirty="0"/>
              <a:t>conception of the future professional. 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2901847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General criteria of the quality of </a:t>
            </a:r>
            <a:r>
              <a:rPr lang="en-GB" b="1" dirty="0" smtClean="0"/>
              <a:t>studies</a:t>
            </a:r>
            <a:r>
              <a:rPr lang="lt-LT" b="1" dirty="0" smtClean="0"/>
              <a:t> (2)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/>
              <a:t>THE PROCESS OF STUDIES:</a:t>
            </a:r>
            <a:r>
              <a:rPr lang="en-GB" b="1" i="1" dirty="0" smtClean="0"/>
              <a:t> </a:t>
            </a:r>
            <a:endParaRPr lang="lt-LT" b="1" i="1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The selected didactical model of the programme as well as the conception of the future professional is realised in the process</a:t>
            </a:r>
            <a:r>
              <a:rPr lang="en-GB" dirty="0" smtClean="0"/>
              <a:t>.</a:t>
            </a:r>
            <a:endParaRPr lang="lt-LT" dirty="0" smtClean="0"/>
          </a:p>
          <a:p>
            <a:pPr marL="0" indent="0">
              <a:buNone/>
            </a:pPr>
            <a:r>
              <a:rPr lang="en-GB" dirty="0" smtClean="0"/>
              <a:t>•</a:t>
            </a:r>
            <a:r>
              <a:rPr lang="en-GB" b="1" u="sng" dirty="0" smtClean="0"/>
              <a:t>Contemporary </a:t>
            </a:r>
            <a:r>
              <a:rPr lang="en-GB" b="1" u="sng" dirty="0"/>
              <a:t>methods of learning</a:t>
            </a:r>
            <a:r>
              <a:rPr lang="en-GB" b="1" dirty="0"/>
              <a:t> </a:t>
            </a:r>
            <a:r>
              <a:rPr lang="en-GB" dirty="0"/>
              <a:t>and teaching are applied in studies. </a:t>
            </a:r>
            <a:endParaRPr lang="lt-LT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u="sng" dirty="0"/>
              <a:t>Educational environment</a:t>
            </a:r>
            <a:r>
              <a:rPr lang="en-GB" dirty="0"/>
              <a:t>, corresponding to the needs of the students is formed in the study process. </a:t>
            </a:r>
            <a:endParaRPr lang="lt-LT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The process corresponds to the students’ expectations for the quality.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17236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ded Corner 14"/>
          <p:cNvSpPr>
            <a:spLocks noChangeArrowheads="1"/>
          </p:cNvSpPr>
          <p:nvPr/>
        </p:nvSpPr>
        <p:spPr bwMode="auto">
          <a:xfrm>
            <a:off x="1493660" y="1700808"/>
            <a:ext cx="1463074" cy="4176464"/>
          </a:xfrm>
          <a:prstGeom prst="foldedCorner">
            <a:avLst>
              <a:gd name="adj" fmla="val 16667"/>
            </a:avLst>
          </a:prstGeom>
          <a:solidFill>
            <a:srgbClr val="FF9900">
              <a:alpha val="7097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500" b="1" dirty="0" err="1"/>
              <a:t>List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of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concerns</a:t>
            </a:r>
            <a:r>
              <a:rPr lang="lt-LT" altLang="lt-LT" sz="1500" b="1" dirty="0"/>
              <a:t>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500" b="1" dirty="0" err="1"/>
              <a:t>questions</a:t>
            </a:r>
            <a:endParaRPr lang="lt-LT" altLang="lt-LT" sz="15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lt-LT" altLang="lt-LT" sz="8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500" b="1" dirty="0"/>
              <a:t>(</a:t>
            </a:r>
            <a:r>
              <a:rPr lang="lt-LT" altLang="lt-LT" sz="1500" b="1" dirty="0" err="1"/>
              <a:t>what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is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important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for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us</a:t>
            </a:r>
            <a:r>
              <a:rPr lang="lt-LT" altLang="lt-LT" sz="1500" b="1" dirty="0"/>
              <a:t>, </a:t>
            </a:r>
            <a:r>
              <a:rPr lang="lt-LT" altLang="lt-LT" sz="1500" b="1" dirty="0" err="1"/>
              <a:t>what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we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need</a:t>
            </a:r>
            <a:r>
              <a:rPr lang="lt-LT" altLang="lt-LT" sz="1500" b="1" dirty="0"/>
              <a:t> to </a:t>
            </a:r>
            <a:r>
              <a:rPr lang="lt-LT" altLang="lt-LT" sz="1500" b="1" dirty="0" err="1"/>
              <a:t>discuss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and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elaborate</a:t>
            </a:r>
            <a:r>
              <a:rPr lang="lt-LT" altLang="lt-LT" sz="1500" b="1" dirty="0"/>
              <a:t> ? )</a:t>
            </a:r>
          </a:p>
        </p:txBody>
      </p:sp>
      <p:sp>
        <p:nvSpPr>
          <p:cNvPr id="9" name="Folded Corner 8"/>
          <p:cNvSpPr>
            <a:spLocks noChangeArrowheads="1"/>
          </p:cNvSpPr>
          <p:nvPr/>
        </p:nvSpPr>
        <p:spPr bwMode="auto">
          <a:xfrm>
            <a:off x="3226299" y="1700813"/>
            <a:ext cx="1993774" cy="1818681"/>
          </a:xfrm>
          <a:prstGeom prst="foldedCorner">
            <a:avLst>
              <a:gd name="adj" fmla="val 16667"/>
            </a:avLst>
          </a:prstGeom>
          <a:solidFill>
            <a:srgbClr val="FFCC00">
              <a:alpha val="7294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400" b="1" dirty="0" err="1"/>
              <a:t>Important</a:t>
            </a:r>
            <a:r>
              <a:rPr lang="lt-LT" altLang="lt-LT" sz="1400" b="1" dirty="0"/>
              <a:t> </a:t>
            </a:r>
            <a:r>
              <a:rPr lang="lt-LT" altLang="lt-LT" sz="1400" b="1" dirty="0" err="1"/>
              <a:t>question</a:t>
            </a:r>
            <a:endParaRPr lang="lt-LT" altLang="lt-LT" sz="14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lt-LT" altLang="lt-LT" sz="8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400" b="1" dirty="0"/>
              <a:t>(</a:t>
            </a:r>
            <a:r>
              <a:rPr lang="lt-LT" altLang="lt-LT" sz="1400" b="1" dirty="0" err="1"/>
              <a:t>Priorities</a:t>
            </a:r>
            <a:r>
              <a:rPr lang="lt-LT" altLang="lt-LT" sz="1400" b="1" dirty="0"/>
              <a:t> </a:t>
            </a:r>
            <a:r>
              <a:rPr lang="lt-LT" altLang="lt-LT" sz="1400" b="1" dirty="0" err="1"/>
              <a:t>chosen</a:t>
            </a:r>
            <a:r>
              <a:rPr lang="lt-LT" altLang="lt-LT" sz="1400" b="1" dirty="0"/>
              <a:t> </a:t>
            </a:r>
            <a:r>
              <a:rPr lang="lt-LT" altLang="lt-LT" sz="1400" b="1" dirty="0" err="1"/>
              <a:t>from</a:t>
            </a:r>
            <a:r>
              <a:rPr lang="lt-LT" altLang="lt-LT" sz="1400" b="1" dirty="0"/>
              <a:t> </a:t>
            </a:r>
            <a:r>
              <a:rPr lang="lt-LT" altLang="lt-LT" sz="1400" b="1" dirty="0" err="1"/>
              <a:t>the</a:t>
            </a:r>
            <a:r>
              <a:rPr lang="lt-LT" altLang="lt-LT" sz="1400" b="1" dirty="0"/>
              <a:t> </a:t>
            </a:r>
            <a:r>
              <a:rPr lang="lt-LT" altLang="lt-LT" sz="1400" b="1" dirty="0" err="1"/>
              <a:t>list</a:t>
            </a:r>
            <a:r>
              <a:rPr lang="lt-LT" altLang="lt-LT" sz="1400" b="1" dirty="0"/>
              <a:t> </a:t>
            </a:r>
            <a:r>
              <a:rPr lang="lt-LT" altLang="lt-LT" sz="1400" b="1" dirty="0" err="1"/>
              <a:t>of</a:t>
            </a:r>
            <a:r>
              <a:rPr lang="lt-LT" altLang="lt-LT" sz="1400" b="1" dirty="0"/>
              <a:t> </a:t>
            </a:r>
            <a:r>
              <a:rPr lang="lt-LT" altLang="lt-LT" sz="1400" b="1" dirty="0" err="1"/>
              <a:t>concerns</a:t>
            </a:r>
            <a:r>
              <a:rPr lang="lt-LT" altLang="lt-LT" sz="1400" b="1" dirty="0"/>
              <a:t>)</a:t>
            </a:r>
          </a:p>
        </p:txBody>
      </p:sp>
      <p:sp>
        <p:nvSpPr>
          <p:cNvPr id="12" name="Folded Corner 11"/>
          <p:cNvSpPr>
            <a:spLocks noChangeArrowheads="1"/>
          </p:cNvSpPr>
          <p:nvPr/>
        </p:nvSpPr>
        <p:spPr bwMode="auto">
          <a:xfrm>
            <a:off x="3226299" y="3974306"/>
            <a:ext cx="1993774" cy="1902967"/>
          </a:xfrm>
          <a:prstGeom prst="foldedCorner">
            <a:avLst>
              <a:gd name="adj" fmla="val 16667"/>
            </a:avLst>
          </a:prstGeom>
          <a:solidFill>
            <a:srgbClr val="FF0000">
              <a:alpha val="5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500" b="1" dirty="0"/>
              <a:t>Data, </a:t>
            </a:r>
            <a:r>
              <a:rPr lang="lt-LT" altLang="lt-LT" sz="1500" b="1" dirty="0" err="1"/>
              <a:t>facts</a:t>
            </a:r>
            <a:endParaRPr lang="lt-LT" altLang="lt-LT" sz="15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lt-LT" altLang="lt-LT" sz="15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500" b="1" dirty="0"/>
              <a:t>(</a:t>
            </a:r>
            <a:r>
              <a:rPr lang="lt-LT" altLang="lt-LT" sz="1500" b="1" dirty="0" err="1"/>
              <a:t>What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do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we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know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about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the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situation</a:t>
            </a:r>
            <a:r>
              <a:rPr lang="lt-LT" altLang="lt-LT" sz="1500" b="1" dirty="0"/>
              <a:t>?)</a:t>
            </a:r>
          </a:p>
        </p:txBody>
      </p:sp>
      <p:sp>
        <p:nvSpPr>
          <p:cNvPr id="13" name="Folded Corner 12"/>
          <p:cNvSpPr>
            <a:spLocks noChangeArrowheads="1"/>
          </p:cNvSpPr>
          <p:nvPr/>
        </p:nvSpPr>
        <p:spPr bwMode="auto">
          <a:xfrm>
            <a:off x="5577579" y="3995743"/>
            <a:ext cx="2247881" cy="1881533"/>
          </a:xfrm>
          <a:prstGeom prst="foldedCorner">
            <a:avLst>
              <a:gd name="adj" fmla="val 16667"/>
            </a:avLst>
          </a:prstGeom>
          <a:solidFill>
            <a:srgbClr val="669A82">
              <a:alpha val="6705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500" b="1" dirty="0" err="1"/>
              <a:t>Risks</a:t>
            </a:r>
            <a:endParaRPr lang="lt-LT" altLang="lt-LT" sz="15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lt-LT" altLang="lt-LT" sz="15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500" b="1" dirty="0"/>
              <a:t>(</a:t>
            </a:r>
            <a:r>
              <a:rPr lang="lt-LT" altLang="lt-LT" sz="1500" b="1" dirty="0" err="1"/>
              <a:t>what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is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unclear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and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uncertain</a:t>
            </a:r>
            <a:r>
              <a:rPr lang="lt-LT" altLang="lt-LT" sz="1500" b="1" dirty="0"/>
              <a:t>)</a:t>
            </a:r>
          </a:p>
        </p:txBody>
      </p:sp>
      <p:sp>
        <p:nvSpPr>
          <p:cNvPr id="14" name="Folded Corner 13"/>
          <p:cNvSpPr>
            <a:spLocks noChangeArrowheads="1"/>
          </p:cNvSpPr>
          <p:nvPr/>
        </p:nvSpPr>
        <p:spPr bwMode="auto">
          <a:xfrm>
            <a:off x="5598116" y="1721054"/>
            <a:ext cx="2227343" cy="1798439"/>
          </a:xfrm>
          <a:prstGeom prst="foldedCorner">
            <a:avLst>
              <a:gd name="adj" fmla="val 16667"/>
            </a:avLst>
          </a:prstGeom>
          <a:solidFill>
            <a:srgbClr val="00B0F0">
              <a:alpha val="5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500" b="1" dirty="0" err="1"/>
              <a:t>Ideas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and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solutions</a:t>
            </a:r>
            <a:endParaRPr lang="lt-LT" altLang="lt-LT" sz="15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lt-LT" altLang="lt-LT" sz="8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500" b="1" dirty="0"/>
              <a:t> (</a:t>
            </a:r>
            <a:r>
              <a:rPr lang="lt-LT" altLang="lt-LT" sz="1500" b="1" dirty="0" err="1"/>
              <a:t>ideas</a:t>
            </a:r>
            <a:r>
              <a:rPr lang="lt-LT" altLang="lt-LT" sz="1500" b="1" dirty="0"/>
              <a:t>, </a:t>
            </a:r>
            <a:r>
              <a:rPr lang="lt-LT" altLang="lt-LT" sz="1500" b="1" dirty="0" err="1"/>
              <a:t>suggestions</a:t>
            </a:r>
            <a:r>
              <a:rPr lang="lt-LT" altLang="lt-LT" sz="1500" b="1" dirty="0"/>
              <a:t>, </a:t>
            </a:r>
            <a:r>
              <a:rPr lang="lt-LT" altLang="lt-LT" sz="1500" b="1" dirty="0" err="1"/>
              <a:t>what</a:t>
            </a:r>
            <a:r>
              <a:rPr lang="lt-LT" altLang="lt-LT" sz="1500" b="1" dirty="0"/>
              <a:t>/</a:t>
            </a:r>
            <a:r>
              <a:rPr lang="lt-LT" altLang="lt-LT" sz="1500" b="1" dirty="0" err="1"/>
              <a:t>how</a:t>
            </a:r>
            <a:r>
              <a:rPr lang="lt-LT" altLang="lt-LT" sz="1500" b="1" dirty="0"/>
              <a:t> </a:t>
            </a:r>
            <a:r>
              <a:rPr lang="lt-LT" altLang="lt-LT" sz="1500" b="1" dirty="0" err="1"/>
              <a:t>should</a:t>
            </a:r>
            <a:r>
              <a:rPr lang="lt-LT" altLang="lt-LT" sz="1500" b="1" dirty="0"/>
              <a:t> be </a:t>
            </a:r>
            <a:r>
              <a:rPr lang="lt-LT" altLang="lt-LT" sz="1500" b="1" dirty="0" err="1"/>
              <a:t>done</a:t>
            </a:r>
            <a:r>
              <a:rPr lang="lt-LT" altLang="lt-LT" sz="1500" b="1" dirty="0"/>
              <a:t>)</a:t>
            </a:r>
          </a:p>
        </p:txBody>
      </p:sp>
      <p:sp>
        <p:nvSpPr>
          <p:cNvPr id="37895" name="Title 9"/>
          <p:cNvSpPr>
            <a:spLocks noGrp="1"/>
          </p:cNvSpPr>
          <p:nvPr>
            <p:ph type="title"/>
          </p:nvPr>
        </p:nvSpPr>
        <p:spPr bwMode="auto">
          <a:xfrm>
            <a:off x="1512932" y="476677"/>
            <a:ext cx="6312527" cy="488033"/>
          </a:xfrm>
          <a:noFill/>
          <a:ex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lt-LT" altLang="lt-LT" sz="24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Dynamic</a:t>
            </a:r>
            <a:r>
              <a:rPr lang="lt-LT" altLang="lt-L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lt-LT" altLang="lt-LT" sz="24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facilitation</a:t>
            </a:r>
            <a:r>
              <a:rPr lang="en-US" altLang="lt-L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: or how to solve problems about PBL integration…</a:t>
            </a:r>
            <a:endParaRPr lang="lt-LT" altLang="lt-LT" sz="2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Up Arrow 10"/>
          <p:cNvSpPr/>
          <p:nvPr/>
        </p:nvSpPr>
        <p:spPr>
          <a:xfrm rot="5400000">
            <a:off x="5283922" y="2422481"/>
            <a:ext cx="267891" cy="3955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lt-LT" sz="1800"/>
          </a:p>
        </p:txBody>
      </p:sp>
      <p:sp>
        <p:nvSpPr>
          <p:cNvPr id="17" name="Up Arrow 16"/>
          <p:cNvSpPr/>
          <p:nvPr/>
        </p:nvSpPr>
        <p:spPr>
          <a:xfrm>
            <a:off x="6387928" y="3492107"/>
            <a:ext cx="200918" cy="4822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lt-LT" sz="1800"/>
          </a:p>
        </p:txBody>
      </p:sp>
      <p:sp>
        <p:nvSpPr>
          <p:cNvPr id="18" name="Up Arrow 17"/>
          <p:cNvSpPr/>
          <p:nvPr/>
        </p:nvSpPr>
        <p:spPr>
          <a:xfrm rot="3378299">
            <a:off x="5239360" y="3462832"/>
            <a:ext cx="267891" cy="4661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lt-LT" sz="1800"/>
          </a:p>
        </p:txBody>
      </p:sp>
    </p:spTree>
    <p:extLst>
      <p:ext uri="{BB962C8B-B14F-4D97-AF65-F5344CB8AC3E}">
        <p14:creationId xmlns:p14="http://schemas.microsoft.com/office/powerpoint/2010/main" val="48497364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9" grpId="0" animBg="1"/>
      <p:bldP spid="12" grpId="0" animBg="1"/>
      <p:bldP spid="13" grpId="0" animBg="1"/>
      <p:bldP spid="14" grpId="0" animBg="1"/>
      <p:bldP spid="11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800100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83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32" y="724623"/>
            <a:ext cx="6243368" cy="518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4" y="728665"/>
            <a:ext cx="5400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85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63995" y="6179530"/>
            <a:ext cx="639377" cy="3370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EE288D9-53B0-4E57-9928-0EC106409333}" type="slidenum">
              <a:rPr lang="lt-LT" smtClean="0"/>
              <a:pPr>
                <a:defRPr/>
              </a:pPr>
              <a:t>28</a:t>
            </a:fld>
            <a:endParaRPr lang="lt-LT" dirty="0"/>
          </a:p>
        </p:txBody>
      </p:sp>
      <p:pic>
        <p:nvPicPr>
          <p:cNvPr id="4098" name="Picture 2" descr="Picture of the Day: Miniature Dewdrop Tree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88724" y="0"/>
            <a:ext cx="71223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206861" y="4869160"/>
            <a:ext cx="5948418" cy="4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lt-LT" sz="2400" b="1" dirty="0" err="1">
                <a:solidFill>
                  <a:schemeClr val="bg1"/>
                </a:solidFill>
              </a:rPr>
              <a:t>Good</a:t>
            </a:r>
            <a:r>
              <a:rPr lang="lt-LT" sz="2400" b="1" dirty="0">
                <a:solidFill>
                  <a:schemeClr val="bg1"/>
                </a:solidFill>
              </a:rPr>
              <a:t> </a:t>
            </a:r>
            <a:r>
              <a:rPr lang="lt-LT" sz="2400" b="1" dirty="0" err="1">
                <a:solidFill>
                  <a:schemeClr val="bg1"/>
                </a:solidFill>
              </a:rPr>
              <a:t>luck</a:t>
            </a:r>
            <a:r>
              <a:rPr lang="lt-LT" sz="2400" b="1" dirty="0">
                <a:solidFill>
                  <a:schemeClr val="bg1"/>
                </a:solidFill>
              </a:rPr>
              <a:t> </a:t>
            </a:r>
            <a:r>
              <a:rPr lang="lt-LT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lt-L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3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121" y="989118"/>
            <a:ext cx="6100763" cy="5627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lt-LT" sz="2400" b="1" dirty="0">
                <a:solidFill>
                  <a:srgbClr val="000066"/>
                </a:solidFill>
                <a:latin typeface="+mn-lt"/>
                <a:cs typeface="Arial" pitchFamily="34" charset="0"/>
              </a:rPr>
              <a:t>Reflection of </a:t>
            </a:r>
            <a:r>
              <a:rPr lang="lt-LT" sz="2400" b="1">
                <a:solidFill>
                  <a:srgbClr val="000066"/>
                </a:solidFill>
                <a:latin typeface="+mn-lt"/>
                <a:cs typeface="Arial" pitchFamily="34" charset="0"/>
              </a:rPr>
              <a:t>the seminar</a:t>
            </a:r>
            <a:endParaRPr lang="sv-SE" sz="2400" b="1" dirty="0">
              <a:solidFill>
                <a:srgbClr val="000066"/>
              </a:solidFill>
              <a:latin typeface="+mn-lt"/>
              <a:cs typeface="Arial" pitchFamily="34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1654053" y="4747845"/>
            <a:ext cx="5829300" cy="527539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lt-LT" b="1" dirty="0">
                <a:solidFill>
                  <a:srgbClr val="800000"/>
                </a:solidFill>
              </a:rPr>
              <a:t>What learnings/findings I am taking with me?</a:t>
            </a:r>
          </a:p>
        </p:txBody>
      </p:sp>
      <p:pic>
        <p:nvPicPr>
          <p:cNvPr id="60419" name="Picture 2" descr="http://tikslai.blogas.lt/files/2010/03/suitcas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236" y="2307981"/>
            <a:ext cx="1714500" cy="20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flective Beauty at the World’s Largest Salt Flat [10 pics]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69499" y="-387424"/>
            <a:ext cx="7431503" cy="79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409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</a:t>
            </a:r>
            <a:r>
              <a:rPr lang="lt-LT" b="1" dirty="0" smtClean="0"/>
              <a:t>ENTRAL PRINCIPLES</a:t>
            </a:r>
            <a:r>
              <a:rPr lang="en-US" b="1" dirty="0" smtClean="0"/>
              <a:t> OF PBL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lt-LT" dirty="0" err="1" smtClean="0"/>
              <a:t>roblem</a:t>
            </a:r>
            <a:r>
              <a:rPr lang="en-US" dirty="0" smtClean="0"/>
              <a:t> </a:t>
            </a:r>
            <a:r>
              <a:rPr lang="lt-LT" dirty="0" err="1" smtClean="0"/>
              <a:t>orientation</a:t>
            </a:r>
            <a:endParaRPr lang="en-US" dirty="0" smtClean="0"/>
          </a:p>
          <a:p>
            <a:r>
              <a:rPr lang="lt-LT" dirty="0" smtClean="0"/>
              <a:t>Project </a:t>
            </a:r>
            <a:r>
              <a:rPr lang="lt-LT" dirty="0" err="1" smtClean="0"/>
              <a:t>organization</a:t>
            </a:r>
            <a:endParaRPr lang="lt-LT" dirty="0" smtClean="0"/>
          </a:p>
          <a:p>
            <a:r>
              <a:rPr lang="en-US" dirty="0" smtClean="0"/>
              <a:t>Integration of theory and practice</a:t>
            </a:r>
          </a:p>
          <a:p>
            <a:r>
              <a:rPr lang="lt-LT" dirty="0" err="1" smtClean="0"/>
              <a:t>Participant</a:t>
            </a:r>
            <a:r>
              <a:rPr lang="lt-LT" dirty="0" smtClean="0"/>
              <a:t> </a:t>
            </a:r>
            <a:r>
              <a:rPr lang="lt-LT" dirty="0" err="1" smtClean="0"/>
              <a:t>direction</a:t>
            </a:r>
            <a:r>
              <a:rPr lang="lt-LT" dirty="0" smtClean="0"/>
              <a:t>, </a:t>
            </a:r>
            <a:endParaRPr lang="en-US" dirty="0" smtClean="0"/>
          </a:p>
          <a:p>
            <a:r>
              <a:rPr lang="en-US" dirty="0"/>
              <a:t>A</a:t>
            </a:r>
            <a:r>
              <a:rPr lang="lt-LT" dirty="0" smtClean="0"/>
              <a:t> </a:t>
            </a:r>
            <a:r>
              <a:rPr lang="lt-LT" dirty="0" err="1" smtClean="0"/>
              <a:t>team-based</a:t>
            </a:r>
            <a:r>
              <a:rPr lang="en-US" dirty="0" smtClean="0"/>
              <a:t> </a:t>
            </a:r>
            <a:r>
              <a:rPr lang="lt-LT" dirty="0" err="1" smtClean="0"/>
              <a:t>approach</a:t>
            </a:r>
            <a:r>
              <a:rPr lang="lt-LT" dirty="0" smtClean="0"/>
              <a:t>, </a:t>
            </a:r>
            <a:endParaRPr lang="en-US" dirty="0" smtClean="0"/>
          </a:p>
          <a:p>
            <a:r>
              <a:rPr lang="lt-LT" dirty="0" err="1" smtClean="0"/>
              <a:t>Collaboration</a:t>
            </a:r>
            <a:r>
              <a:rPr lang="lt-LT" dirty="0" smtClean="0"/>
              <a:t> </a:t>
            </a:r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feedback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Project-Based </a:t>
            </a:r>
            <a:r>
              <a:rPr lang="en-US" b="1" dirty="0"/>
              <a:t>Learning helps to develop</a:t>
            </a:r>
            <a:br>
              <a:rPr lang="en-US" b="1" dirty="0"/>
            </a:br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714" y="2205831"/>
            <a:ext cx="5027043" cy="37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8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rewireme.com/wp-content/uploads/2015/10/101115_Empathy-Why-We-Need-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55" y="1682150"/>
            <a:ext cx="6189765" cy="495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1436300" y="2441037"/>
            <a:ext cx="2173857" cy="18455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just">
              <a:lnSpc>
                <a:spcPct val="85000"/>
              </a:lnSpc>
              <a:defRPr/>
            </a:pPr>
            <a:r>
              <a:rPr lang="en-US" sz="2700" b="1" dirty="0">
                <a:solidFill>
                  <a:prstClr val="white"/>
                </a:solidFill>
                <a:latin typeface="Calibri Light" panose="020F0302020204030204"/>
                <a:ea typeface="ＭＳ Ｐゴシック" charset="0"/>
                <a:cs typeface="Calibri" pitchFamily="34" charset="0"/>
              </a:rPr>
              <a:t>HOMEWORK… </a:t>
            </a:r>
            <a:endParaRPr lang="en-US" sz="2700" b="1" dirty="0">
              <a:solidFill>
                <a:prstClr val="white"/>
              </a:solidFill>
              <a:latin typeface="Calibri Light" panose="020F0302020204030204"/>
              <a:ea typeface="ＭＳ Ｐゴシック" charset="0"/>
              <a:cs typeface="Calibri" pitchFamily="34" charset="0"/>
            </a:endParaRPr>
          </a:p>
          <a:p>
            <a:pPr lvl="0" algn="just">
              <a:lnSpc>
                <a:spcPct val="85000"/>
              </a:lnSpc>
              <a:defRPr/>
            </a:pPr>
            <a:endParaRPr lang="en-US" sz="2700" b="1" dirty="0">
              <a:solidFill>
                <a:prstClr val="white"/>
              </a:solidFill>
              <a:latin typeface="Calibri Light" panose="020F0302020204030204"/>
              <a:ea typeface="ＭＳ Ｐゴシック" charset="0"/>
              <a:cs typeface="Calibri" pitchFamily="34" charset="0"/>
              <a:sym typeface="Wingdings" panose="05000000000000000000" pitchFamily="2" charset="2"/>
            </a:endParaRPr>
          </a:p>
          <a:p>
            <a:pPr lvl="0" algn="just">
              <a:lnSpc>
                <a:spcPct val="85000"/>
              </a:lnSpc>
              <a:defRPr/>
            </a:pPr>
            <a:r>
              <a:rPr lang="en-US" sz="2700" b="1" dirty="0">
                <a:solidFill>
                  <a:prstClr val="white"/>
                </a:solidFill>
                <a:latin typeface="Calibri Light" panose="020F0302020204030204"/>
                <a:ea typeface="ＭＳ Ｐゴシック" charset="0"/>
                <a:cs typeface="Calibri" pitchFamily="34" charset="0"/>
                <a:sym typeface="Wingdings" panose="05000000000000000000" pitchFamily="2" charset="2"/>
              </a:rPr>
              <a:t> …</a:t>
            </a:r>
          </a:p>
          <a:p>
            <a:pPr lvl="0" algn="just">
              <a:lnSpc>
                <a:spcPct val="85000"/>
              </a:lnSpc>
              <a:defRPr/>
            </a:pPr>
            <a:r>
              <a:rPr lang="en-US" sz="2700" b="1" dirty="0">
                <a:solidFill>
                  <a:prstClr val="white"/>
                </a:solidFill>
                <a:latin typeface="Calibri Light" panose="020F0302020204030204"/>
                <a:ea typeface="ＭＳ Ｐゴシック" charset="0"/>
                <a:cs typeface="Calibri" pitchFamily="34" charset="0"/>
                <a:sym typeface="Wingdings" panose="05000000000000000000" pitchFamily="2" charset="2"/>
              </a:rPr>
              <a:t> …</a:t>
            </a:r>
          </a:p>
          <a:p>
            <a:pPr lvl="0" algn="just">
              <a:lnSpc>
                <a:spcPct val="85000"/>
              </a:lnSpc>
              <a:defRPr/>
            </a:pPr>
            <a:r>
              <a:rPr lang="en-US" sz="2700" b="1" dirty="0">
                <a:solidFill>
                  <a:prstClr val="white"/>
                </a:solidFill>
                <a:latin typeface="Calibri Light" panose="020F0302020204030204"/>
                <a:ea typeface="ＭＳ Ｐゴシック" charset="0"/>
                <a:cs typeface="Calibri" pitchFamily="34" charset="0"/>
                <a:sym typeface="Wingdings" panose="05000000000000000000" pitchFamily="2" charset="2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35256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STUCTURE OF ORGANISATION PBL</a:t>
            </a:r>
            <a:endParaRPr lang="lt-LT" b="1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580" y="1347791"/>
            <a:ext cx="4464844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2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700" y="548680"/>
            <a:ext cx="3780420" cy="648072"/>
          </a:xfrm>
          <a:noFill/>
        </p:spPr>
        <p:txBody>
          <a:bodyPr>
            <a:noAutofit/>
          </a:bodyPr>
          <a:lstStyle/>
          <a:p>
            <a:pPr algn="l"/>
            <a:r>
              <a:rPr lang="lt-LT" altLang="lt-LT" sz="24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Homework</a:t>
            </a:r>
            <a:r>
              <a:rPr lang="lt-LT" altLang="lt-L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r</a:t>
            </a:r>
            <a:r>
              <a:rPr lang="en-US" altLang="lt-LT" sz="24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eflection</a:t>
            </a:r>
            <a:endParaRPr lang="en-US" altLang="lt-LT" sz="2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871700" y="3137273"/>
            <a:ext cx="6129300" cy="192736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b="1" dirty="0">
                <a:cs typeface="Arial" pitchFamily="34" charset="0"/>
              </a:rPr>
              <a:t>Topics to discuss: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cs typeface="Arial" pitchFamily="34" charset="0"/>
              </a:rPr>
              <a:t>How did the </a:t>
            </a:r>
            <a:r>
              <a:rPr lang="en-US" sz="1800" dirty="0">
                <a:cs typeface="Arial" pitchFamily="34" charset="0"/>
              </a:rPr>
              <a:t>PBL learning process will </a:t>
            </a:r>
            <a:r>
              <a:rPr lang="en-US" sz="1800" dirty="0">
                <a:cs typeface="Arial" pitchFamily="34" charset="0"/>
              </a:rPr>
              <a:t>go? </a:t>
            </a:r>
            <a:r>
              <a:rPr lang="lt-LT" sz="1800" dirty="0">
                <a:cs typeface="Arial" pitchFamily="34" charset="0"/>
              </a:rPr>
              <a:t/>
            </a:r>
            <a:br>
              <a:rPr lang="lt-LT" sz="1800" dirty="0">
                <a:cs typeface="Arial" pitchFamily="34" charset="0"/>
              </a:rPr>
            </a:br>
            <a:r>
              <a:rPr lang="en-US" sz="1800" dirty="0">
                <a:cs typeface="Arial" pitchFamily="34" charset="0"/>
              </a:rPr>
              <a:t>What was OK or not so </a:t>
            </a:r>
            <a:r>
              <a:rPr lang="en-US" sz="1800" dirty="0">
                <a:cs typeface="Arial" pitchFamily="34" charset="0"/>
              </a:rPr>
              <a:t>good </a:t>
            </a:r>
            <a:r>
              <a:rPr lang="en-US" sz="1800" dirty="0" err="1">
                <a:cs typeface="Arial" pitchFamily="34" charset="0"/>
              </a:rPr>
              <a:t>acordin</a:t>
            </a:r>
            <a:r>
              <a:rPr lang="en-US" sz="1800" dirty="0">
                <a:cs typeface="Arial" pitchFamily="34" charset="0"/>
              </a:rPr>
              <a:t> </a:t>
            </a:r>
            <a:r>
              <a:rPr lang="en-US" sz="1800" dirty="0" err="1">
                <a:cs typeface="Arial" pitchFamily="34" charset="0"/>
              </a:rPr>
              <a:t>your’s</a:t>
            </a:r>
            <a:r>
              <a:rPr lang="en-US" sz="1800" dirty="0">
                <a:cs typeface="Arial" pitchFamily="34" charset="0"/>
              </a:rPr>
              <a:t> study </a:t>
            </a:r>
            <a:r>
              <a:rPr lang="en-US" sz="1800" dirty="0" err="1">
                <a:cs typeface="Arial" pitchFamily="34" charset="0"/>
              </a:rPr>
              <a:t>programme</a:t>
            </a:r>
            <a:r>
              <a:rPr lang="en-US" sz="1800" dirty="0">
                <a:cs typeface="Arial" pitchFamily="34" charset="0"/>
              </a:rPr>
              <a:t>?</a:t>
            </a:r>
            <a:r>
              <a:rPr lang="lt-LT" sz="1800" dirty="0">
                <a:cs typeface="Arial" pitchFamily="34" charset="0"/>
              </a:rPr>
              <a:t/>
            </a:r>
            <a:br>
              <a:rPr lang="lt-LT" sz="1800" dirty="0">
                <a:cs typeface="Arial" pitchFamily="34" charset="0"/>
              </a:rPr>
            </a:br>
            <a:r>
              <a:rPr lang="lt-LT" sz="1800" dirty="0" err="1">
                <a:cs typeface="Arial" pitchFamily="34" charset="0"/>
              </a:rPr>
              <a:t>What</a:t>
            </a:r>
            <a:r>
              <a:rPr lang="lt-LT" sz="1800" dirty="0">
                <a:cs typeface="Arial" pitchFamily="34" charset="0"/>
              </a:rPr>
              <a:t> </a:t>
            </a:r>
            <a:r>
              <a:rPr lang="lt-LT" sz="1800" dirty="0" err="1">
                <a:cs typeface="Arial" pitchFamily="34" charset="0"/>
              </a:rPr>
              <a:t>would</a:t>
            </a:r>
            <a:r>
              <a:rPr lang="lt-LT" sz="1800" dirty="0">
                <a:cs typeface="Arial" pitchFamily="34" charset="0"/>
              </a:rPr>
              <a:t> </a:t>
            </a:r>
            <a:r>
              <a:rPr lang="lt-LT" sz="1800" dirty="0" err="1">
                <a:cs typeface="Arial" pitchFamily="34" charset="0"/>
              </a:rPr>
              <a:t>you</a:t>
            </a:r>
            <a:r>
              <a:rPr lang="en-US" sz="1800" dirty="0">
                <a:cs typeface="Arial" pitchFamily="34" charset="0"/>
              </a:rPr>
              <a:t>’ll</a:t>
            </a:r>
            <a:r>
              <a:rPr lang="lt-LT" sz="1800" dirty="0">
                <a:cs typeface="Arial" pitchFamily="34" charset="0"/>
              </a:rPr>
              <a:t> </a:t>
            </a:r>
            <a:r>
              <a:rPr lang="lt-LT" sz="1800" dirty="0" err="1">
                <a:cs typeface="Arial" pitchFamily="34" charset="0"/>
              </a:rPr>
              <a:t>do</a:t>
            </a:r>
            <a:r>
              <a:rPr lang="lt-LT" sz="1800" dirty="0">
                <a:cs typeface="Arial" pitchFamily="34" charset="0"/>
              </a:rPr>
              <a:t> </a:t>
            </a:r>
            <a:r>
              <a:rPr lang="lt-LT" sz="1800" dirty="0" err="1">
                <a:cs typeface="Arial" pitchFamily="34" charset="0"/>
              </a:rPr>
              <a:t>differently</a:t>
            </a:r>
            <a:r>
              <a:rPr lang="lt-LT" sz="1800" dirty="0">
                <a:cs typeface="Arial" pitchFamily="34" charset="0"/>
              </a:rPr>
              <a:t>?</a:t>
            </a:r>
            <a:r>
              <a:rPr lang="lt-LT" sz="1800" dirty="0">
                <a:cs typeface="Arial" pitchFamily="34" charset="0"/>
              </a:rPr>
              <a:t/>
            </a:r>
            <a:br>
              <a:rPr lang="lt-LT" sz="1800" dirty="0">
                <a:cs typeface="Arial" pitchFamily="34" charset="0"/>
              </a:rPr>
            </a:br>
            <a:r>
              <a:rPr lang="en-US" sz="1800" dirty="0">
                <a:cs typeface="Arial" pitchFamily="34" charset="0"/>
              </a:rPr>
              <a:t>What did you learn from conversation with </a:t>
            </a:r>
            <a:r>
              <a:rPr lang="en-US" sz="1800" dirty="0">
                <a:cs typeface="Arial" pitchFamily="34" charset="0"/>
              </a:rPr>
              <a:t>your colleagues?</a:t>
            </a:r>
            <a:r>
              <a:rPr lang="lt-LT" sz="1800" dirty="0">
                <a:cs typeface="Arial" pitchFamily="34" charset="0"/>
              </a:rPr>
              <a:t/>
            </a:r>
            <a:br>
              <a:rPr lang="lt-LT" sz="1800" dirty="0">
                <a:cs typeface="Arial" pitchFamily="34" charset="0"/>
              </a:rPr>
            </a:br>
            <a:endParaRPr lang="lt-LT" sz="1800" dirty="0"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cs typeface="Arial" pitchFamily="34" charset="0"/>
              </a:rPr>
              <a:t>5</a:t>
            </a:r>
            <a:r>
              <a:rPr lang="lt-LT" sz="1800" dirty="0">
                <a:cs typeface="Arial" pitchFamily="34" charset="0"/>
              </a:rPr>
              <a:t>-7</a:t>
            </a:r>
            <a:r>
              <a:rPr lang="en-US" sz="1800" dirty="0">
                <a:cs typeface="Arial" pitchFamily="34" charset="0"/>
              </a:rPr>
              <a:t> MIN. F</a:t>
            </a:r>
            <a:r>
              <a:rPr lang="lt-LT" sz="1800" dirty="0">
                <a:cs typeface="Arial" pitchFamily="34" charset="0"/>
              </a:rPr>
              <a:t>OR EACH PERSON</a:t>
            </a:r>
            <a:r>
              <a:rPr lang="en-US" sz="1800" dirty="0">
                <a:cs typeface="Arial" pitchFamily="34" charset="0"/>
              </a:rPr>
              <a:t>  </a:t>
            </a:r>
            <a:r>
              <a:rPr lang="en-US" sz="1800" dirty="0">
                <a:cs typeface="Arial" pitchFamily="34" charset="0"/>
              </a:rPr>
              <a:t/>
            </a:r>
            <a:br>
              <a:rPr lang="en-US" sz="1800" dirty="0">
                <a:cs typeface="Arial" pitchFamily="34" charset="0"/>
              </a:rPr>
            </a:br>
            <a:r>
              <a:rPr lang="en-US" sz="1800" dirty="0">
                <a:cs typeface="Arial" pitchFamily="34" charset="0"/>
              </a:rPr>
              <a:t/>
            </a:r>
            <a:br>
              <a:rPr lang="en-US" sz="1800" dirty="0">
                <a:cs typeface="Arial" pitchFamily="34" charset="0"/>
              </a:rPr>
            </a:br>
            <a:endParaRPr lang="en-US" sz="1800" dirty="0">
              <a:cs typeface="Arial" pitchFamily="34" charset="0"/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1871700" y="1866601"/>
            <a:ext cx="2862318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lt-LT" sz="1500" b="1" dirty="0" err="1">
                <a:solidFill>
                  <a:srgbClr val="990033"/>
                </a:solidFill>
              </a:rPr>
              <a:t>Discussion</a:t>
            </a:r>
            <a:r>
              <a:rPr lang="lt-LT" sz="1500" b="1" dirty="0">
                <a:solidFill>
                  <a:srgbClr val="990033"/>
                </a:solidFill>
              </a:rPr>
              <a:t> </a:t>
            </a:r>
            <a:r>
              <a:rPr lang="lt-LT" sz="1500" b="1" dirty="0" err="1">
                <a:solidFill>
                  <a:srgbClr val="990033"/>
                </a:solidFill>
              </a:rPr>
              <a:t>in</a:t>
            </a:r>
            <a:r>
              <a:rPr lang="lt-LT" sz="1500" b="1" dirty="0">
                <a:solidFill>
                  <a:srgbClr val="990033"/>
                </a:solidFill>
              </a:rPr>
              <a:t> </a:t>
            </a:r>
            <a:r>
              <a:rPr lang="lt-LT" sz="1500" b="1" dirty="0" err="1">
                <a:solidFill>
                  <a:srgbClr val="990033"/>
                </a:solidFill>
              </a:rPr>
              <a:t>groups</a:t>
            </a:r>
            <a:r>
              <a:rPr lang="lt-LT" sz="1500" b="1" dirty="0">
                <a:solidFill>
                  <a:srgbClr val="990033"/>
                </a:solidFill>
              </a:rPr>
              <a:t> </a:t>
            </a:r>
            <a:r>
              <a:rPr lang="lt-LT" sz="1500" b="1" dirty="0" err="1">
                <a:solidFill>
                  <a:srgbClr val="990033"/>
                </a:solidFill>
              </a:rPr>
              <a:t>of</a:t>
            </a:r>
            <a:r>
              <a:rPr lang="lt-LT" sz="1500" b="1" dirty="0">
                <a:solidFill>
                  <a:srgbClr val="990033"/>
                </a:solidFill>
              </a:rPr>
              <a:t> 3 </a:t>
            </a:r>
            <a:endParaRPr lang="en-US" sz="1500" b="1" dirty="0">
              <a:solidFill>
                <a:srgbClr val="990033"/>
              </a:solidFill>
            </a:endParaRPr>
          </a:p>
          <a:p>
            <a:pPr>
              <a:defRPr/>
            </a:pPr>
            <a:endParaRPr lang="lt-LT" sz="1500" b="1" dirty="0">
              <a:solidFill>
                <a:srgbClr val="990033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044237" y="2138367"/>
            <a:ext cx="51216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lt-LT" sz="1100" dirty="0">
                <a:latin typeface="+mn-lt"/>
              </a:rPr>
              <a:t>Writer </a:t>
            </a:r>
            <a:endParaRPr lang="en-US" altLang="lt-LT" sz="1100" dirty="0">
              <a:latin typeface="+mn-lt"/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5599513" y="1038228"/>
            <a:ext cx="1966913" cy="2066925"/>
            <a:chOff x="3350" y="2352"/>
            <a:chExt cx="1652" cy="1302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3936" y="2537"/>
              <a:ext cx="504" cy="43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en-US" altLang="lt-LT" sz="1400" dirty="0">
                <a:latin typeface="Arial" panose="020B0604020202020204" pitchFamily="34" charset="0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3893" y="2352"/>
              <a:ext cx="5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lt-LT" altLang="lt-LT" sz="1100" dirty="0" err="1">
                  <a:latin typeface="Arial" panose="020B0604020202020204" pitchFamily="34" charset="0"/>
                </a:rPr>
                <a:t>Speaker</a:t>
              </a:r>
              <a:endParaRPr lang="en-US" altLang="lt-LT" sz="1100" dirty="0">
                <a:latin typeface="Arial" panose="020B0604020202020204" pitchFamily="34" charset="0"/>
              </a:endParaRPr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3399" y="3215"/>
              <a:ext cx="504" cy="43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en-US" altLang="lt-LT" sz="1400" dirty="0">
                <a:latin typeface="Arial" panose="020B0604020202020204" pitchFamily="34" charset="0"/>
              </a:endParaRP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498" y="3215"/>
              <a:ext cx="504" cy="43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en-US" altLang="lt-LT" sz="1400" dirty="0">
                <a:latin typeface="Arial" panose="020B0604020202020204" pitchFamily="34" charset="0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3350" y="3030"/>
              <a:ext cx="60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lt-LT" sz="1100" i="1" dirty="0">
                  <a:latin typeface="Arial" panose="020B0604020202020204" pitchFamily="34" charset="0"/>
                </a:rPr>
                <a:t>Listener</a:t>
              </a:r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V="1">
              <a:off x="3903" y="3024"/>
              <a:ext cx="262" cy="3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3504" y="3024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6659628" y="2100876"/>
            <a:ext cx="312190" cy="52384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9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63574" y="8855016"/>
            <a:ext cx="4800600" cy="1752600"/>
          </a:xfrm>
        </p:spPr>
        <p:txBody>
          <a:bodyPr>
            <a:normAutofit fontScale="77500" lnSpcReduction="20000"/>
          </a:bodyPr>
          <a:lstStyle/>
          <a:p>
            <a:pPr algn="r"/>
            <a:endParaRPr lang="en-GB" sz="1800" b="1" dirty="0"/>
          </a:p>
          <a:p>
            <a:pPr algn="r"/>
            <a:endParaRPr lang="en-GB" sz="1800" b="1" dirty="0"/>
          </a:p>
          <a:p>
            <a:r>
              <a:rPr lang="en-GB" sz="1800" b="1" i="1" dirty="0"/>
              <a:t>Joint teacher </a:t>
            </a:r>
            <a:r>
              <a:rPr lang="en-GB" sz="1800" b="1" i="1" dirty="0" err="1"/>
              <a:t>Pr</a:t>
            </a:r>
            <a:r>
              <a:rPr lang="en-US" sz="1800" b="1" i="1" dirty="0" err="1"/>
              <a:t>oblem</a:t>
            </a:r>
            <a:r>
              <a:rPr lang="en-US" sz="1800" b="1" i="1" dirty="0"/>
              <a:t> </a:t>
            </a:r>
            <a:r>
              <a:rPr lang="en-GB" sz="1800" b="1" i="1" dirty="0"/>
              <a:t>Based Learning trainings</a:t>
            </a:r>
          </a:p>
          <a:p>
            <a:endParaRPr lang="en-GB" sz="1600" b="1" i="1" dirty="0"/>
          </a:p>
          <a:p>
            <a:endParaRPr lang="en-GB" sz="1600" b="1" i="1" dirty="0"/>
          </a:p>
          <a:p>
            <a:r>
              <a:rPr lang="en-GB" sz="1600" b="1" i="1" dirty="0"/>
              <a:t>14-11-2017</a:t>
            </a:r>
          </a:p>
          <a:p>
            <a:endParaRPr lang="en-US" sz="1600" b="1" i="1" dirty="0"/>
          </a:p>
          <a:p>
            <a:r>
              <a:rPr lang="lt-LT" sz="1600" b="1" i="1" dirty="0"/>
              <a:t>Š</a:t>
            </a:r>
            <a:r>
              <a:rPr lang="en-US" sz="1600" b="1" i="1" dirty="0" err="1"/>
              <a:t>iauliai</a:t>
            </a:r>
            <a:r>
              <a:rPr lang="lt-LT" sz="1600" b="1" dirty="0"/>
              <a:t/>
            </a:r>
            <a:br>
              <a:rPr lang="lt-LT" sz="1600" b="1" dirty="0"/>
            </a:br>
            <a:endParaRPr lang="en-US" sz="1600" dirty="0"/>
          </a:p>
          <a:p>
            <a:pPr algn="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100" b="1" dirty="0"/>
              <a:t/>
            </a:r>
            <a:br>
              <a:rPr lang="en-GB" sz="4100" b="1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8194" name="Picture 2" descr="Vaizdo rezultatas pagal užklausą „problem based learning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90" y="4016289"/>
            <a:ext cx="2063645" cy="18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738556" y="3244335"/>
            <a:ext cx="4446403" cy="15927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300" dirty="0"/>
              <a:t>TASKS, CHALLENGES AND RESPONSIBILITIES AGAIN…</a:t>
            </a:r>
            <a:endParaRPr lang="lt-LT" sz="3300" dirty="0"/>
          </a:p>
        </p:txBody>
      </p:sp>
    </p:spTree>
    <p:extLst>
      <p:ext uri="{BB962C8B-B14F-4D97-AF65-F5344CB8AC3E}">
        <p14:creationId xmlns:p14="http://schemas.microsoft.com/office/powerpoint/2010/main" val="63375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122" name="Picture 2" descr="Vaizdo rezultatas pagal užklausą „problem based learning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29" y="1561382"/>
            <a:ext cx="5764602" cy="42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30057"/>
      </p:ext>
    </p:extLst>
  </p:cSld>
  <p:clrMapOvr>
    <a:masterClrMapping/>
  </p:clrMapOvr>
</p:sld>
</file>

<file path=ppt/theme/theme1.xml><?xml version="1.0" encoding="utf-8"?>
<a:theme xmlns:a="http://schemas.openxmlformats.org/drawingml/2006/main" name="saleslab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saleslabs_template.thmx</Template>
  <TotalTime>106</TotalTime>
  <Words>1323</Words>
  <Application>Microsoft Macintosh PowerPoint</Application>
  <PresentationFormat>On-screen Show (4:3)</PresentationFormat>
  <Paragraphs>179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saleslabs_template</vt:lpstr>
      <vt:lpstr> Development of study courses according PBL</vt:lpstr>
      <vt:lpstr>RECAP OF PREVIOUS THEMES / TOPICS</vt:lpstr>
      <vt:lpstr>CENTRAL PRINCIPLES OF PBL</vt:lpstr>
      <vt:lpstr>  Project-Based Learning helps to develop </vt:lpstr>
      <vt:lpstr>PowerPoint Presentation</vt:lpstr>
      <vt:lpstr>STUCTURE OF ORGANISATION PBL</vt:lpstr>
      <vt:lpstr>Homework reflection</vt:lpstr>
      <vt:lpstr> </vt:lpstr>
      <vt:lpstr>PowerPoint Presentation</vt:lpstr>
      <vt:lpstr>Differences between traditional and problem-based learning (with reference to Azer, 2008) </vt:lpstr>
      <vt:lpstr>Responsibilities …     STUDY COURSE SYLLABUS </vt:lpstr>
      <vt:lpstr>Responsibilities …    PRACTICAL ASSIGNMENTS as the SALESLAB WORKSHOPS </vt:lpstr>
      <vt:lpstr>Responsibilities …    STUDY GUIDE </vt:lpstr>
      <vt:lpstr>Responsibilities …     E-LEARNING SPACE IN MOODLE</vt:lpstr>
      <vt:lpstr>PowerPoint Presentation</vt:lpstr>
      <vt:lpstr>PowerPoint Presentation</vt:lpstr>
      <vt:lpstr>PowerPoint Presentation</vt:lpstr>
      <vt:lpstr>Quality of studies evaluation criteria, based on different educational paradigms (1) </vt:lpstr>
      <vt:lpstr>Quality of studies evaluation criteria, based on different educational paradigms (2) </vt:lpstr>
      <vt:lpstr>Quality of studies evaluation criteria, based on different educational paradigms (3) </vt:lpstr>
      <vt:lpstr>Quality of studies evaluation criteria, based on different educational paradigms (4) </vt:lpstr>
      <vt:lpstr>General criteria of the quality of studies (1)</vt:lpstr>
      <vt:lpstr>General criteria of the quality of studies (2)</vt:lpstr>
      <vt:lpstr>Dynamic facilitation: or how to solve problems about PBL integration…</vt:lpstr>
      <vt:lpstr>PowerPoint Presentation</vt:lpstr>
      <vt:lpstr>PowerPoint Presentation</vt:lpstr>
      <vt:lpstr>PowerPoint Presentation</vt:lpstr>
      <vt:lpstr>PowerPoint Presentation</vt:lpstr>
      <vt:lpstr>Reflection of the seminar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study courses according PBL</dc:title>
  <dc:creator>Jūratė Valuckienė</dc:creator>
  <cp:lastModifiedBy>Emilija Čeponė</cp:lastModifiedBy>
  <cp:revision>12</cp:revision>
  <dcterms:created xsi:type="dcterms:W3CDTF">2017-12-12T19:53:28Z</dcterms:created>
  <dcterms:modified xsi:type="dcterms:W3CDTF">2018-05-11T12:06:11Z</dcterms:modified>
</cp:coreProperties>
</file>