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-104" y="-9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slk logo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32372"/>
            <a:ext cx="1027890" cy="255926"/>
          </a:xfrm>
          <a:prstGeom prst="rect">
            <a:avLst/>
          </a:prstGeom>
        </p:spPr>
      </p:pic>
      <p:pic>
        <p:nvPicPr>
          <p:cNvPr id="8" name="Picture 7" descr="latlit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011" y="332372"/>
            <a:ext cx="4680365" cy="1197731"/>
          </a:xfrm>
          <a:prstGeom prst="rect">
            <a:avLst/>
          </a:prstGeom>
        </p:spPr>
      </p:pic>
      <p:pic>
        <p:nvPicPr>
          <p:cNvPr id="9" name="Picture 8" descr="rta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93" y="376393"/>
            <a:ext cx="707807" cy="2119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28345" y="2189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2138" y="1664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1665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5241" y="6236138"/>
            <a:ext cx="86447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24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1887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140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pic>
        <p:nvPicPr>
          <p:cNvPr id="7" name="Picture 6" descr="slk logo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32372"/>
            <a:ext cx="1297954" cy="323167"/>
          </a:xfrm>
          <a:prstGeom prst="rect">
            <a:avLst/>
          </a:prstGeom>
        </p:spPr>
      </p:pic>
      <p:pic>
        <p:nvPicPr>
          <p:cNvPr id="8" name="Picture 7" descr="latlit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30" y="376392"/>
            <a:ext cx="5212543" cy="1333919"/>
          </a:xfrm>
          <a:prstGeom prst="rect">
            <a:avLst/>
          </a:prstGeom>
        </p:spPr>
      </p:pic>
      <p:pic>
        <p:nvPicPr>
          <p:cNvPr id="9" name="Picture 8" descr="rta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945" y="376393"/>
            <a:ext cx="898855" cy="26910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128345" y="2189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02138" y="1664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166500"/>
            <a:ext cx="8229600" cy="1143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45241" y="6236138"/>
            <a:ext cx="86447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24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6980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6917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0877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9774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45857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075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099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134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800F4-68E8-2540-8261-EE25E67CBCE1}" type="datetime1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8F7F-F01E-0347-833B-46BEC04BE0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lk logo-04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683" y="6432558"/>
            <a:ext cx="769007" cy="191469"/>
          </a:xfrm>
          <a:prstGeom prst="rect">
            <a:avLst/>
          </a:prstGeom>
        </p:spPr>
      </p:pic>
      <p:pic>
        <p:nvPicPr>
          <p:cNvPr id="8" name="Picture 7" descr="latlit-01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62" y="76919"/>
            <a:ext cx="2235199" cy="57199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80276" y="6218621"/>
            <a:ext cx="8627241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rtalogo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234" y="6432558"/>
            <a:ext cx="763533" cy="22858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280276" y="6218621"/>
            <a:ext cx="862724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61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inis pavadinima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PRINCIPLES OF PROBLEM BASED LEARNING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9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ntrinis pavadinima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Questions…</a:t>
            </a:r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9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  <p:pic>
        <p:nvPicPr>
          <p:cNvPr id="5" name="Paveikslėlis 4" descr="https://weforum-assets-production.s3-eu-west-1.amazonaws.com/editor/bD4ikTLC2_fTr1843WCwYsZFbkCs-VwJBAQu2COD1r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94" y="714352"/>
            <a:ext cx="8184394" cy="6143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78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19179"/>
            <a:ext cx="6115050" cy="62865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Educational Paradigms in Higher Education</a:t>
            </a:r>
            <a:r>
              <a:rPr lang="lt-LT" sz="1500" b="1" dirty="0">
                <a:solidFill>
                  <a:srgbClr val="000000"/>
                </a:solidFill>
              </a:rPr>
              <a:t/>
            </a:r>
            <a:br>
              <a:rPr lang="lt-LT" sz="1500" b="1" dirty="0">
                <a:solidFill>
                  <a:srgbClr val="000000"/>
                </a:solidFill>
              </a:rPr>
            </a:br>
            <a:r>
              <a:rPr lang="lt-LT" sz="1500" dirty="0" smtClean="0">
                <a:solidFill>
                  <a:srgbClr val="000000"/>
                </a:solidFill>
              </a:rPr>
              <a:t>( </a:t>
            </a:r>
            <a:r>
              <a:rPr lang="en-US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Debbie</a:t>
            </a:r>
            <a:r>
              <a:rPr lang="lt-LT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Heck, </a:t>
            </a:r>
            <a:r>
              <a:rPr lang="en-US" sz="15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Bodil</a:t>
            </a:r>
            <a:r>
              <a:rPr lang="en-US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 Ask, </a:t>
            </a:r>
            <a:r>
              <a:rPr lang="en-US" sz="15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Åke</a:t>
            </a:r>
            <a:r>
              <a:rPr lang="en-US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Bjørke</a:t>
            </a:r>
            <a:r>
              <a:rPr lang="en-US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lt-LT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ir </a:t>
            </a:r>
            <a:r>
              <a:rPr lang="en-US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Ng Chong</a:t>
            </a:r>
            <a:r>
              <a:rPr lang="lt-LT" sz="15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lt-LT" sz="3000" dirty="0"/>
          </a:p>
        </p:txBody>
      </p:sp>
      <p:pic>
        <p:nvPicPr>
          <p:cNvPr id="3075" name="Obraz 188" descr="Teaching-and-learning-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71650"/>
            <a:ext cx="6115050" cy="4057650"/>
          </a:xfrm>
          <a:noFill/>
        </p:spPr>
      </p:pic>
    </p:spTree>
    <p:extLst>
      <p:ext uri="{BB962C8B-B14F-4D97-AF65-F5344CB8AC3E}">
        <p14:creationId xmlns:p14="http://schemas.microsoft.com/office/powerpoint/2010/main" val="279611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lt-LT" b="1" dirty="0" smtClean="0"/>
              <a:t>ENTRAL PRINCIPLES</a:t>
            </a:r>
            <a:r>
              <a:rPr lang="en-US" b="1" dirty="0" smtClean="0"/>
              <a:t> OF PBL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lt-LT" dirty="0" err="1" smtClean="0"/>
              <a:t>roblem</a:t>
            </a:r>
            <a:r>
              <a:rPr lang="en-US" dirty="0" smtClean="0"/>
              <a:t> </a:t>
            </a:r>
            <a:r>
              <a:rPr lang="lt-LT" dirty="0" err="1" smtClean="0"/>
              <a:t>orientation</a:t>
            </a:r>
            <a:endParaRPr lang="en-US" dirty="0" smtClean="0"/>
          </a:p>
          <a:p>
            <a:r>
              <a:rPr lang="lt-LT" dirty="0" smtClean="0"/>
              <a:t>Project </a:t>
            </a:r>
            <a:r>
              <a:rPr lang="lt-LT" dirty="0" err="1" smtClean="0"/>
              <a:t>organization</a:t>
            </a:r>
            <a:endParaRPr lang="lt-LT" dirty="0" smtClean="0"/>
          </a:p>
          <a:p>
            <a:r>
              <a:rPr lang="en-US" dirty="0" smtClean="0"/>
              <a:t>Integration of theory and practice</a:t>
            </a:r>
          </a:p>
          <a:p>
            <a:r>
              <a:rPr lang="lt-LT" dirty="0" err="1" smtClean="0"/>
              <a:t>Participant</a:t>
            </a:r>
            <a:r>
              <a:rPr lang="lt-LT" dirty="0" smtClean="0"/>
              <a:t> </a:t>
            </a:r>
            <a:r>
              <a:rPr lang="lt-LT" dirty="0" err="1" smtClean="0"/>
              <a:t>direction</a:t>
            </a:r>
            <a:r>
              <a:rPr lang="lt-LT" dirty="0" smtClean="0"/>
              <a:t>, </a:t>
            </a:r>
            <a:endParaRPr lang="en-US" dirty="0" smtClean="0"/>
          </a:p>
          <a:p>
            <a:r>
              <a:rPr lang="en-US" dirty="0"/>
              <a:t>A</a:t>
            </a:r>
            <a:r>
              <a:rPr lang="lt-LT" dirty="0" smtClean="0"/>
              <a:t> </a:t>
            </a:r>
            <a:r>
              <a:rPr lang="lt-LT" dirty="0" err="1" smtClean="0"/>
              <a:t>team-based</a:t>
            </a:r>
            <a:r>
              <a:rPr lang="en-US" dirty="0" smtClean="0"/>
              <a:t> </a:t>
            </a:r>
            <a:r>
              <a:rPr lang="lt-LT" dirty="0" err="1" smtClean="0"/>
              <a:t>approach</a:t>
            </a:r>
            <a:r>
              <a:rPr lang="lt-LT" dirty="0" smtClean="0"/>
              <a:t>, </a:t>
            </a:r>
            <a:endParaRPr lang="en-US" dirty="0" smtClean="0"/>
          </a:p>
          <a:p>
            <a:r>
              <a:rPr lang="lt-LT" dirty="0" err="1" smtClean="0"/>
              <a:t>Collaboration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feedback</a:t>
            </a:r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0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Definition</a:t>
            </a:r>
            <a:r>
              <a:rPr lang="lt-LT" b="1" dirty="0" err="1"/>
              <a:t>s</a:t>
            </a:r>
            <a:r>
              <a:rPr lang="lt-LT" b="1" dirty="0" smtClean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en-US" b="1" dirty="0" smtClean="0"/>
              <a:t>Key </a:t>
            </a:r>
            <a:r>
              <a:rPr lang="lt-LT" b="1" dirty="0" err="1" smtClean="0"/>
              <a:t>Terms</a:t>
            </a:r>
            <a:r>
              <a:rPr lang="en-US" b="1" dirty="0" smtClean="0"/>
              <a:t> (</a:t>
            </a:r>
            <a:r>
              <a:rPr lang="ru-RU" b="1" dirty="0" smtClean="0"/>
              <a:t>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Problem</a:t>
            </a:r>
            <a:r>
              <a:rPr lang="en-US" b="1" dirty="0"/>
              <a:t>: </a:t>
            </a:r>
            <a:r>
              <a:rPr lang="en-US" dirty="0"/>
              <a:t>A problem can be </a:t>
            </a:r>
            <a:r>
              <a:rPr lang="en-US" dirty="0" smtClean="0"/>
              <a:t>theoretical, </a:t>
            </a:r>
            <a:r>
              <a:rPr lang="lt-LT" dirty="0" err="1" smtClean="0"/>
              <a:t>practical</a:t>
            </a:r>
            <a:r>
              <a:rPr lang="lt-LT" dirty="0"/>
              <a:t>, </a:t>
            </a:r>
            <a:r>
              <a:rPr lang="lt-LT" dirty="0" err="1"/>
              <a:t>social</a:t>
            </a:r>
            <a:r>
              <a:rPr lang="lt-LT" dirty="0"/>
              <a:t>, </a:t>
            </a:r>
            <a:r>
              <a:rPr lang="lt-LT" dirty="0" err="1" smtClean="0"/>
              <a:t>technical</a:t>
            </a:r>
            <a:r>
              <a:rPr lang="lt-LT" dirty="0" smtClean="0"/>
              <a:t>,</a:t>
            </a:r>
            <a:r>
              <a:rPr lang="en-US" dirty="0" smtClean="0"/>
              <a:t> </a:t>
            </a:r>
            <a:r>
              <a:rPr lang="lt-LT" dirty="0" err="1" smtClean="0"/>
              <a:t>symbolic-cultural</a:t>
            </a:r>
            <a:r>
              <a:rPr lang="lt-LT" dirty="0" smtClean="0"/>
              <a:t> </a:t>
            </a:r>
            <a:r>
              <a:rPr lang="lt-LT" dirty="0" err="1"/>
              <a:t>and</a:t>
            </a:r>
            <a:r>
              <a:rPr lang="lt-LT" dirty="0"/>
              <a:t>/</a:t>
            </a:r>
            <a:r>
              <a:rPr lang="lt-LT" dirty="0" err="1"/>
              <a:t>or</a:t>
            </a:r>
            <a:r>
              <a:rPr lang="lt-LT" dirty="0"/>
              <a:t> </a:t>
            </a:r>
            <a:r>
              <a:rPr lang="lt-LT" dirty="0" err="1"/>
              <a:t>scientific</a:t>
            </a:r>
            <a:r>
              <a:rPr lang="lt-LT" dirty="0"/>
              <a:t> </a:t>
            </a:r>
            <a:r>
              <a:rPr lang="lt-LT" dirty="0" err="1" smtClean="0"/>
              <a:t>and</a:t>
            </a:r>
            <a:r>
              <a:rPr lang="en-US" dirty="0"/>
              <a:t> </a:t>
            </a:r>
            <a:r>
              <a:rPr lang="en-US" dirty="0" smtClean="0"/>
              <a:t>grows </a:t>
            </a:r>
            <a:r>
              <a:rPr lang="en-US" dirty="0"/>
              <a:t>out of students’ </a:t>
            </a:r>
            <a:r>
              <a:rPr lang="en-US" dirty="0" smtClean="0"/>
              <a:t>wondering within </a:t>
            </a:r>
            <a:r>
              <a:rPr lang="en-US" dirty="0"/>
              <a:t>different disciplines and </a:t>
            </a:r>
            <a:r>
              <a:rPr lang="en-US" dirty="0" smtClean="0"/>
              <a:t>professional </a:t>
            </a:r>
            <a:r>
              <a:rPr lang="lt-LT" dirty="0" err="1" smtClean="0"/>
              <a:t>environments</a:t>
            </a:r>
            <a:r>
              <a:rPr lang="lt-LT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Project : </a:t>
            </a:r>
            <a:r>
              <a:rPr lang="en-US" dirty="0"/>
              <a:t>A project is a </a:t>
            </a:r>
            <a:r>
              <a:rPr lang="en-US" dirty="0" smtClean="0"/>
              <a:t>complex effort </a:t>
            </a:r>
            <a:r>
              <a:rPr lang="en-US" dirty="0"/>
              <a:t>that necessitates an </a:t>
            </a:r>
            <a:r>
              <a:rPr lang="en-US" dirty="0" smtClean="0"/>
              <a:t>analysis of </a:t>
            </a:r>
            <a:r>
              <a:rPr lang="en-US" dirty="0"/>
              <a:t>the target (problem analysis) </a:t>
            </a:r>
            <a:r>
              <a:rPr lang="en-US" dirty="0" smtClean="0"/>
              <a:t>and that </a:t>
            </a:r>
            <a:r>
              <a:rPr lang="en-US" dirty="0"/>
              <a:t>must be planned and </a:t>
            </a:r>
            <a:r>
              <a:rPr lang="en-US" dirty="0" smtClean="0"/>
              <a:t>managed. </a:t>
            </a:r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/>
              <a:t>Definitions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en-US" b="1" dirty="0"/>
              <a:t>Key </a:t>
            </a:r>
            <a:r>
              <a:rPr lang="lt-LT" b="1" dirty="0" err="1"/>
              <a:t>Terms</a:t>
            </a:r>
            <a:r>
              <a:rPr lang="en-US" b="1" dirty="0"/>
              <a:t> </a:t>
            </a:r>
            <a:r>
              <a:rPr lang="en-US" b="1" dirty="0" smtClean="0"/>
              <a:t>(2</a:t>
            </a:r>
            <a:r>
              <a:rPr lang="ru-RU" b="1" dirty="0" smtClean="0"/>
              <a:t>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 err="1" smtClean="0"/>
              <a:t>Exemplarity</a:t>
            </a:r>
            <a:r>
              <a:rPr lang="lt-LT" b="1" dirty="0"/>
              <a:t>: </a:t>
            </a:r>
            <a:r>
              <a:rPr lang="lt-LT" dirty="0" err="1"/>
              <a:t>Exemplarity</a:t>
            </a:r>
            <a:r>
              <a:rPr lang="lt-LT" dirty="0"/>
              <a:t> </a:t>
            </a:r>
            <a:r>
              <a:rPr lang="lt-LT" dirty="0" err="1"/>
              <a:t>is</a:t>
            </a:r>
            <a:r>
              <a:rPr lang="lt-LT" dirty="0"/>
              <a:t> </a:t>
            </a:r>
            <a:r>
              <a:rPr lang="lt-LT" dirty="0" smtClean="0"/>
              <a:t>a</a:t>
            </a:r>
            <a:r>
              <a:rPr lang="en-US" dirty="0" smtClean="0"/>
              <a:t>principle </a:t>
            </a:r>
            <a:r>
              <a:rPr lang="en-US" dirty="0"/>
              <a:t>of selecting relevant </a:t>
            </a:r>
            <a:r>
              <a:rPr lang="en-US" dirty="0" smtClean="0"/>
              <a:t>specific </a:t>
            </a:r>
            <a:r>
              <a:rPr lang="lt-LT" dirty="0" err="1" smtClean="0"/>
              <a:t>learning</a:t>
            </a:r>
            <a:r>
              <a:rPr lang="lt-LT" dirty="0" smtClean="0"/>
              <a:t> </a:t>
            </a:r>
            <a:r>
              <a:rPr lang="lt-LT" dirty="0" err="1"/>
              <a:t>outcomes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content</a:t>
            </a:r>
            <a:r>
              <a:rPr lang="lt-LT" dirty="0"/>
              <a:t> </a:t>
            </a:r>
            <a:r>
              <a:rPr lang="lt-LT" dirty="0" smtClean="0"/>
              <a:t>/</a:t>
            </a:r>
            <a:r>
              <a:rPr lang="en-US" dirty="0" smtClean="0"/>
              <a:t>scientific </a:t>
            </a:r>
            <a:r>
              <a:rPr lang="en-US" dirty="0"/>
              <a:t>knowledge that is </a:t>
            </a:r>
            <a:r>
              <a:rPr lang="en-US" dirty="0" smtClean="0"/>
              <a:t>exemplary </a:t>
            </a:r>
            <a:r>
              <a:rPr lang="lt-LT" dirty="0" smtClean="0"/>
              <a:t>to </a:t>
            </a:r>
            <a:r>
              <a:rPr lang="lt-LT" dirty="0" err="1"/>
              <a:t>overall</a:t>
            </a:r>
            <a:r>
              <a:rPr lang="lt-LT" dirty="0"/>
              <a:t> </a:t>
            </a:r>
            <a:r>
              <a:rPr lang="lt-LT" dirty="0" err="1"/>
              <a:t>learning</a:t>
            </a:r>
            <a:r>
              <a:rPr lang="lt-LT" dirty="0"/>
              <a:t> </a:t>
            </a:r>
            <a:r>
              <a:rPr lang="lt-LT" dirty="0" err="1"/>
              <a:t>outcomes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lt-LT" dirty="0" smtClean="0"/>
              <a:t>THAT IS,</a:t>
            </a:r>
            <a:r>
              <a:rPr lang="en-US" dirty="0" smtClean="0"/>
              <a:t> A PROBLEM NEEDS TO REFER BACK TO A </a:t>
            </a:r>
            <a:r>
              <a:rPr lang="lt-LT" dirty="0" smtClean="0"/>
              <a:t>PARTICULAR PRACTICAL, SCIENTIFIC AND/OR</a:t>
            </a:r>
            <a:r>
              <a:rPr lang="en-US" dirty="0" smtClean="0"/>
              <a:t> </a:t>
            </a:r>
            <a:r>
              <a:rPr lang="lt-LT" dirty="0" smtClean="0"/>
              <a:t>TECHNICAL DOMAIN.</a:t>
            </a:r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6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/>
              <a:t>Definitions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en-US" b="1" dirty="0"/>
              <a:t>Key </a:t>
            </a:r>
            <a:r>
              <a:rPr lang="lt-LT" b="1" dirty="0" err="1"/>
              <a:t>Terms</a:t>
            </a:r>
            <a:r>
              <a:rPr lang="en-US" b="1" dirty="0"/>
              <a:t> </a:t>
            </a:r>
            <a:r>
              <a:rPr lang="en-US" b="1" dirty="0" smtClean="0"/>
              <a:t>(3</a:t>
            </a:r>
            <a:r>
              <a:rPr lang="ru-RU" b="1" dirty="0" smtClean="0"/>
              <a:t>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Team: </a:t>
            </a:r>
            <a:r>
              <a:rPr lang="en-US" dirty="0"/>
              <a:t>A team is a group, sharing </a:t>
            </a:r>
            <a:r>
              <a:rPr lang="en-US" dirty="0" smtClean="0"/>
              <a:t>and working </a:t>
            </a:r>
            <a:r>
              <a:rPr lang="en-US" dirty="0"/>
              <a:t>closely together in </a:t>
            </a:r>
            <a:r>
              <a:rPr lang="en-US" dirty="0" smtClean="0"/>
              <a:t>design, decision </a:t>
            </a:r>
            <a:r>
              <a:rPr lang="en-US" dirty="0"/>
              <a:t>making, analysis and reflection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Supervisor</a:t>
            </a:r>
            <a:r>
              <a:rPr lang="en-US" b="1" dirty="0"/>
              <a:t>: </a:t>
            </a:r>
            <a:r>
              <a:rPr lang="en-US" dirty="0"/>
              <a:t>The role of supervisor </a:t>
            </a:r>
            <a:r>
              <a:rPr lang="en-US" dirty="0" smtClean="0"/>
              <a:t>is one </a:t>
            </a:r>
            <a:r>
              <a:rPr lang="en-US" dirty="0"/>
              <a:t>most often held by a faculty </a:t>
            </a:r>
            <a:r>
              <a:rPr lang="en-US" dirty="0" smtClean="0"/>
              <a:t>member serving </a:t>
            </a:r>
            <a:r>
              <a:rPr lang="en-US" dirty="0"/>
              <a:t>as a resource for groups </a:t>
            </a:r>
            <a:r>
              <a:rPr lang="en-US" dirty="0" smtClean="0"/>
              <a:t>of students </a:t>
            </a:r>
            <a:r>
              <a:rPr lang="en-US" dirty="0"/>
              <a:t>engaged in project work. </a:t>
            </a:r>
            <a:r>
              <a:rPr lang="en-US" dirty="0" smtClean="0"/>
              <a:t>Each student </a:t>
            </a:r>
            <a:r>
              <a:rPr lang="en-US" dirty="0"/>
              <a:t>group has one or more </a:t>
            </a:r>
            <a:r>
              <a:rPr lang="en-US" dirty="0" smtClean="0"/>
              <a:t>supervisors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/>
              <a:t>a </a:t>
            </a:r>
            <a:r>
              <a:rPr lang="lt-LT" dirty="0" err="1"/>
              <a:t>project</a:t>
            </a:r>
            <a:r>
              <a:rPr lang="lt-LT" dirty="0"/>
              <a:t>.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ASSESSMENT OF STUDENTS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err="1"/>
              <a:t>Assessment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students</a:t>
            </a:r>
            <a:r>
              <a:rPr lang="lt-LT" dirty="0"/>
              <a:t>’ </a:t>
            </a:r>
            <a:r>
              <a:rPr lang="lt-LT" dirty="0" err="1" smtClean="0"/>
              <a:t>group</a:t>
            </a:r>
            <a:r>
              <a:rPr lang="en-US" dirty="0"/>
              <a:t> </a:t>
            </a:r>
            <a:r>
              <a:rPr lang="en-US" dirty="0" smtClean="0"/>
              <a:t>project </a:t>
            </a:r>
            <a:r>
              <a:rPr lang="en-US" dirty="0"/>
              <a:t>work is conducted in a </a:t>
            </a:r>
            <a:r>
              <a:rPr lang="en-US" dirty="0" smtClean="0"/>
              <a:t>group setting </a:t>
            </a:r>
            <a:r>
              <a:rPr lang="en-US" dirty="0"/>
              <a:t>and stands as the </a:t>
            </a:r>
            <a:r>
              <a:rPr lang="en-US" dirty="0" smtClean="0"/>
              <a:t>main </a:t>
            </a:r>
            <a:r>
              <a:rPr lang="lt-LT" dirty="0" err="1" smtClean="0"/>
              <a:t>assessment</a:t>
            </a:r>
            <a:r>
              <a:rPr lang="lt-LT" dirty="0" smtClean="0"/>
              <a:t> </a:t>
            </a:r>
            <a:r>
              <a:rPr lang="lt-LT" dirty="0" err="1" smtClean="0"/>
              <a:t>method</a:t>
            </a:r>
            <a:r>
              <a:rPr lang="lt-LT" dirty="0" smtClean="0"/>
              <a:t>.</a:t>
            </a:r>
            <a:endParaRPr lang="en-US" dirty="0" smtClean="0"/>
          </a:p>
          <a:p>
            <a:r>
              <a:rPr lang="lt-LT" dirty="0" err="1" smtClean="0"/>
              <a:t>Students</a:t>
            </a:r>
            <a:r>
              <a:rPr lang="lt-LT" dirty="0"/>
              <a:t>’ </a:t>
            </a:r>
            <a:r>
              <a:rPr lang="lt-LT" dirty="0" err="1"/>
              <a:t>project-related</a:t>
            </a:r>
            <a:r>
              <a:rPr lang="lt-LT" dirty="0"/>
              <a:t> </a:t>
            </a:r>
            <a:r>
              <a:rPr lang="lt-LT" dirty="0" err="1"/>
              <a:t>course</a:t>
            </a:r>
            <a:r>
              <a:rPr lang="lt-LT" dirty="0"/>
              <a:t> </a:t>
            </a:r>
            <a:r>
              <a:rPr lang="lt-LT" dirty="0" err="1" smtClean="0"/>
              <a:t>work</a:t>
            </a:r>
            <a:r>
              <a:rPr lang="en-US" dirty="0"/>
              <a:t> </a:t>
            </a:r>
            <a:r>
              <a:rPr lang="en-US" dirty="0" smtClean="0"/>
              <a:t>(i.e</a:t>
            </a:r>
            <a:r>
              <a:rPr lang="en-US" dirty="0"/>
              <a:t>. project courses) is assessed </a:t>
            </a:r>
            <a:r>
              <a:rPr lang="en-US" dirty="0" smtClean="0"/>
              <a:t>within the </a:t>
            </a:r>
            <a:r>
              <a:rPr lang="en-US" dirty="0"/>
              <a:t>context of the project work </a:t>
            </a:r>
            <a:r>
              <a:rPr lang="en-US" dirty="0" smtClean="0"/>
              <a:t>itself.</a:t>
            </a:r>
          </a:p>
          <a:p>
            <a:r>
              <a:rPr lang="en-US" dirty="0"/>
              <a:t>T</a:t>
            </a:r>
            <a:r>
              <a:rPr lang="lt-LT" dirty="0" err="1" smtClean="0"/>
              <a:t>he</a:t>
            </a:r>
            <a:r>
              <a:rPr lang="lt-LT" dirty="0" smtClean="0"/>
              <a:t> </a:t>
            </a:r>
            <a:r>
              <a:rPr lang="lt-LT" dirty="0" err="1"/>
              <a:t>institution’s</a:t>
            </a:r>
            <a:r>
              <a:rPr lang="lt-LT" dirty="0"/>
              <a:t> </a:t>
            </a:r>
            <a:r>
              <a:rPr lang="lt-LT" dirty="0" err="1"/>
              <a:t>academic</a:t>
            </a:r>
            <a:r>
              <a:rPr lang="lt-LT" dirty="0"/>
              <a:t> </a:t>
            </a:r>
            <a:r>
              <a:rPr lang="lt-LT" dirty="0" err="1" smtClean="0"/>
              <a:t>programs</a:t>
            </a:r>
            <a:r>
              <a:rPr lang="lt-LT" dirty="0" smtClean="0"/>
              <a:t>,</a:t>
            </a:r>
            <a:r>
              <a:rPr lang="en-US" dirty="0" smtClean="0"/>
              <a:t> project </a:t>
            </a:r>
            <a:r>
              <a:rPr lang="en-US" dirty="0"/>
              <a:t>work and research are </a:t>
            </a:r>
            <a:r>
              <a:rPr lang="en-US" dirty="0" smtClean="0"/>
              <a:t>responsive to </a:t>
            </a:r>
            <a:r>
              <a:rPr lang="en-US" dirty="0"/>
              <a:t>the broader context in </a:t>
            </a:r>
            <a:r>
              <a:rPr lang="en-US" dirty="0" smtClean="0"/>
              <a:t>which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/>
              <a:t>institution</a:t>
            </a:r>
            <a:r>
              <a:rPr lang="lt-LT" dirty="0"/>
              <a:t> </a:t>
            </a:r>
            <a:r>
              <a:rPr lang="lt-LT" dirty="0" err="1"/>
              <a:t>operates</a:t>
            </a:r>
            <a:r>
              <a:rPr lang="lt-LT" dirty="0"/>
              <a:t>.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0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Partners…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lt-LT" dirty="0" err="1" smtClean="0"/>
              <a:t>usinesses</a:t>
            </a:r>
            <a:r>
              <a:rPr lang="lt-LT" dirty="0" smtClean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organizations</a:t>
            </a:r>
            <a:r>
              <a:rPr lang="lt-LT" dirty="0"/>
              <a:t> </a:t>
            </a:r>
            <a:r>
              <a:rPr lang="lt-LT" dirty="0" err="1" smtClean="0"/>
              <a:t>with</a:t>
            </a:r>
            <a:r>
              <a:rPr lang="en-US" dirty="0"/>
              <a:t> </a:t>
            </a:r>
            <a:r>
              <a:rPr lang="en-US" dirty="0" smtClean="0"/>
              <a:t>which </a:t>
            </a:r>
            <a:r>
              <a:rPr lang="en-US" dirty="0"/>
              <a:t>the institution collaborates </a:t>
            </a:r>
            <a:r>
              <a:rPr lang="en-US" dirty="0" smtClean="0"/>
              <a:t>are able </a:t>
            </a:r>
            <a:r>
              <a:rPr lang="en-US" dirty="0"/>
              <a:t>to </a:t>
            </a:r>
            <a:r>
              <a:rPr lang="en-US" u="sng" dirty="0"/>
              <a:t>articulate a clear </a:t>
            </a:r>
            <a:r>
              <a:rPr lang="en-US" u="sng" dirty="0" smtClean="0"/>
              <a:t>understanding of </a:t>
            </a:r>
            <a:r>
              <a:rPr lang="en-US" u="sng" dirty="0"/>
              <a:t>the problem and </a:t>
            </a:r>
            <a:r>
              <a:rPr lang="en-US" u="sng" dirty="0" smtClean="0"/>
              <a:t> project based </a:t>
            </a:r>
            <a:r>
              <a:rPr lang="lt-LT" u="sng" dirty="0" err="1" smtClean="0"/>
              <a:t>pedagogical</a:t>
            </a:r>
            <a:r>
              <a:rPr lang="lt-LT" u="sng" dirty="0" smtClean="0"/>
              <a:t> </a:t>
            </a:r>
            <a:r>
              <a:rPr lang="lt-LT" u="sng" dirty="0" err="1"/>
              <a:t>approach</a:t>
            </a:r>
            <a:r>
              <a:rPr lang="lt-LT" u="sng" dirty="0"/>
              <a:t>.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SalesLabs for employability competencies development/ SalesLabs No: LLI-184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14959"/>
      </p:ext>
    </p:extLst>
  </p:cSld>
  <p:clrMapOvr>
    <a:masterClrMapping/>
  </p:clrMapOvr>
</p:sld>
</file>

<file path=ppt/theme/theme1.xml><?xml version="1.0" encoding="utf-8"?>
<a:theme xmlns:a="http://schemas.openxmlformats.org/drawingml/2006/main" name="saleslab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saleslabs_template.thmx</Template>
  <TotalTime>41</TotalTime>
  <Words>431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saleslabs_template</vt:lpstr>
      <vt:lpstr>PRINCIPLES OF PROBLEM BASED LEARNING </vt:lpstr>
      <vt:lpstr>PowerPoint Presentation</vt:lpstr>
      <vt:lpstr>Educational Paradigms in Higher Education ( Debbie Heck, Bodil Ask, Åke Bjørke ir Ng Chong)</vt:lpstr>
      <vt:lpstr>CENTRAL PRINCIPLES OF PBL</vt:lpstr>
      <vt:lpstr>Definitions of Key Terms (1)</vt:lpstr>
      <vt:lpstr>Definitions of Key Terms (2)</vt:lpstr>
      <vt:lpstr>Definitions of Key Terms (3)</vt:lpstr>
      <vt:lpstr>ASSESSMENT OF STUDENTS</vt:lpstr>
      <vt:lpstr>Partners…</vt:lpstr>
      <vt:lpstr>Questions…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Jūratė Valuckienė</dc:creator>
  <cp:lastModifiedBy>Emilija Čeponė</cp:lastModifiedBy>
  <cp:revision>7</cp:revision>
  <dcterms:created xsi:type="dcterms:W3CDTF">2017-09-19T02:56:32Z</dcterms:created>
  <dcterms:modified xsi:type="dcterms:W3CDTF">2018-05-11T12:04:54Z</dcterms:modified>
</cp:coreProperties>
</file>