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8" r:id="rId3"/>
    <p:sldId id="289" r:id="rId4"/>
    <p:sldId id="296" r:id="rId5"/>
    <p:sldId id="290" r:id="rId6"/>
    <p:sldId id="300" r:id="rId7"/>
    <p:sldId id="345" r:id="rId8"/>
    <p:sldId id="346" r:id="rId9"/>
    <p:sldId id="292" r:id="rId10"/>
    <p:sldId id="298" r:id="rId11"/>
    <p:sldId id="297" r:id="rId12"/>
    <p:sldId id="313" r:id="rId13"/>
    <p:sldId id="314" r:id="rId14"/>
    <p:sldId id="315" r:id="rId15"/>
    <p:sldId id="344" r:id="rId16"/>
    <p:sldId id="316" r:id="rId17"/>
    <p:sldId id="294" r:id="rId18"/>
    <p:sldId id="343" r:id="rId19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r" initials="i" lastIdx="0" clrIdx="0">
    <p:extLst>
      <p:ext uri="{19B8F6BF-5375-455C-9EA6-DF929625EA0E}">
        <p15:presenceInfo xmlns:p15="http://schemas.microsoft.com/office/powerpoint/2012/main" userId="ingar" providerId="None"/>
      </p:ext>
    </p:extLst>
  </p:cmAuthor>
  <p:cmAuthor id="2" name="Gints Pīpiķis" initials="GP" lastIdx="2" clrIdx="1">
    <p:extLst>
      <p:ext uri="{19B8F6BF-5375-455C-9EA6-DF929625EA0E}">
        <p15:presenceInfo xmlns:p15="http://schemas.microsoft.com/office/powerpoint/2012/main" userId="S::gintsp@varam.gov.lv::ee082358-a7c8-44ac-b506-32567bb78e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98C222"/>
    <a:srgbClr val="EA6647"/>
    <a:srgbClr val="A36298"/>
    <a:srgbClr val="3C7486"/>
    <a:srgbClr val="9900CC"/>
    <a:srgbClr val="EBB913"/>
    <a:srgbClr val="034EA2"/>
    <a:srgbClr val="0A339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1803" autoAdjust="0"/>
  </p:normalViewPr>
  <p:slideViewPr>
    <p:cSldViewPr snapToGrid="0" showGuides="1">
      <p:cViewPr varScale="1">
        <p:scale>
          <a:sx n="116" d="100"/>
          <a:sy n="116" d="100"/>
        </p:scale>
        <p:origin x="102" y="426"/>
      </p:cViewPr>
      <p:guideLst>
        <p:guide orient="horz" pos="2160"/>
        <p:guide pos="393"/>
        <p:guide orient="horz" pos="22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1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8-11-07T11:11:14.31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  <p:cm authorId="2" dt="2018-11-07T11:11:21.068" idx="2">
    <p:pos x="146" y="14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14F9F-8F59-4A97-883C-4873070FB944}" type="datetimeFigureOut">
              <a:rPr lang="lv-LV" smtClean="0"/>
              <a:t>07.11.2018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A63AC-5FF2-4A5E-8CE2-71788D38DC5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52118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D0418-07D5-40FC-A838-908BEB1AEC22}" type="datetimeFigureOut">
              <a:rPr lang="en-GB" smtClean="0"/>
              <a:pPr/>
              <a:t>07/11/2018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90FF8-A600-4373-B481-D8EC6BE05AB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199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21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243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388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5426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53988" y="733425"/>
            <a:ext cx="6516687" cy="36655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lv-LV" dirty="0" err="1"/>
              <a:t>Thank</a:t>
            </a:r>
            <a:r>
              <a:rPr lang="lv-LV" dirty="0"/>
              <a:t> </a:t>
            </a:r>
            <a:r>
              <a:rPr lang="lv-LV" dirty="0" err="1"/>
              <a:t>you</a:t>
            </a:r>
            <a:r>
              <a:rPr lang="lv-LV" baseline="0" dirty="0"/>
              <a:t> </a:t>
            </a:r>
            <a:r>
              <a:rPr lang="lv-LV" baseline="0" dirty="0" err="1"/>
              <a:t>all</a:t>
            </a:r>
            <a:r>
              <a:rPr lang="lv-LV" baseline="0" dirty="0"/>
              <a:t>! </a:t>
            </a:r>
            <a:endParaRPr lang="lv-LV" dirty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9C99DBB-03D0-4ED9-A3F1-B7DBA99AC8D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7589" name="Date Placeholder 4"/>
          <p:cNvSpPr>
            <a:spLocks noGrp="1"/>
          </p:cNvSpPr>
          <p:nvPr>
            <p:ph type="dt" sz="quarter" idx="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lv-LV"/>
              <a:t>7/12/2009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689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6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763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105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345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683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8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90FF8-A600-4373-B481-D8EC6BE05AB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62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FA46A-D5A4-4C07-82D4-617D7FF1AA11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5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4389-39E6-4AB4-AF68-51EC806DED63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51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DE30F-D8F1-453B-AEAF-E079C6EA9A80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702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025" y="2546580"/>
            <a:ext cx="10423823" cy="21717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375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B70A-C96E-468B-9F23-79514D3886AC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00" y="102627"/>
            <a:ext cx="4002450" cy="130302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0" y="1480344"/>
            <a:ext cx="12192000" cy="0"/>
          </a:xfrm>
          <a:prstGeom prst="line">
            <a:avLst/>
          </a:prstGeom>
          <a:ln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0" y="6200775"/>
            <a:ext cx="12192000" cy="657225"/>
            <a:chOff x="-6092" y="914400"/>
            <a:chExt cx="6102092" cy="788312"/>
          </a:xfrm>
        </p:grpSpPr>
        <p:sp>
          <p:nvSpPr>
            <p:cNvPr id="10" name="Rectangle 9"/>
            <p:cNvSpPr/>
            <p:nvPr/>
          </p:nvSpPr>
          <p:spPr>
            <a:xfrm>
              <a:off x="0" y="914400"/>
              <a:ext cx="6096000" cy="788312"/>
            </a:xfrm>
            <a:prstGeom prst="rect">
              <a:avLst/>
            </a:prstGeom>
            <a:solidFill>
              <a:srgbClr val="034E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Isosceles Triangle 6"/>
            <p:cNvSpPr/>
            <p:nvPr/>
          </p:nvSpPr>
          <p:spPr>
            <a:xfrm rot="5400000">
              <a:off x="-231009" y="1139319"/>
              <a:ext cx="788310" cy="338475"/>
            </a:xfrm>
            <a:custGeom>
              <a:avLst/>
              <a:gdLst>
                <a:gd name="connsiteX0" fmla="*/ 1 w 788312"/>
                <a:gd name="connsiteY0" fmla="*/ 243082 h 636399"/>
                <a:gd name="connsiteX1" fmla="*/ 394156 w 788312"/>
                <a:gd name="connsiteY1" fmla="*/ 0 h 636399"/>
                <a:gd name="connsiteX2" fmla="*/ 788311 w 788312"/>
                <a:gd name="connsiteY2" fmla="*/ 243082 h 636399"/>
                <a:gd name="connsiteX3" fmla="*/ 637757 w 788312"/>
                <a:gd name="connsiteY3" fmla="*/ 636397 h 636399"/>
                <a:gd name="connsiteX4" fmla="*/ 150555 w 788312"/>
                <a:gd name="connsiteY4" fmla="*/ 636397 h 636399"/>
                <a:gd name="connsiteX5" fmla="*/ 1 w 788312"/>
                <a:gd name="connsiteY5" fmla="*/ 243082 h 636399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637756 w 788310"/>
                <a:gd name="connsiteY3" fmla="*/ 63639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29573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39812"/>
                <a:gd name="connsiteX1" fmla="*/ 394155 w 788310"/>
                <a:gd name="connsiteY1" fmla="*/ 0 h 639812"/>
                <a:gd name="connsiteX2" fmla="*/ 788310 w 788310"/>
                <a:gd name="connsiteY2" fmla="*/ 243082 h 639812"/>
                <a:gd name="connsiteX3" fmla="*/ 787881 w 788310"/>
                <a:gd name="connsiteY3" fmla="*/ 636717 h 639812"/>
                <a:gd name="connsiteX4" fmla="*/ 3840 w 788310"/>
                <a:gd name="connsiteY4" fmla="*/ 639812 h 639812"/>
                <a:gd name="connsiteX5" fmla="*/ 0 w 788310"/>
                <a:gd name="connsiteY5" fmla="*/ 243082 h 639812"/>
                <a:gd name="connsiteX0" fmla="*/ 0 w 788310"/>
                <a:gd name="connsiteY0" fmla="*/ 243082 h 642194"/>
                <a:gd name="connsiteX1" fmla="*/ 394155 w 788310"/>
                <a:gd name="connsiteY1" fmla="*/ 0 h 642194"/>
                <a:gd name="connsiteX2" fmla="*/ 788310 w 788310"/>
                <a:gd name="connsiteY2" fmla="*/ 243082 h 642194"/>
                <a:gd name="connsiteX3" fmla="*/ 787881 w 788310"/>
                <a:gd name="connsiteY3" fmla="*/ 636717 h 642194"/>
                <a:gd name="connsiteX4" fmla="*/ 1459 w 788310"/>
                <a:gd name="connsiteY4" fmla="*/ 642194 h 642194"/>
                <a:gd name="connsiteX5" fmla="*/ 0 w 788310"/>
                <a:gd name="connsiteY5" fmla="*/ 243082 h 642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8310" h="642194">
                  <a:moveTo>
                    <a:pt x="0" y="243082"/>
                  </a:moveTo>
                  <a:lnTo>
                    <a:pt x="394155" y="0"/>
                  </a:lnTo>
                  <a:lnTo>
                    <a:pt x="788310" y="243082"/>
                  </a:lnTo>
                  <a:lnTo>
                    <a:pt x="787881" y="636717"/>
                  </a:lnTo>
                  <a:lnTo>
                    <a:pt x="1459" y="642194"/>
                  </a:lnTo>
                  <a:cubicBezTo>
                    <a:pt x="973" y="509157"/>
                    <a:pt x="486" y="376119"/>
                    <a:pt x="0" y="243082"/>
                  </a:cubicBezTo>
                  <a:close/>
                </a:path>
              </a:pathLst>
            </a:custGeom>
            <a:solidFill>
              <a:srgbClr val="95A4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71525" y="6350170"/>
            <a:ext cx="70673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Latvia-Lithuania Cross Border Cooperation Programme 2014-2020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153650" y="6350170"/>
            <a:ext cx="16131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600" b="1" dirty="0">
                <a:solidFill>
                  <a:schemeClr val="bg1"/>
                </a:solidFill>
                <a:latin typeface="Montserrat" panose="00000500000000000000" pitchFamily="50" charset="-70"/>
              </a:rPr>
              <a:t>www.latlit.eu</a:t>
            </a:r>
            <a:endParaRPr lang="en-GB" sz="1600" b="1" dirty="0">
              <a:solidFill>
                <a:schemeClr val="bg1"/>
              </a:solidFill>
              <a:latin typeface="Montserrat" panose="00000500000000000000" pitchFamily="50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77345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E4484-E7B7-48F9-B1F1-81FF04EEFE4A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5733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619C9-E98A-4158-8394-820D1234139F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0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54F7-8357-47FB-B6F4-1D6C86B50D98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7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04ACB-2069-4AAC-B733-74F4B911C878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42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C4489-34BD-4312-B9CB-AB91DA5FC69C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77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4FBB-7E64-4E21-A774-96E5413C7628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321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DD24D-4BE1-47EB-AC00-7A12D266E7DC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911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8F371-4996-4B9C-98CC-569AADBC48F4}" type="datetime1">
              <a:rPr lang="en-GB" smtClean="0"/>
              <a:pPr/>
              <a:t>07/11/2018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C3FA-7AB8-41F4-BB90-B64BC1FB8E5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56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f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893" y="0"/>
            <a:ext cx="6095999" cy="69011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"/>
            <a:ext cx="6036275" cy="1965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315" y="3429000"/>
            <a:ext cx="7352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 err="1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Financial</a:t>
            </a:r>
            <a:r>
              <a:rPr lang="lv-LV" sz="3600" b="1" dirty="0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lv-LV" sz="3600" b="1" dirty="0" err="1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Control</a:t>
            </a:r>
            <a:r>
              <a:rPr lang="lv-LV" sz="3600" b="1" dirty="0">
                <a:solidFill>
                  <a:srgbClr val="95A4D4"/>
                </a:solidFill>
                <a:latin typeface="Arial" pitchFamily="34" charset="0"/>
                <a:cs typeface="Arial" pitchFamily="34" charset="0"/>
              </a:rPr>
              <a:t> (FC)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C3A46F-41B6-45F6-9E7A-9756703A8829}"/>
              </a:ext>
            </a:extLst>
          </p:cNvPr>
          <p:cNvSpPr/>
          <p:nvPr/>
        </p:nvSpPr>
        <p:spPr>
          <a:xfrm>
            <a:off x="1008108" y="46588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Meeting with Financial Controllers</a:t>
            </a:r>
          </a:p>
          <a:p>
            <a:r>
              <a:rPr lang="en-US" sz="1400" dirty="0"/>
              <a:t>08 November 2018, Kaunas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16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2715" y="660791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Changes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/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Deviations</a:t>
            </a:r>
            <a:endParaRPr lang="lv-LV" sz="32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7987" y="1925930"/>
            <a:ext cx="10696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Programme accepts a certain level of deviations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from the project planned outputs,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eliverables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activities a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set in application. 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A3DD40-CB4D-4FBC-B404-ED643956A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89530" y="3842319"/>
            <a:ext cx="2049106" cy="15972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0A0E565-9CC8-4C30-98B6-A9E16C57609F}"/>
              </a:ext>
            </a:extLst>
          </p:cNvPr>
          <p:cNvSpPr/>
          <p:nvPr/>
        </p:nvSpPr>
        <p:spPr>
          <a:xfrm>
            <a:off x="3122139" y="3731742"/>
            <a:ext cx="7397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PM section “Project changes” explains how such deviations should be handled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in form of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minor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project changes 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project changes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19215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2715" y="660791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Changes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/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Deviations</a:t>
            </a:r>
            <a:endParaRPr lang="lv-LV" sz="32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BDFC3F-24DB-4345-92E4-78AB14DE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640" y="2690336"/>
            <a:ext cx="2466975" cy="1847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1BA88D-3F04-4783-9A1A-5ECDB76CF65B}"/>
              </a:ext>
            </a:extLst>
          </p:cNvPr>
          <p:cNvSpPr/>
          <p:nvPr/>
        </p:nvSpPr>
        <p:spPr>
          <a:xfrm>
            <a:off x="2558745" y="2690336"/>
            <a:ext cx="70745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epending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on nature of deviations/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changes in the application form have to be introduced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 algn="ctr"/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change has to be reported in the project report 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(without prior approval of the JS).</a:t>
            </a:r>
            <a:endParaRPr lang="lv-LV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DB3B4C0-D8B9-4B22-92FA-BCA9003165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74" y="2533263"/>
            <a:ext cx="1857375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502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972" y="1446006"/>
            <a:ext cx="1098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2400" b="1" dirty="0">
              <a:solidFill>
                <a:srgbClr val="034EA2"/>
              </a:solidFill>
              <a:ea typeface="Open Sans" panose="020B0606030504020204" pitchFamily="34" charset="0"/>
              <a:cs typeface="Arial" pitchFamily="34" charset="0"/>
            </a:endParaRPr>
          </a:p>
          <a:p>
            <a:pPr algn="ctr"/>
            <a:r>
              <a:rPr lang="en-GB" sz="24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Changes in the work plan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9902298"/>
              </p:ext>
            </p:extLst>
          </p:nvPr>
        </p:nvGraphicFramePr>
        <p:xfrm>
          <a:off x="1029477" y="2463844"/>
          <a:ext cx="10133045" cy="3498302"/>
        </p:xfrm>
        <a:graphic>
          <a:graphicData uri="http://schemas.openxmlformats.org/drawingml/2006/table">
            <a:tbl>
              <a:tblPr firstRow="1" bandRow="1"/>
              <a:tblGrid>
                <a:gridCol w="27635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47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4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0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6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changes?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to do?</a:t>
                      </a:r>
                      <a:endParaRPr lang="lv-LV" sz="16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lv-LV" sz="16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(PP </a:t>
                      </a:r>
                      <a:r>
                        <a:rPr lang="en-GB" sz="16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  <a:r>
                        <a:rPr lang="lv-LV" sz="16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600" b="1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noProof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Restrictions?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97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Rescheduling project activities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400" b="0" i="1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for example, from period 1 to 3</a:t>
                      </a: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</a:t>
                      </a:r>
                      <a:r>
                        <a:rPr lang="en-GB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via progress reports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43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6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Adjustments in number</a:t>
                      </a:r>
                      <a:r>
                        <a:rPr lang="en-GB" sz="1600" b="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of </a:t>
                      </a:r>
                      <a:r>
                        <a:rPr lang="en-GB" sz="16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informative publications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lv-LV" sz="1400" b="0" i="1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1400" b="0" i="1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(for example, number of booklets,</a:t>
                      </a:r>
                      <a:r>
                        <a:rPr lang="en-GB" sz="1400" b="0" i="1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number of souvenirs etc</a:t>
                      </a:r>
                      <a:r>
                        <a:rPr lang="lv-LV" sz="1400" b="0" i="1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GB" sz="1400" b="0" i="1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)</a:t>
                      </a:r>
                      <a:endParaRPr lang="en-GB" sz="1400" b="0" i="1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600" b="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600" b="0" kern="120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ommunicate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via progress reports</a:t>
                      </a:r>
                      <a:endParaRPr lang="en-GB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endParaRPr lang="en-GB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/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!</a:t>
                      </a:r>
                      <a:r>
                        <a:rPr lang="en-GB" sz="1400" b="0" i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restrictions in change of amounts</a:t>
                      </a:r>
                    </a:p>
                    <a:p>
                      <a:endParaRPr lang="en-GB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target group can be reached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Minimum communication</a:t>
                      </a:r>
                      <a:r>
                        <a:rPr lang="en-GB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requirements cannot be excluded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costs planned for communication elements cannot be exceeded</a:t>
                      </a:r>
                      <a:endParaRPr lang="en-GB" sz="16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5663207" y="559010"/>
            <a:ext cx="791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GB" sz="3200" b="1" dirty="0" err="1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inor</a:t>
            </a:r>
            <a:r>
              <a:rPr lang="en-GB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changes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FB3D1-6CB1-472F-88D0-2E5B8E0F1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46" y="256789"/>
            <a:ext cx="1524644" cy="15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9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1972" y="1446006"/>
            <a:ext cx="1098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lv-LV" sz="2400" b="1" dirty="0">
              <a:solidFill>
                <a:srgbClr val="034EA2"/>
              </a:solidFill>
              <a:ea typeface="Open Sans" panose="020B0606030504020204" pitchFamily="34" charset="0"/>
              <a:cs typeface="Arial" pitchFamily="34" charset="0"/>
            </a:endParaRPr>
          </a:p>
          <a:p>
            <a:pPr algn="ctr"/>
            <a:r>
              <a:rPr lang="en-GB" sz="24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Changes in the work plan</a:t>
            </a:r>
            <a:endParaRPr lang="en-GB" sz="2400" b="1" dirty="0">
              <a:solidFill>
                <a:prstClr val="black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882880"/>
              </p:ext>
            </p:extLst>
          </p:nvPr>
        </p:nvGraphicFramePr>
        <p:xfrm>
          <a:off x="922580" y="2304619"/>
          <a:ext cx="10579144" cy="3740464"/>
        </p:xfrm>
        <a:graphic>
          <a:graphicData uri="http://schemas.openxmlformats.org/drawingml/2006/table">
            <a:tbl>
              <a:tblPr firstRow="1" bandRow="1"/>
              <a:tblGrid>
                <a:gridCol w="4241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5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81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2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changes?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to do?</a:t>
                      </a:r>
                      <a:endParaRPr lang="lv-LV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(PP </a:t>
                      </a: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Restrictions?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10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Minor changes in planned activities/deliverables – affecting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substance </a:t>
                      </a:r>
                      <a:endParaRPr lang="lv-LV" sz="1400" b="0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i="1" baseline="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i="1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(for example, change in number of seminars, decrease of trained persons, new item is purchased etc.)</a:t>
                      </a:r>
                      <a:endParaRPr lang="en-GB" sz="1400" b="0" i="1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minor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 in </a:t>
                      </a:r>
                      <a:r>
                        <a:rPr lang="en-GB" sz="1400" b="0" baseline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eMS</a:t>
                      </a:r>
                      <a:endParaRPr lang="en-GB" sz="1400" b="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 of JS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application form</a:t>
                      </a:r>
                    </a:p>
                    <a:p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Justification is provided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no decrease in quality of activities/results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BL sum cannot be exceeded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70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Other minor adjustments in planned activities/deliverables </a:t>
                      </a:r>
                      <a:endParaRPr lang="lv-LV" sz="1400" b="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400" b="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400" b="0" i="1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for example, </a:t>
                      </a:r>
                      <a:r>
                        <a:rPr lang="en-GB" sz="1400" b="0" i="1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number of</a:t>
                      </a:r>
                      <a:r>
                        <a:rPr lang="en-GB" sz="1400" b="0" i="1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persons in meetings change, interrelated cost item is missing for expenditure under BL3 and 4 etc.)</a:t>
                      </a:r>
                      <a:endParaRPr lang="en-GB" sz="1400" b="0" i="1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i="1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400" b="0" kern="120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ommunicate</a:t>
                      </a:r>
                      <a:r>
                        <a:rPr lang="en-GB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via progress reports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Justification is provided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no decrease in quality of activities/results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 item is directly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relevant for concrete activity</a:t>
                      </a:r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BL sum cannot be exceeded</a:t>
                      </a:r>
                    </a:p>
                    <a:p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6038335" y="581452"/>
            <a:ext cx="7919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GB" sz="3200" b="1" dirty="0" err="1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inor</a:t>
            </a:r>
            <a:r>
              <a:rPr lang="en-GB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changes</a:t>
            </a:r>
          </a:p>
          <a:p>
            <a:pPr algn="r"/>
            <a:r>
              <a:rPr lang="lv-LV" sz="2800" b="1" dirty="0">
                <a:solidFill>
                  <a:srgbClr val="034EA2"/>
                </a:solidFill>
                <a:ea typeface="Open Sans" panose="020B0606030504020204" pitchFamily="34" charset="0"/>
                <a:cs typeface="Arial" pitchFamily="34" charset="0"/>
              </a:rPr>
              <a:t> </a:t>
            </a:r>
            <a:endParaRPr lang="en-GB" sz="2800" b="1" dirty="0">
              <a:solidFill>
                <a:srgbClr val="034EA2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112455-6857-4C17-8120-6975F5C59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573" y="255526"/>
            <a:ext cx="1524644" cy="15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298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08547" y="681639"/>
            <a:ext cx="791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GB" sz="3200" b="1" dirty="0" err="1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inor</a:t>
            </a:r>
            <a:r>
              <a:rPr lang="en-GB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52514" y="1648574"/>
            <a:ext cx="11058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Changes in the budget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11841"/>
              </p:ext>
            </p:extLst>
          </p:nvPr>
        </p:nvGraphicFramePr>
        <p:xfrm>
          <a:off x="252514" y="2194608"/>
          <a:ext cx="11686971" cy="2119802"/>
        </p:xfrm>
        <a:graphic>
          <a:graphicData uri="http://schemas.openxmlformats.org/drawingml/2006/table">
            <a:tbl>
              <a:tblPr firstRow="1" bandRow="1"/>
              <a:tblGrid>
                <a:gridCol w="4115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1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97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changes?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to do?</a:t>
                      </a:r>
                      <a:endParaRPr lang="lv-LV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(PP </a:t>
                      </a:r>
                      <a:r>
                        <a:rPr lang="en-GB" sz="1400" b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Restrictions?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6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Changes in costs within one BL 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sz="1400" b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lv-LV" sz="1400" b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(for example, costs for</a:t>
                      </a:r>
                      <a:r>
                        <a:rPr lang="en-GB" sz="1400" b="0" i="1" baseline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infrastructure works are higher, catering is more expensive than anticipated etc.)</a:t>
                      </a:r>
                      <a:endParaRPr lang="en-GB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Communicate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via progress reports</a:t>
                      </a:r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Justification is provided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There is no decrease in quality of activities/results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BL sum cannot be exceeded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Change can be applied for BL3-6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Reallocation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lump sum for preparation is not allowed</a:t>
                      </a:r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F9DEBF9-75F1-48C6-B186-98DDC01F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92" y="205867"/>
            <a:ext cx="1524644" cy="1524644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2B0C841B-F5F4-4DF7-8D07-0FC93892F828}"/>
              </a:ext>
            </a:extLst>
          </p:cNvPr>
          <p:cNvSpPr/>
          <p:nvPr/>
        </p:nvSpPr>
        <p:spPr>
          <a:xfrm>
            <a:off x="668787" y="4502229"/>
            <a:ext cx="5794408" cy="1414393"/>
          </a:xfrm>
          <a:prstGeom prst="wedgeRoundRectCallout">
            <a:avLst>
              <a:gd name="adj1" fmla="val -20832"/>
              <a:gd name="adj2" fmla="val -7564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Changes in costs within one BL should be checked at project level, not PP level</a:t>
            </a:r>
            <a:endParaRPr lang="lv-LV" dirty="0">
              <a:solidFill>
                <a:schemeClr val="bg1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  <a:p>
            <a:r>
              <a:rPr lang="en-GB" b="1" i="1" dirty="0">
                <a:solidFill>
                  <a:schemeClr val="bg1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( BL at project level cannot be overspend)</a:t>
            </a:r>
          </a:p>
        </p:txBody>
      </p:sp>
    </p:spTree>
    <p:extLst>
      <p:ext uri="{BB962C8B-B14F-4D97-AF65-F5344CB8AC3E}">
        <p14:creationId xmlns:p14="http://schemas.microsoft.com/office/powerpoint/2010/main" val="360766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08547" y="681639"/>
            <a:ext cx="7919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GB" sz="3200" b="1" dirty="0" err="1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inor</a:t>
            </a:r>
            <a:r>
              <a:rPr lang="en-GB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changes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01713" y="1472381"/>
            <a:ext cx="1105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Changes in the budget</a:t>
            </a:r>
          </a:p>
          <a:p>
            <a:pPr algn="ctr"/>
            <a:r>
              <a:rPr lang="en-GB" sz="24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for BL1 (real cost method)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09080"/>
              </p:ext>
            </p:extLst>
          </p:nvPr>
        </p:nvGraphicFramePr>
        <p:xfrm>
          <a:off x="399683" y="2297353"/>
          <a:ext cx="11428739" cy="3930136"/>
        </p:xfrm>
        <a:graphic>
          <a:graphicData uri="http://schemas.openxmlformats.org/drawingml/2006/table">
            <a:tbl>
              <a:tblPr firstRow="1" bandRow="1"/>
              <a:tblGrid>
                <a:gridCol w="3857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21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57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changes?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to do?</a:t>
                      </a:r>
                      <a:endParaRPr lang="lv-LV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(PP </a:t>
                      </a:r>
                      <a:r>
                        <a:rPr lang="lv-LV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Restrictions?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29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lv-LV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400" b="0" i="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hange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  in   existing   sub</a:t>
                      </a:r>
                      <a:r>
                        <a:rPr lang="lv-LV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-</a:t>
                      </a:r>
                      <a:r>
                        <a:rPr lang="en-US" sz="1400" b="0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budget lines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Changes  in number</a:t>
                      </a:r>
                      <a:r>
                        <a:rPr lang="lv-LV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of  units,  unit </a:t>
                      </a:r>
                      <a:r>
                        <a:rPr lang="lv-LV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rates,  type</a:t>
                      </a:r>
                      <a:r>
                        <a:rPr lang="lv-LV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,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amount  of  employees</a:t>
                      </a:r>
                      <a:r>
                        <a:rPr lang="lv-LV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workload</a:t>
                      </a:r>
                      <a:r>
                        <a:rPr lang="lv-LV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changes     in     costs between  planned  items</a:t>
                      </a:r>
                      <a:r>
                        <a:rPr lang="lv-LV" sz="14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(e.g. staff  costs</a:t>
                      </a:r>
                      <a:r>
                        <a:rPr lang="lv-LV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for  person from   full</a:t>
                      </a:r>
                      <a:r>
                        <a:rPr lang="lv-LV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-</a:t>
                      </a:r>
                      <a:r>
                        <a:rPr lang="lv-LV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400" b="0" i="1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time   to   hourly   rate   is changed, workload    for    project manager from 70% to 50% and for project assistant from 50% to 70% </a:t>
                      </a:r>
                      <a:endParaRPr lang="en-GB" sz="1400" b="0" i="1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Communicate via progress reports</a:t>
                      </a:r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Principles  of sound financial management are met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 of costs for BL cannot be exceeded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029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 of number of employees and change of sub</a:t>
                      </a:r>
                      <a:r>
                        <a:rPr lang="lv-LV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budget lines</a:t>
                      </a:r>
                    </a:p>
                    <a:p>
                      <a:r>
                        <a:rPr lang="en-US" sz="140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Changes in number of employees, </a:t>
                      </a:r>
                    </a:p>
                    <a:p>
                      <a:r>
                        <a:rPr lang="en-US" sz="140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new or merging existing </a:t>
                      </a:r>
                    </a:p>
                    <a:p>
                      <a:r>
                        <a:rPr lang="en-US" sz="1400" i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sub budget lines</a:t>
                      </a:r>
                      <a:endParaRPr lang="en-GB" sz="1400" b="0" i="1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minor</a:t>
                      </a:r>
                      <a:r>
                        <a:rPr lang="en-GB" sz="1400" b="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change in </a:t>
                      </a:r>
                      <a:r>
                        <a:rPr lang="en-GB" sz="1400" b="0" baseline="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eMS</a:t>
                      </a:r>
                      <a:endParaRPr lang="en-GB" sz="1400" b="0" baseline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Approval of JS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Update in application form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Need for changes is  strongly justified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Principles  of sound financial management are met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400" b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amount of costs for BL cannot be exceeded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GB" sz="1400" b="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80885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F9DEBF9-75F1-48C6-B186-98DDC01F0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092" y="205867"/>
            <a:ext cx="1524644" cy="15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13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850882" y="435121"/>
            <a:ext cx="79198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lv-LV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GB" sz="3200" b="1" dirty="0" err="1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inor</a:t>
            </a:r>
            <a:r>
              <a:rPr lang="en-GB" sz="32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changes</a:t>
            </a:r>
          </a:p>
          <a:p>
            <a:pPr algn="r"/>
            <a:endParaRPr lang="en-GB" sz="2800" b="1" dirty="0">
              <a:solidFill>
                <a:srgbClr val="034EA2"/>
              </a:solidFill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43467" y="1667039"/>
            <a:ext cx="110588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34EA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Changes in technical documentation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432498"/>
              </p:ext>
            </p:extLst>
          </p:nvPr>
        </p:nvGraphicFramePr>
        <p:xfrm>
          <a:off x="823784" y="2547257"/>
          <a:ext cx="10878548" cy="2343850"/>
        </p:xfrm>
        <a:graphic>
          <a:graphicData uri="http://schemas.openxmlformats.org/drawingml/2006/table">
            <a:tbl>
              <a:tblPr firstRow="1" bandRow="1"/>
              <a:tblGrid>
                <a:gridCol w="33418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69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6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64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changes?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What to do?</a:t>
                      </a:r>
                      <a:endParaRPr lang="lv-LV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(PP </a:t>
                      </a:r>
                      <a:r>
                        <a:rPr lang="lv-LV" sz="1400" b="1" kern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actions</a:t>
                      </a:r>
                      <a:r>
                        <a:rPr lang="lv-LV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en-GB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Restrictions?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9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just"/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Changes in building/technical documentation – doesn’t</a:t>
                      </a:r>
                      <a:r>
                        <a:rPr lang="en-GB" sz="1600" b="0" kern="120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cause a change in AF </a:t>
                      </a:r>
                      <a:endParaRPr lang="lv-LV" sz="1600" b="0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algn="just"/>
                      <a:endParaRPr lang="lv-LV" sz="1600" b="0" i="1" kern="1200" noProof="0" dirty="0">
                        <a:solidFill>
                          <a:schemeClr val="tx1"/>
                        </a:solidFill>
                        <a:latin typeface="Arial" pitchFamily="34" charset="0"/>
                        <a:ea typeface="Open Sans" panose="020B0606030504020204" pitchFamily="34" charset="0"/>
                        <a:cs typeface="Arial" pitchFamily="34" charset="0"/>
                      </a:endParaRPr>
                    </a:p>
                    <a:p>
                      <a:pPr algn="just"/>
                      <a:r>
                        <a:rPr lang="en-GB" sz="1600" b="0" i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GB" sz="1400" b="0" i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for example, technical solutions which are not</a:t>
                      </a:r>
                      <a:r>
                        <a:rPr lang="en-GB" sz="1400" b="0" i="1" kern="1200" baseline="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 described in activity/deliverable </a:t>
                      </a:r>
                      <a:r>
                        <a:rPr lang="en-GB" sz="1400" b="0" i="1" kern="1200" noProof="0" dirty="0">
                          <a:solidFill>
                            <a:schemeClr val="tx1"/>
                          </a:solidFill>
                          <a:latin typeface="Arial" pitchFamily="34" charset="0"/>
                          <a:ea typeface="Open Sans" panose="020B0606030504020204" pitchFamily="34" charset="0"/>
                          <a:cs typeface="Arial" pitchFamily="34" charset="0"/>
                        </a:rPr>
                        <a:t>change)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6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GB" sz="1600" b="0" kern="1200" noProof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ommunicate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via partner reports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lv-LV" sz="16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!</a:t>
                      </a:r>
                      <a:r>
                        <a:rPr lang="lv-LV" sz="16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!!</a:t>
                      </a:r>
                      <a:r>
                        <a:rPr lang="en-GB" sz="1600" b="0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400" b="0" i="1" kern="120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Note: project partners are responsible for creation and submission of technical documentation in line with national legal</a:t>
                      </a:r>
                      <a:r>
                        <a:rPr lang="en-GB" sz="1400" b="0" i="1" kern="1200" baseline="0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acts</a:t>
                      </a:r>
                      <a:endParaRPr lang="en-GB" sz="1400" b="0" i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Information in </a:t>
                      </a:r>
                      <a:r>
                        <a:rPr lang="lv-LV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AF</a:t>
                      </a:r>
                      <a:r>
                        <a:rPr lang="en-GB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is not affected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441530C-7E5A-4058-83AC-C9B968353B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06" y="142395"/>
            <a:ext cx="1524644" cy="15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406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12715" y="660791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Changes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/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Deviations</a:t>
            </a:r>
            <a:endParaRPr lang="lv-LV" sz="32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0158" y="2547922"/>
            <a:ext cx="95870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up-to-date budget is visible for the controllers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(except for situations of minor changes which don’t require JS prior approval and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subsequent amendments in the application form)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9E4F11-BEB8-4753-8216-FB6599A30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42" y="391932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05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3" y="3387828"/>
            <a:ext cx="11218736" cy="945943"/>
          </a:xfrm>
        </p:spPr>
        <p:txBody>
          <a:bodyPr>
            <a:noAutofit/>
          </a:bodyPr>
          <a:lstStyle/>
          <a:p>
            <a:pPr algn="ctr"/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Thank you!</a:t>
            </a:r>
            <a:b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4000" b="1" noProof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Paldies</a:t>
            </a:r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!</a:t>
            </a:r>
            <a:b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</a:br>
            <a:r>
              <a:rPr lang="en-US" sz="4000" b="1" noProof="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Ačiū</a:t>
            </a:r>
            <a:r>
              <a:rPr lang="en-US" sz="4000" b="1" noProof="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! </a:t>
            </a:r>
            <a:endParaRPr lang="en-US" sz="4000" noProof="0" dirty="0"/>
          </a:p>
        </p:txBody>
      </p:sp>
      <p:sp>
        <p:nvSpPr>
          <p:cNvPr id="17" name="Rectangle 16"/>
          <p:cNvSpPr/>
          <p:nvPr/>
        </p:nvSpPr>
        <p:spPr>
          <a:xfrm>
            <a:off x="2063552" y="2189082"/>
            <a:ext cx="4889704" cy="2098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Clr>
                <a:srgbClr val="C00000"/>
              </a:buClr>
            </a:pPr>
            <a:endParaRPr lang="lv-LV" sz="25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  <a:p>
            <a:pPr>
              <a:spcAft>
                <a:spcPts val="1000"/>
              </a:spcAft>
              <a:buClr>
                <a:srgbClr val="C00000"/>
              </a:buClr>
            </a:pP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509628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52588" y="660791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Introduction</a:t>
            </a:r>
            <a:endParaRPr lang="lv-LV" sz="32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7324" y="2245666"/>
            <a:ext cx="7504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FC Manual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is issued for controllers/bodies performing FC functions for the Programme.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6277" y="38294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In Latvia FC is centralized and its functions are carried out by the M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inistry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E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nvironmental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rotection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and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egional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D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evelopment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lv-LV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lv-LV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In Lithuania a decentralized system is established by the M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inistry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of</a:t>
            </a:r>
            <a:r>
              <a:rPr lang="lv-LV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r>
              <a:rPr lang="lv-LV" dirty="0" err="1">
                <a:latin typeface="Arial" panose="020B0604020202020204" pitchFamily="34" charset="0"/>
                <a:ea typeface="Calibri" panose="020F0502020204030204" pitchFamily="34" charset="0"/>
              </a:rPr>
              <a:t>nterior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3D0A97-C599-4842-9786-F1A2FDBA7B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721" y="4053404"/>
            <a:ext cx="2187774" cy="187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4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1284" y="660791"/>
            <a:ext cx="2414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Legal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en-GB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basis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33" y="1750068"/>
            <a:ext cx="11146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Common Provisions Regulation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(R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1303/2013 of 17 December 2013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, where Article 125(4) states that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it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7" name="Vertical Scroll 3">
            <a:extLst>
              <a:ext uri="{FF2B5EF4-FFF2-40B4-BE49-F238E27FC236}">
                <a16:creationId xmlns:a16="http://schemas.microsoft.com/office/drawing/2014/main" id="{A0CA88E8-84EB-47E6-B8AE-2B010DAD62DA}"/>
              </a:ext>
            </a:extLst>
          </p:cNvPr>
          <p:cNvSpPr/>
          <p:nvPr/>
        </p:nvSpPr>
        <p:spPr>
          <a:xfrm>
            <a:off x="8811284" y="2241980"/>
            <a:ext cx="3009022" cy="1317841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564515" algn="ctr">
              <a:spcAft>
                <a:spcPts val="0"/>
              </a:spcAft>
            </a:pPr>
            <a:r>
              <a:rPr lang="en-GB" sz="1400" b="1" dirty="0">
                <a:latin typeface="Arial" panose="020B0604020202020204" pitchFamily="34" charset="0"/>
                <a:ea typeface="Trebuchet MS" panose="020B0603020202020204" pitchFamily="34" charset="0"/>
                <a:cs typeface="Arial" panose="020B0604020202020204" pitchFamily="34" charset="0"/>
              </a:rPr>
              <a:t>Regulation (EU) No 1303/2013 of the European Parliament and of the Council of 17 December 2013</a:t>
            </a:r>
            <a:endParaRPr lang="lv-LV" sz="1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C99B09-3578-4B38-966D-A5D43DDF0F66}"/>
              </a:ext>
            </a:extLst>
          </p:cNvPr>
          <p:cNvSpPr/>
          <p:nvPr/>
        </p:nvSpPr>
        <p:spPr>
          <a:xfrm>
            <a:off x="535459" y="2413337"/>
            <a:ext cx="778475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co-financed products and services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have been delivered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that expenditure declared by the beneficiaries has been paid out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6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that it complies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lv-LV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4863" indent="-17780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applicable law,</a:t>
            </a:r>
            <a:endParaRPr lang="lv-LV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 indent="-17780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the operational programme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4863" indent="-17780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the conditions for support of the operation</a:t>
            </a:r>
            <a:r>
              <a:rPr lang="lv-LV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lv-LV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B8B3B-5633-4BBD-A268-50C74647B224}"/>
              </a:ext>
            </a:extLst>
          </p:cNvPr>
          <p:cNvSpPr txBox="1"/>
          <p:nvPr/>
        </p:nvSpPr>
        <p:spPr>
          <a:xfrm>
            <a:off x="255372" y="4901043"/>
            <a:ext cx="11854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Programme manual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of Interreg V-A Latvia–Lithuania  Programme 2014–2020 for  respective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call of proposals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80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4117" y="480755"/>
            <a:ext cx="5054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lv-LV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lv-LV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3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</a:t>
            </a:r>
            <a:endParaRPr lang="lv-LV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079011-6DF6-4A49-95C7-51EC92B55C85}"/>
              </a:ext>
            </a:extLst>
          </p:cNvPr>
          <p:cNvSpPr/>
          <p:nvPr/>
        </p:nvSpPr>
        <p:spPr>
          <a:xfrm>
            <a:off x="708453" y="16866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http://latlit.eu/how-to-implement/financial-control/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D25CA-0529-4B28-BA12-426A9D0D4E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056" y="2208899"/>
            <a:ext cx="6096000" cy="3854533"/>
          </a:xfrm>
          <a:prstGeom prst="rect">
            <a:avLst/>
          </a:prstGeo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594D530-60ED-4691-9F1E-F5566E2F5674}"/>
              </a:ext>
            </a:extLst>
          </p:cNvPr>
          <p:cNvSpPr/>
          <p:nvPr/>
        </p:nvSpPr>
        <p:spPr>
          <a:xfrm>
            <a:off x="8221957" y="4136165"/>
            <a:ext cx="3151888" cy="1367481"/>
          </a:xfrm>
          <a:prstGeom prst="wedgeRoundRectCallout">
            <a:avLst>
              <a:gd name="adj1" fmla="val -58992"/>
              <a:gd name="adj2" fmla="val 3464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Detailed instructions of verification  of partner reports  and filling checklist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40F4D-8F82-4C59-A88E-DBEB8A21E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29" y="2778790"/>
            <a:ext cx="1341610" cy="13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2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05791" y="660791"/>
            <a:ext cx="49199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Overview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of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the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process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83124" y="1921566"/>
            <a:ext cx="7553711" cy="4045172"/>
            <a:chOff x="0" y="0"/>
            <a:chExt cx="5975350" cy="3809365"/>
          </a:xfrm>
        </p:grpSpPr>
        <p:sp>
          <p:nvSpPr>
            <p:cNvPr id="5" name="Rounded Rectangle 4"/>
            <p:cNvSpPr>
              <a:spLocks noChangeArrowheads="1"/>
            </p:cNvSpPr>
            <p:nvPr/>
          </p:nvSpPr>
          <p:spPr bwMode="auto">
            <a:xfrm>
              <a:off x="4329112" y="1736725"/>
              <a:ext cx="1646238" cy="107791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29292"/>
                </a:gs>
              </a:gsLst>
              <a:lin ang="5400000"/>
            </a:gradFill>
            <a:ln w="6350" algn="ctr">
              <a:solidFill>
                <a:srgbClr val="A5A5A5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 weeks </a:t>
              </a: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after the FC has issued FC certificates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7" name="Rounded Rectangle 6"/>
            <p:cNvSpPr>
              <a:spLocks noChangeArrowheads="1"/>
            </p:cNvSpPr>
            <p:nvPr/>
          </p:nvSpPr>
          <p:spPr bwMode="auto">
            <a:xfrm>
              <a:off x="2905125" y="1714500"/>
              <a:ext cx="1338262" cy="10826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29292"/>
                </a:gs>
              </a:gsLst>
              <a:lin ang="5400000"/>
            </a:gradFill>
            <a:ln w="6350" algn="ctr">
              <a:solidFill>
                <a:srgbClr val="A5A5A5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 months </a:t>
              </a: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after the partner report is submitted via eMS 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8" name="Rounded Rectangle 7"/>
            <p:cNvSpPr>
              <a:spLocks noChangeArrowheads="1"/>
            </p:cNvSpPr>
            <p:nvPr/>
          </p:nvSpPr>
          <p:spPr bwMode="auto">
            <a:xfrm>
              <a:off x="1455737" y="1714500"/>
              <a:ext cx="1362075" cy="110013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AFAFAF"/>
                </a:gs>
                <a:gs pos="50000">
                  <a:srgbClr val="A5A5A5"/>
                </a:gs>
                <a:gs pos="100000">
                  <a:srgbClr val="929292"/>
                </a:gs>
              </a:gsLst>
              <a:lin ang="5400000"/>
            </a:gradFill>
            <a:ln w="6350" algn="ctr">
              <a:solidFill>
                <a:srgbClr val="A5A5A5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 weeks </a:t>
              </a: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from the end of the reporting period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Rounded Rectangle 8"/>
            <p:cNvSpPr>
              <a:spLocks noChangeArrowheads="1"/>
            </p:cNvSpPr>
            <p:nvPr/>
          </p:nvSpPr>
          <p:spPr bwMode="auto">
            <a:xfrm>
              <a:off x="2873375" y="12700"/>
              <a:ext cx="1362075" cy="15954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 algn="ctr">
              <a:solidFill>
                <a:srgbClr val="4472C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400" b="1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FC verification and issuing of FC certificates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Rounded Rectangle 9"/>
            <p:cNvSpPr>
              <a:spLocks noChangeArrowheads="1"/>
            </p:cNvSpPr>
            <p:nvPr/>
          </p:nvSpPr>
          <p:spPr bwMode="auto">
            <a:xfrm>
              <a:off x="4278312" y="12700"/>
              <a:ext cx="1635125" cy="16129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083CB"/>
                </a:gs>
                <a:gs pos="50000">
                  <a:srgbClr val="3E70CA"/>
                </a:gs>
                <a:gs pos="100000">
                  <a:srgbClr val="2E61BA"/>
                </a:gs>
              </a:gsLst>
              <a:lin ang="5400000"/>
            </a:gradFill>
            <a:ln w="6350" algn="ctr">
              <a:solidFill>
                <a:srgbClr val="4472C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4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LP prepares and submits the consolidated progress report to the JS</a:t>
              </a:r>
              <a:r>
                <a:rPr lang="en-GB" sz="12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 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Rounded Rectangle 10"/>
            <p:cNvSpPr>
              <a:spLocks noChangeArrowheads="1"/>
            </p:cNvSpPr>
            <p:nvPr/>
          </p:nvSpPr>
          <p:spPr bwMode="auto">
            <a:xfrm>
              <a:off x="1409700" y="0"/>
              <a:ext cx="1362075" cy="16383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6083CB"/>
                </a:gs>
                <a:gs pos="50000">
                  <a:srgbClr val="3E70CA"/>
                </a:gs>
                <a:gs pos="100000">
                  <a:srgbClr val="2E61BA"/>
                </a:gs>
              </a:gsLst>
              <a:lin ang="5400000"/>
            </a:gradFill>
            <a:ln w="6350" algn="ctr">
              <a:solidFill>
                <a:srgbClr val="4472C4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4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LP and </a:t>
              </a:r>
              <a:r>
                <a:rPr lang="lv-LV" sz="14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PP </a:t>
              </a:r>
              <a:r>
                <a:rPr lang="en-GB" sz="14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submit their reports to the FC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Right Brace 11"/>
            <p:cNvSpPr>
              <a:spLocks/>
            </p:cNvSpPr>
            <p:nvPr/>
          </p:nvSpPr>
          <p:spPr bwMode="auto">
            <a:xfrm>
              <a:off x="925512" y="149225"/>
              <a:ext cx="152400" cy="1298575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lv-LV"/>
            </a:p>
          </p:txBody>
        </p:sp>
        <p:sp>
          <p:nvSpPr>
            <p:cNvPr id="13" name="Right Brace 12"/>
            <p:cNvSpPr>
              <a:spLocks/>
            </p:cNvSpPr>
            <p:nvPr/>
          </p:nvSpPr>
          <p:spPr bwMode="auto">
            <a:xfrm>
              <a:off x="927100" y="1795463"/>
              <a:ext cx="155575" cy="914400"/>
            </a:xfrm>
            <a:prstGeom prst="rightBrace">
              <a:avLst>
                <a:gd name="adj1" fmla="val 8327"/>
                <a:gd name="adj2" fmla="val 50000"/>
              </a:avLst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lv-LV"/>
            </a:p>
          </p:txBody>
        </p:sp>
        <p:sp>
          <p:nvSpPr>
            <p:cNvPr id="14" name="Right Brace 13"/>
            <p:cNvSpPr>
              <a:spLocks/>
            </p:cNvSpPr>
            <p:nvPr/>
          </p:nvSpPr>
          <p:spPr bwMode="auto">
            <a:xfrm>
              <a:off x="890587" y="2906713"/>
              <a:ext cx="222250" cy="881062"/>
            </a:xfrm>
            <a:prstGeom prst="rightBrace">
              <a:avLst>
                <a:gd name="adj1" fmla="val 8332"/>
                <a:gd name="adj2" fmla="val 50000"/>
              </a:avLst>
            </a:prstGeom>
            <a:noFill/>
            <a:ln w="6350" algn="ctr">
              <a:solidFill>
                <a:srgbClr val="5B9BD5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endParaRPr lang="lv-LV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47320" y="612775"/>
              <a:ext cx="73342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GB" sz="9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Activity 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20650" y="1987550"/>
              <a:ext cx="81851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GB" sz="9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Deadline 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0" y="2841625"/>
              <a:ext cx="927100" cy="967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eaLnBrk="0" fontAlgn="base" hangingPunct="0">
                <a:spcAft>
                  <a:spcPts val="0"/>
                </a:spcAft>
              </a:pPr>
              <a:r>
                <a:rPr lang="en-GB" sz="9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Total max time</a:t>
              </a:r>
              <a:r>
                <a:rPr lang="lv-LV" sz="9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from 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eaLnBrk="0" fontAlgn="base" hangingPunct="0">
                <a:spcAft>
                  <a:spcPts val="0"/>
                </a:spcAft>
              </a:pPr>
              <a:r>
                <a:rPr lang="en-GB" sz="900" b="1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end of reporting period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Chevron 17"/>
            <p:cNvSpPr>
              <a:spLocks noChangeArrowheads="1"/>
            </p:cNvSpPr>
            <p:nvPr/>
          </p:nvSpPr>
          <p:spPr bwMode="auto">
            <a:xfrm>
              <a:off x="1544637" y="3078163"/>
              <a:ext cx="1273175" cy="509587"/>
            </a:xfrm>
            <a:prstGeom prst="chevron">
              <a:avLst>
                <a:gd name="adj" fmla="val 50004"/>
              </a:avLst>
            </a:prstGeom>
            <a:gradFill rotWithShape="1"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/>
            </a:gradFill>
            <a:ln w="6350" algn="ctr">
              <a:solidFill>
                <a:srgbClr val="70AD47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 weeks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Chevron 18"/>
            <p:cNvSpPr>
              <a:spLocks noChangeArrowheads="1"/>
            </p:cNvSpPr>
            <p:nvPr/>
          </p:nvSpPr>
          <p:spPr bwMode="auto">
            <a:xfrm>
              <a:off x="2806700" y="3078163"/>
              <a:ext cx="1449387" cy="511175"/>
            </a:xfrm>
            <a:prstGeom prst="chevron">
              <a:avLst>
                <a:gd name="adj" fmla="val 50000"/>
              </a:avLst>
            </a:prstGeom>
            <a:gradFill rotWithShape="1"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/>
            </a:gradFill>
            <a:ln w="6350" algn="ctr">
              <a:solidFill>
                <a:srgbClr val="70AD47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2,5 months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Chevron 19"/>
            <p:cNvSpPr>
              <a:spLocks noChangeArrowheads="1"/>
            </p:cNvSpPr>
            <p:nvPr/>
          </p:nvSpPr>
          <p:spPr bwMode="auto">
            <a:xfrm>
              <a:off x="4292600" y="3063875"/>
              <a:ext cx="1633537" cy="511175"/>
            </a:xfrm>
            <a:prstGeom prst="chevron">
              <a:avLst>
                <a:gd name="adj" fmla="val 50006"/>
              </a:avLst>
            </a:prstGeom>
            <a:gradFill rotWithShape="1">
              <a:gsLst>
                <a:gs pos="0">
                  <a:srgbClr val="81B861"/>
                </a:gs>
                <a:gs pos="50000">
                  <a:srgbClr val="6FB242"/>
                </a:gs>
                <a:gs pos="100000">
                  <a:srgbClr val="61A235"/>
                </a:gs>
              </a:gsLst>
              <a:lin ang="5400000"/>
            </a:gradFill>
            <a:ln w="6350" algn="ctr">
              <a:solidFill>
                <a:srgbClr val="70AD47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 eaLnBrk="0" fontAlgn="base" hangingPunct="0">
                <a:spcAft>
                  <a:spcPts val="0"/>
                </a:spcAft>
              </a:pPr>
              <a:r>
                <a:rPr lang="en-GB" sz="1200" kern="120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3 months</a:t>
              </a:r>
              <a:endParaRPr lang="lv-LV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4E73DC69-F344-45F0-ADF1-3EABC1C2FB32}"/>
              </a:ext>
            </a:extLst>
          </p:cNvPr>
          <p:cNvSpPr/>
          <p:nvPr/>
        </p:nvSpPr>
        <p:spPr>
          <a:xfrm>
            <a:off x="8668919" y="2218354"/>
            <a:ext cx="3119425" cy="181379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Reports could be confirmed only in chronological order</a:t>
            </a:r>
            <a:endParaRPr lang="lv-LV" b="1" dirty="0"/>
          </a:p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94556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2115" y="660791"/>
            <a:ext cx="4533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Administrative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checks</a:t>
            </a:r>
            <a:endParaRPr lang="lv-LV" sz="32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916" y="1583679"/>
            <a:ext cx="110750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he verification shall cover e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ach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single reported cost item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(sampling can be applied if foreseen in national rules for functioning of FC)</a:t>
            </a:r>
          </a:p>
          <a:p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C00B37-A027-4734-B3DE-C8D023D44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183" y="2230010"/>
            <a:ext cx="5857875" cy="1009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90CEA55-3E2D-44CF-8D2F-5B418EE7CB89}"/>
              </a:ext>
            </a:extLst>
          </p:cNvPr>
          <p:cNvSpPr/>
          <p:nvPr/>
        </p:nvSpPr>
        <p:spPr>
          <a:xfrm>
            <a:off x="2545490" y="3817592"/>
            <a:ext cx="84932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supporting documents for each item of costs have to be uploaded in the </a:t>
            </a:r>
            <a:r>
              <a:rPr lang="en-GB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eMS</a:t>
            </a:r>
            <a:r>
              <a:rPr lang="en-GB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except huge files as technical projects </a:t>
            </a:r>
            <a:endParaRPr lang="en-GB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1C3712-1958-4009-970B-02F7008AAE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16" y="2960121"/>
            <a:ext cx="2143125" cy="21431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9792C0-AAA8-4B40-8EF0-C85EE76BB727}"/>
              </a:ext>
            </a:extLst>
          </p:cNvPr>
          <p:cNvSpPr/>
          <p:nvPr/>
        </p:nvSpPr>
        <p:spPr>
          <a:xfrm>
            <a:off x="343924" y="5122873"/>
            <a:ext cx="5224507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200000"/>
              </a:lnSpc>
            </a:pP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lat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rate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b="1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automatically calculated by </a:t>
            </a:r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58683-F950-4A06-B520-2010B9ABF1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963" y="4838464"/>
            <a:ext cx="1129228" cy="11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51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2115" y="660791"/>
            <a:ext cx="4533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GB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Administrative checks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916" y="1583679"/>
            <a:ext cx="110750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>
                <a:latin typeface="Arial" panose="020B0604020202020204" pitchFamily="34" charset="0"/>
                <a:cs typeface="Arial" panose="020B0604020202020204" pitchFamily="34" charset="0"/>
              </a:rPr>
              <a:t>FC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Checklist</a:t>
            </a:r>
            <a:r>
              <a:rPr lang="lv-LV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The information may be filled in the national language.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However, if the controller provided answer to any of questions “no” and/or deducted any costs reported by PP including applying financial corrections in comparison with the initially reported costs, justification/ reasoning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eMS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should be provided in English language.</a:t>
            </a:r>
          </a:p>
          <a:p>
            <a:r>
              <a:rPr lang="lv-LV" dirty="0"/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BAB36-4EBE-4EC6-8E4A-51163CAF2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291" y="2938022"/>
            <a:ext cx="7818852" cy="284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31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92115" y="660791"/>
            <a:ext cx="45336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Administrative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checks</a:t>
            </a:r>
            <a:endParaRPr lang="lv-LV" sz="32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5911" y="2107715"/>
            <a:ext cx="11305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ea typeface="Trebuchet MS" panose="020B0603020202020204" pitchFamily="34" charset="0"/>
              </a:rPr>
              <a:t>In case ineligible cost items or deficiencies are found, they must be deducted by the controller </a:t>
            </a:r>
          </a:p>
          <a:p>
            <a:r>
              <a:rPr lang="en-GB" dirty="0">
                <a:latin typeface="Arial" panose="020B0604020202020204" pitchFamily="34" charset="0"/>
                <a:ea typeface="Trebuchet MS" panose="020B0603020202020204" pitchFamily="34" charset="0"/>
              </a:rPr>
              <a:t>(in </a:t>
            </a:r>
            <a:r>
              <a:rPr lang="en-GB" dirty="0" err="1">
                <a:latin typeface="Arial" panose="020B0604020202020204" pitchFamily="34" charset="0"/>
                <a:ea typeface="Trebuchet MS" panose="020B0603020202020204" pitchFamily="34" charset="0"/>
              </a:rPr>
              <a:t>eMS</a:t>
            </a:r>
            <a:r>
              <a:rPr lang="en-GB" dirty="0">
                <a:latin typeface="Arial" panose="020B0604020202020204" pitchFamily="34" charset="0"/>
                <a:ea typeface="Trebuchet MS" panose="020B0603020202020204" pitchFamily="34" charset="0"/>
              </a:rPr>
              <a:t> section “List of expenditure”/”Edit expenditure”/ FC/ “Difference FC”)</a:t>
            </a:r>
          </a:p>
          <a:p>
            <a:r>
              <a:rPr lang="en-GB" dirty="0">
                <a:latin typeface="Arial" panose="020B0604020202020204" pitchFamily="34" charset="0"/>
                <a:ea typeface="Trebuchet MS" panose="020B0603020202020204" pitchFamily="34" charset="0"/>
              </a:rPr>
              <a:t>Deductions and findings by FC should be reflected in the FC certificate, section “Description of finding, observation and limitations”. 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652E4-6991-4B29-BF8C-3EA71D525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88" y="3923432"/>
            <a:ext cx="11023265" cy="90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5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2269" y="660791"/>
            <a:ext cx="7013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On-the-spot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checks</a:t>
            </a:r>
            <a:r>
              <a:rPr lang="lv-LV" sz="3200" b="1" dirty="0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 &amp; </a:t>
            </a:r>
            <a:r>
              <a:rPr lang="lv-LV" sz="3200" b="1" dirty="0" err="1">
                <a:solidFill>
                  <a:srgbClr val="034EA2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Irregularities</a:t>
            </a:r>
            <a:endParaRPr lang="lv-LV" sz="3200" b="1" dirty="0">
              <a:solidFill>
                <a:srgbClr val="034EA2"/>
              </a:solidFill>
              <a:latin typeface="Arial" pitchFamily="34" charset="0"/>
              <a:ea typeface="Open Sans" panose="020B0606030504020204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484" y="2211638"/>
            <a:ext cx="5685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Each Lithuanian FC shall go to at least one on-the-spot check for each controlled PP of each Project.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8484" y="4735601"/>
            <a:ext cx="64273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If the FC has detected possible irregularity</a:t>
            </a:r>
            <a:r>
              <a:rPr lang="lv-LV" b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</a:rPr>
              <a:t>(according to definition set in PM section Irregularities and recovery)</a:t>
            </a:r>
            <a:endParaRPr lang="lv-LV" b="1" dirty="0"/>
          </a:p>
        </p:txBody>
      </p:sp>
      <p:sp>
        <p:nvSpPr>
          <p:cNvPr id="4" name="Vertical Scroll 3"/>
          <p:cNvSpPr/>
          <p:nvPr/>
        </p:nvSpPr>
        <p:spPr>
          <a:xfrm>
            <a:off x="7718998" y="1781772"/>
            <a:ext cx="3552719" cy="1783063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Interreg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V-A Latvia–Lithuania Programme 2014–2020 On-the-spot Check Report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(Annex III)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7673009" y="4504587"/>
            <a:ext cx="3552719" cy="1385359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Report regarding Possible Irregularity 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(Annex IV)</a:t>
            </a:r>
            <a:endParaRPr lang="lv-LV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938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7712</TotalTime>
  <Words>1261</Words>
  <Application>Microsoft Office PowerPoint</Application>
  <PresentationFormat>Widescreen</PresentationFormat>
  <Paragraphs>195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Montserrat</vt:lpstr>
      <vt:lpstr>Open Sans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Paldies! Ačiū!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Dainis Barkans</dc:creator>
  <cp:lastModifiedBy>Gints Pīpiķis</cp:lastModifiedBy>
  <cp:revision>750</cp:revision>
  <cp:lastPrinted>2018-11-07T09:56:17Z</cp:lastPrinted>
  <dcterms:created xsi:type="dcterms:W3CDTF">2015-11-13T10:20:07Z</dcterms:created>
  <dcterms:modified xsi:type="dcterms:W3CDTF">2018-11-07T11:07:22Z</dcterms:modified>
</cp:coreProperties>
</file>