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7"/>
  </p:notesMasterIdLst>
  <p:handoutMasterIdLst>
    <p:handoutMasterId r:id="rId38"/>
  </p:handoutMasterIdLst>
  <p:sldIdLst>
    <p:sldId id="520" r:id="rId2"/>
    <p:sldId id="379" r:id="rId3"/>
    <p:sldId id="412" r:id="rId4"/>
    <p:sldId id="529" r:id="rId5"/>
    <p:sldId id="376" r:id="rId6"/>
    <p:sldId id="378" r:id="rId7"/>
    <p:sldId id="531" r:id="rId8"/>
    <p:sldId id="532" r:id="rId9"/>
    <p:sldId id="536" r:id="rId10"/>
    <p:sldId id="537" r:id="rId11"/>
    <p:sldId id="538" r:id="rId12"/>
    <p:sldId id="539" r:id="rId13"/>
    <p:sldId id="534" r:id="rId14"/>
    <p:sldId id="535" r:id="rId15"/>
    <p:sldId id="516" r:id="rId16"/>
    <p:sldId id="504" r:id="rId17"/>
    <p:sldId id="514" r:id="rId18"/>
    <p:sldId id="526" r:id="rId19"/>
    <p:sldId id="486" r:id="rId20"/>
    <p:sldId id="438" r:id="rId21"/>
    <p:sldId id="439" r:id="rId22"/>
    <p:sldId id="488" r:id="rId23"/>
    <p:sldId id="441" r:id="rId24"/>
    <p:sldId id="491" r:id="rId25"/>
    <p:sldId id="519" r:id="rId26"/>
    <p:sldId id="487" r:id="rId27"/>
    <p:sldId id="477" r:id="rId28"/>
    <p:sldId id="478" r:id="rId29"/>
    <p:sldId id="479" r:id="rId30"/>
    <p:sldId id="480" r:id="rId31"/>
    <p:sldId id="481" r:id="rId32"/>
    <p:sldId id="482" r:id="rId33"/>
    <p:sldId id="483" r:id="rId34"/>
    <p:sldId id="484" r:id="rId35"/>
    <p:sldId id="270" r:id="rId36"/>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p15:clr>
            <a:srgbClr val="A4A3A4"/>
          </p15:clr>
        </p15:guide>
        <p15:guide id="2" pos="39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A3399"/>
    <a:srgbClr val="97999B"/>
    <a:srgbClr val="9FAEE5"/>
    <a:srgbClr val="9E6324"/>
    <a:srgbClr val="B06032"/>
    <a:srgbClr val="4D3E39"/>
    <a:srgbClr val="A31F34"/>
    <a:srgbClr val="006A44"/>
    <a:srgbClr val="EA6647"/>
    <a:srgbClr val="98C2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2" autoAdjust="0"/>
    <p:restoredTop sz="86449" autoAdjust="0"/>
  </p:normalViewPr>
  <p:slideViewPr>
    <p:cSldViewPr snapToGrid="0">
      <p:cViewPr varScale="1">
        <p:scale>
          <a:sx n="99" d="100"/>
          <a:sy n="99" d="100"/>
        </p:scale>
        <p:origin x="234" y="78"/>
      </p:cViewPr>
      <p:guideLst>
        <p:guide orient="horz" pos="2137"/>
        <p:guide pos="393"/>
      </p:guideLst>
    </p:cSldViewPr>
  </p:slideViewPr>
  <p:outlineViewPr>
    <p:cViewPr>
      <p:scale>
        <a:sx n="33" d="100"/>
        <a:sy n="33" d="100"/>
      </p:scale>
      <p:origin x="0" y="-2754"/>
    </p:cViewPr>
  </p:outlineViewPr>
  <p:notesTextViewPr>
    <p:cViewPr>
      <p:scale>
        <a:sx n="1" d="1"/>
        <a:sy n="1" d="1"/>
      </p:scale>
      <p:origin x="0" y="0"/>
    </p:cViewPr>
  </p:notesTextViewPr>
  <p:sorterViewPr>
    <p:cViewPr varScale="1">
      <p:scale>
        <a:sx n="100" d="100"/>
        <a:sy n="100" d="100"/>
      </p:scale>
      <p:origin x="0" y="-27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Nikolajsf\Desktop\New%20Microsoft%20Excel%20Workshee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481479354621923"/>
          <c:y val="0"/>
          <c:w val="0.69507586867871751"/>
          <c:h val="1"/>
        </c:manualLayout>
      </c:layout>
      <c:pieChart>
        <c:varyColors val="1"/>
        <c:ser>
          <c:idx val="0"/>
          <c:order val="0"/>
          <c:explosion val="14"/>
          <c:dPt>
            <c:idx val="0"/>
            <c:bubble3D val="0"/>
            <c:spPr>
              <a:solidFill>
                <a:srgbClr val="98C222"/>
              </a:solidFill>
              <a:ln w="19050">
                <a:solidFill>
                  <a:schemeClr val="lt1"/>
                </a:solidFill>
              </a:ln>
              <a:effectLst/>
            </c:spPr>
            <c:extLst>
              <c:ext xmlns:c16="http://schemas.microsoft.com/office/drawing/2014/chart" uri="{C3380CC4-5D6E-409C-BE32-E72D297353CC}">
                <c16:uniqueId val="{00000001-5AA0-473A-AD29-7EF46E5CAD9D}"/>
              </c:ext>
            </c:extLst>
          </c:dPt>
          <c:dPt>
            <c:idx val="1"/>
            <c:bubble3D val="0"/>
            <c:spPr>
              <a:solidFill>
                <a:srgbClr val="98C222"/>
              </a:solidFill>
              <a:ln w="19050">
                <a:solidFill>
                  <a:schemeClr val="lt1"/>
                </a:solidFill>
              </a:ln>
              <a:effectLst/>
            </c:spPr>
            <c:extLst>
              <c:ext xmlns:c16="http://schemas.microsoft.com/office/drawing/2014/chart" uri="{C3380CC4-5D6E-409C-BE32-E72D297353CC}">
                <c16:uniqueId val="{00000003-5AA0-473A-AD29-7EF46E5CAD9D}"/>
              </c:ext>
            </c:extLst>
          </c:dPt>
          <c:dPt>
            <c:idx val="2"/>
            <c:bubble3D val="0"/>
            <c:spPr>
              <a:solidFill>
                <a:srgbClr val="98C222"/>
              </a:solidFill>
              <a:ln w="19050">
                <a:solidFill>
                  <a:schemeClr val="lt1"/>
                </a:solidFill>
              </a:ln>
              <a:effectLst/>
            </c:spPr>
            <c:extLst>
              <c:ext xmlns:c16="http://schemas.microsoft.com/office/drawing/2014/chart" uri="{C3380CC4-5D6E-409C-BE32-E72D297353CC}">
                <c16:uniqueId val="{00000005-5AA0-473A-AD29-7EF46E5CAD9D}"/>
              </c:ext>
            </c:extLst>
          </c:dPt>
          <c:dPt>
            <c:idx val="3"/>
            <c:bubble3D val="0"/>
            <c:spPr>
              <a:solidFill>
                <a:srgbClr val="EA6647"/>
              </a:solidFill>
              <a:ln w="19050">
                <a:solidFill>
                  <a:schemeClr val="lt1"/>
                </a:solidFill>
              </a:ln>
              <a:effectLst/>
            </c:spPr>
            <c:extLst>
              <c:ext xmlns:c16="http://schemas.microsoft.com/office/drawing/2014/chart" uri="{C3380CC4-5D6E-409C-BE32-E72D297353CC}">
                <c16:uniqueId val="{00000007-5AA0-473A-AD29-7EF46E5CAD9D}"/>
              </c:ext>
            </c:extLst>
          </c:dPt>
          <c:dPt>
            <c:idx val="4"/>
            <c:bubble3D val="0"/>
            <c:spPr>
              <a:solidFill>
                <a:srgbClr val="EA6647"/>
              </a:solidFill>
              <a:ln w="19050">
                <a:solidFill>
                  <a:schemeClr val="lt1"/>
                </a:solidFill>
              </a:ln>
              <a:effectLst/>
            </c:spPr>
            <c:extLst>
              <c:ext xmlns:c16="http://schemas.microsoft.com/office/drawing/2014/chart" uri="{C3380CC4-5D6E-409C-BE32-E72D297353CC}">
                <c16:uniqueId val="{00000009-5AA0-473A-AD29-7EF46E5CAD9D}"/>
              </c:ext>
            </c:extLst>
          </c:dPt>
          <c:dPt>
            <c:idx val="5"/>
            <c:bubble3D val="0"/>
            <c:spPr>
              <a:solidFill>
                <a:srgbClr val="A36298"/>
              </a:solidFill>
              <a:ln w="19050">
                <a:solidFill>
                  <a:schemeClr val="lt1"/>
                </a:solidFill>
              </a:ln>
              <a:effectLst/>
            </c:spPr>
            <c:extLst>
              <c:ext xmlns:c16="http://schemas.microsoft.com/office/drawing/2014/chart" uri="{C3380CC4-5D6E-409C-BE32-E72D297353CC}">
                <c16:uniqueId val="{0000000B-5AA0-473A-AD29-7EF46E5CAD9D}"/>
              </c:ext>
            </c:extLst>
          </c:dPt>
          <c:dPt>
            <c:idx val="6"/>
            <c:bubble3D val="0"/>
            <c:spPr>
              <a:solidFill>
                <a:srgbClr val="A36298"/>
              </a:solidFill>
              <a:ln w="19050">
                <a:solidFill>
                  <a:schemeClr val="lt1"/>
                </a:solidFill>
              </a:ln>
              <a:effectLst/>
            </c:spPr>
            <c:extLst>
              <c:ext xmlns:c16="http://schemas.microsoft.com/office/drawing/2014/chart" uri="{C3380CC4-5D6E-409C-BE32-E72D297353CC}">
                <c16:uniqueId val="{0000000D-5AA0-473A-AD29-7EF46E5CAD9D}"/>
              </c:ext>
            </c:extLst>
          </c:dPt>
          <c:dPt>
            <c:idx val="7"/>
            <c:bubble3D val="0"/>
            <c:spPr>
              <a:solidFill>
                <a:srgbClr val="3C7486"/>
              </a:solidFill>
              <a:ln w="19050">
                <a:solidFill>
                  <a:schemeClr val="lt1"/>
                </a:solidFill>
              </a:ln>
              <a:effectLst/>
            </c:spPr>
            <c:extLst>
              <c:ext xmlns:c16="http://schemas.microsoft.com/office/drawing/2014/chart" uri="{C3380CC4-5D6E-409C-BE32-E72D297353CC}">
                <c16:uniqueId val="{0000000F-5AA0-473A-AD29-7EF46E5CAD9D}"/>
              </c:ext>
            </c:extLst>
          </c:dPt>
          <c:dLbls>
            <c:dLbl>
              <c:idx val="0"/>
              <c:layout>
                <c:manualLayout>
                  <c:x val="0.12209635065057818"/>
                  <c:y val="2.508383807165382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AA0-473A-AD29-7EF46E5CAD9D}"/>
                </c:ext>
              </c:extLst>
            </c:dLbl>
            <c:dLbl>
              <c:idx val="1"/>
              <c:layout>
                <c:manualLayout>
                  <c:x val="1.7083958423010998E-2"/>
                  <c:y val="4.184709218148265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AA0-473A-AD29-7EF46E5CAD9D}"/>
                </c:ext>
              </c:extLst>
            </c:dLbl>
            <c:dLbl>
              <c:idx val="2"/>
              <c:layout>
                <c:manualLayout>
                  <c:x val="4.6557470793456276E-2"/>
                  <c:y val="-8.208013316627714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AA0-473A-AD29-7EF46E5CAD9D}"/>
                </c:ext>
              </c:extLst>
            </c:dLbl>
            <c:dLbl>
              <c:idx val="3"/>
              <c:layout>
                <c:manualLayout>
                  <c:x val="6.0862909203401282E-2"/>
                  <c:y val="-3.8729021245817712E-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AA0-473A-AD29-7EF46E5CAD9D}"/>
                </c:ext>
              </c:extLst>
            </c:dLbl>
            <c:dLbl>
              <c:idx val="4"/>
              <c:layout>
                <c:manualLayout>
                  <c:x val="-0.22289459074855519"/>
                  <c:y val="-1.086506316021454E-1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AA0-473A-AD29-7EF46E5CAD9D}"/>
                </c:ext>
              </c:extLst>
            </c:dLbl>
            <c:dLbl>
              <c:idx val="5"/>
              <c:layout>
                <c:manualLayout>
                  <c:x val="-5.1824218729367051E-2"/>
                  <c:y val="-0.1467005797437573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5AA0-473A-AD29-7EF46E5CAD9D}"/>
                </c:ext>
              </c:extLst>
            </c:dLbl>
            <c:dLbl>
              <c:idx val="6"/>
              <c:layout>
                <c:manualLayout>
                  <c:x val="-2.7752627914312381E-2"/>
                  <c:y val="2.423154844804740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5AA0-473A-AD29-7EF46E5CAD9D}"/>
                </c:ext>
              </c:extLst>
            </c:dLbl>
            <c:dLbl>
              <c:idx val="7"/>
              <c:layout>
                <c:manualLayout>
                  <c:x val="-8.4699015683296255E-2"/>
                  <c:y val="5.5721058712939666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5AA0-473A-AD29-7EF46E5CAD9D}"/>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FF0000"/>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Sheet1!$F$3:$F$10</c:f>
              <c:strCache>
                <c:ptCount val="8"/>
                <c:pt idx="0">
                  <c:v>S.O.1.1.</c:v>
                </c:pt>
                <c:pt idx="1">
                  <c:v>S.O.1.2.</c:v>
                </c:pt>
                <c:pt idx="2">
                  <c:v>S.O.1.3.</c:v>
                </c:pt>
                <c:pt idx="3">
                  <c:v>S.O.2.1.</c:v>
                </c:pt>
                <c:pt idx="4">
                  <c:v>S.O.2.2.</c:v>
                </c:pt>
                <c:pt idx="5">
                  <c:v>S.O.3.1.</c:v>
                </c:pt>
                <c:pt idx="6">
                  <c:v>S.O.3.2.</c:v>
                </c:pt>
                <c:pt idx="7">
                  <c:v>S.O.4.1.</c:v>
                </c:pt>
              </c:strCache>
            </c:strRef>
          </c:cat>
          <c:val>
            <c:numRef>
              <c:f>Sheet1!$G$3:$G$10</c:f>
              <c:numCache>
                <c:formatCode>General</c:formatCode>
                <c:ptCount val="8"/>
                <c:pt idx="0">
                  <c:v>6317243.96</c:v>
                </c:pt>
                <c:pt idx="1">
                  <c:v>4123918.89</c:v>
                </c:pt>
                <c:pt idx="2">
                  <c:v>3105924.89</c:v>
                </c:pt>
                <c:pt idx="3">
                  <c:v>3869587.51</c:v>
                </c:pt>
                <c:pt idx="4">
                  <c:v>4758513.4000000004</c:v>
                </c:pt>
                <c:pt idx="5">
                  <c:v>7024122.5499999998</c:v>
                </c:pt>
                <c:pt idx="6">
                  <c:v>1974063.14</c:v>
                </c:pt>
                <c:pt idx="7">
                  <c:v>6947837.3200000003</c:v>
                </c:pt>
              </c:numCache>
            </c:numRef>
          </c:val>
          <c:extLst>
            <c:ext xmlns:c16="http://schemas.microsoft.com/office/drawing/2014/chart" uri="{C3380CC4-5D6E-409C-BE32-E72D297353CC}">
              <c16:uniqueId val="{00000010-5AA0-473A-AD29-7EF46E5CAD9D}"/>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image" Target="../media/image27.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image" Target="../media/image2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25FD72-731A-4573-918E-DDE83D5BF8EA}"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GB"/>
        </a:p>
      </dgm:t>
    </dgm:pt>
    <dgm:pt modelId="{6B3C5B8D-BB81-4DFB-8570-FE4835909469}">
      <dgm:prSet phldrT="[Text]" custT="1"/>
      <dgm:spPr>
        <a:solidFill>
          <a:srgbClr val="9FAEE5"/>
        </a:solidFill>
      </dgm:spPr>
      <dgm:t>
        <a:bodyPr/>
        <a:lstStyle/>
        <a:p>
          <a:r>
            <a:rPr lang="en-GB" sz="2800" b="1">
              <a:solidFill>
                <a:schemeClr val="tx1"/>
              </a:solidFill>
              <a:latin typeface="Arial" panose="020B0604020202020204" pitchFamily="34" charset="0"/>
              <a:cs typeface="Arial" panose="020B0604020202020204" pitchFamily="34" charset="0"/>
            </a:rPr>
            <a:t>Who can apply:</a:t>
          </a:r>
        </a:p>
      </dgm:t>
    </dgm:pt>
    <dgm:pt modelId="{8347EB3D-E817-452A-B845-B6AC18ECC961}" type="parTrans" cxnId="{4FAED410-336C-475B-A19A-4CBA877263DA}">
      <dgm:prSet/>
      <dgm:spPr/>
      <dgm:t>
        <a:bodyPr/>
        <a:lstStyle/>
        <a:p>
          <a:endParaRPr lang="en-GB"/>
        </a:p>
      </dgm:t>
    </dgm:pt>
    <dgm:pt modelId="{3404994D-A9DF-41D4-A6E5-F7067686153A}" type="sibTrans" cxnId="{4FAED410-336C-475B-A19A-4CBA877263DA}">
      <dgm:prSet/>
      <dgm:spPr/>
      <dgm:t>
        <a:bodyPr/>
        <a:lstStyle/>
        <a:p>
          <a:endParaRPr lang="en-GB"/>
        </a:p>
      </dgm:t>
    </dgm:pt>
    <dgm:pt modelId="{7AF12723-392B-4720-A13D-02E313F60AEE}">
      <dgm:prSet phldrT="[Text]" custT="1"/>
      <dgm:spPr>
        <a:solidFill>
          <a:srgbClr val="9FAEE5"/>
        </a:solidFill>
      </dgm:spPr>
      <dgm:t>
        <a:bodyPr/>
        <a:lstStyle/>
        <a:p>
          <a:r>
            <a:rPr lang="en-GB" sz="2000" b="1">
              <a:solidFill>
                <a:schemeClr val="tx1"/>
              </a:solidFill>
              <a:latin typeface="Arial" panose="020B0604020202020204" pitchFamily="34" charset="0"/>
              <a:cs typeface="Arial" panose="020B0604020202020204" pitchFamily="34" charset="0"/>
            </a:rPr>
            <a:t>Public authorities </a:t>
          </a:r>
          <a:r>
            <a:rPr lang="en-GB" sz="1600">
              <a:solidFill>
                <a:schemeClr val="tx1"/>
              </a:solidFill>
              <a:latin typeface="Arial" panose="020B0604020202020204" pitchFamily="34" charset="0"/>
              <a:cs typeface="Arial" panose="020B0604020202020204" pitchFamily="34" charset="0"/>
            </a:rPr>
            <a:t>(national, regional and local authorities) </a:t>
          </a:r>
        </a:p>
      </dgm:t>
    </dgm:pt>
    <dgm:pt modelId="{CD3FE274-E7C7-49B0-A9D2-421124995BD9}" type="parTrans" cxnId="{61565964-0F55-4293-A516-A706A782A9E1}">
      <dgm:prSet/>
      <dgm:spPr>
        <a:solidFill>
          <a:srgbClr val="0A3399"/>
        </a:solidFill>
      </dgm:spPr>
      <dgm:t>
        <a:bodyPr/>
        <a:lstStyle/>
        <a:p>
          <a:endParaRPr lang="en-GB"/>
        </a:p>
      </dgm:t>
    </dgm:pt>
    <dgm:pt modelId="{85292333-DAA4-47AF-992A-111FA7FF810D}" type="sibTrans" cxnId="{61565964-0F55-4293-A516-A706A782A9E1}">
      <dgm:prSet/>
      <dgm:spPr/>
      <dgm:t>
        <a:bodyPr/>
        <a:lstStyle/>
        <a:p>
          <a:endParaRPr lang="en-GB"/>
        </a:p>
      </dgm:t>
    </dgm:pt>
    <dgm:pt modelId="{D10C8755-1DA4-435D-B163-F96BB2EE056F}">
      <dgm:prSet phldrT="[Text]" custT="1"/>
      <dgm:spPr>
        <a:solidFill>
          <a:srgbClr val="9FAEE5"/>
        </a:solidFill>
      </dgm:spPr>
      <dgm:t>
        <a:bodyPr/>
        <a:lstStyle/>
        <a:p>
          <a:r>
            <a:rPr lang="en-GB" sz="2000" b="1" dirty="0">
              <a:solidFill>
                <a:schemeClr val="tx1"/>
              </a:solidFill>
              <a:latin typeface="Arial" panose="020B0604020202020204" pitchFamily="34" charset="0"/>
              <a:cs typeface="Arial" panose="020B0604020202020204" pitchFamily="34" charset="0"/>
            </a:rPr>
            <a:t>Public equivalent bodies</a:t>
          </a:r>
          <a:r>
            <a:rPr lang="en-GB" sz="2000" dirty="0">
              <a:solidFill>
                <a:schemeClr val="tx1"/>
              </a:solidFill>
              <a:latin typeface="Arial" panose="020B0604020202020204" pitchFamily="34" charset="0"/>
              <a:cs typeface="Arial" panose="020B0604020202020204" pitchFamily="34" charset="0"/>
            </a:rPr>
            <a:t>, </a:t>
          </a:r>
          <a:r>
            <a:rPr lang="en-GB" sz="1600" dirty="0">
              <a:solidFill>
                <a:schemeClr val="tx1"/>
              </a:solidFill>
              <a:latin typeface="Arial" panose="020B0604020202020204" pitchFamily="34" charset="0"/>
              <a:cs typeface="Arial" panose="020B0604020202020204" pitchFamily="34" charset="0"/>
            </a:rPr>
            <a:t>meaning by any legal body governed by public law</a:t>
          </a:r>
        </a:p>
      </dgm:t>
    </dgm:pt>
    <dgm:pt modelId="{25E37A28-F535-4602-8FD3-18CB31F3F69D}" type="parTrans" cxnId="{E3D466AD-FD8E-437D-ABE5-2C4214A99B99}">
      <dgm:prSet/>
      <dgm:spPr>
        <a:solidFill>
          <a:srgbClr val="0A3399"/>
        </a:solidFill>
      </dgm:spPr>
      <dgm:t>
        <a:bodyPr/>
        <a:lstStyle/>
        <a:p>
          <a:endParaRPr lang="en-GB"/>
        </a:p>
      </dgm:t>
    </dgm:pt>
    <dgm:pt modelId="{19EB470C-2FBC-4BA0-BC3E-544C59E4FADF}" type="sibTrans" cxnId="{E3D466AD-FD8E-437D-ABE5-2C4214A99B99}">
      <dgm:prSet/>
      <dgm:spPr/>
      <dgm:t>
        <a:bodyPr/>
        <a:lstStyle/>
        <a:p>
          <a:endParaRPr lang="en-GB"/>
        </a:p>
      </dgm:t>
    </dgm:pt>
    <dgm:pt modelId="{BAB8B79E-2585-4393-BB01-F6599A9B7367}">
      <dgm:prSet phldrT="[Text]" custT="1"/>
      <dgm:spPr>
        <a:solidFill>
          <a:srgbClr val="9FAEE5"/>
        </a:solidFill>
      </dgm:spPr>
      <dgm:t>
        <a:bodyPr/>
        <a:lstStyle/>
        <a:p>
          <a:pPr>
            <a:lnSpc>
              <a:spcPct val="100000"/>
            </a:lnSpc>
          </a:pPr>
          <a:r>
            <a:rPr lang="en-GB" sz="2000" b="1" kern="1200">
              <a:solidFill>
                <a:prstClr val="black"/>
              </a:solidFill>
              <a:latin typeface="Arial"/>
              <a:ea typeface="+mn-ea"/>
              <a:cs typeface="Arial"/>
            </a:rPr>
            <a:t>NGOs </a:t>
          </a:r>
          <a:r>
            <a:rPr lang="en-GB" sz="1600" kern="1200">
              <a:solidFill>
                <a:prstClr val="black"/>
              </a:solidFill>
              <a:latin typeface="Arial"/>
              <a:ea typeface="+mn-ea"/>
              <a:cs typeface="Arial"/>
            </a:rPr>
            <a:t>(NGO LP budget can be up to </a:t>
          </a:r>
        </a:p>
        <a:p>
          <a:pPr>
            <a:lnSpc>
              <a:spcPct val="100000"/>
            </a:lnSpc>
          </a:pPr>
          <a:r>
            <a:rPr lang="en-GB" sz="1600" kern="1200">
              <a:solidFill>
                <a:prstClr val="black"/>
              </a:solidFill>
              <a:latin typeface="Arial" panose="020B0604020202020204" pitchFamily="34" charset="0"/>
              <a:ea typeface="+mn-ea"/>
              <a:cs typeface="Arial" panose="020B0604020202020204" pitchFamily="34" charset="0"/>
            </a:rPr>
            <a:t>200 000 EUR ERDF)</a:t>
          </a:r>
        </a:p>
      </dgm:t>
    </dgm:pt>
    <dgm:pt modelId="{3A6878A0-0326-4EF3-B913-2D15B4B41881}" type="parTrans" cxnId="{7CEE5028-A0D6-42B4-991F-0C06B5C78F9D}">
      <dgm:prSet/>
      <dgm:spPr>
        <a:solidFill>
          <a:srgbClr val="0A3399"/>
        </a:solidFill>
      </dgm:spPr>
      <dgm:t>
        <a:bodyPr/>
        <a:lstStyle/>
        <a:p>
          <a:endParaRPr lang="en-GB"/>
        </a:p>
      </dgm:t>
    </dgm:pt>
    <dgm:pt modelId="{9DE231D4-D278-4C3C-94F7-16BDA27ABBE4}" type="sibTrans" cxnId="{7CEE5028-A0D6-42B4-991F-0C06B5C78F9D}">
      <dgm:prSet/>
      <dgm:spPr/>
      <dgm:t>
        <a:bodyPr/>
        <a:lstStyle/>
        <a:p>
          <a:endParaRPr lang="en-GB"/>
        </a:p>
      </dgm:t>
    </dgm:pt>
    <dgm:pt modelId="{91B74864-A9DC-47C0-9795-41272F92C0AA}" type="pres">
      <dgm:prSet presAssocID="{9425FD72-731A-4573-918E-DDE83D5BF8EA}" presName="hierChild1" presStyleCnt="0">
        <dgm:presLayoutVars>
          <dgm:orgChart val="1"/>
          <dgm:chPref val="1"/>
          <dgm:dir/>
          <dgm:animOne val="branch"/>
          <dgm:animLvl val="lvl"/>
          <dgm:resizeHandles/>
        </dgm:presLayoutVars>
      </dgm:prSet>
      <dgm:spPr/>
    </dgm:pt>
    <dgm:pt modelId="{A0F599E9-EC63-43BA-94B5-070CDECCFEAC}" type="pres">
      <dgm:prSet presAssocID="{6B3C5B8D-BB81-4DFB-8570-FE4835909469}" presName="hierRoot1" presStyleCnt="0">
        <dgm:presLayoutVars>
          <dgm:hierBranch val="init"/>
        </dgm:presLayoutVars>
      </dgm:prSet>
      <dgm:spPr/>
    </dgm:pt>
    <dgm:pt modelId="{5CD2FF44-8A4A-4F26-AB22-39B10938F7CE}" type="pres">
      <dgm:prSet presAssocID="{6B3C5B8D-BB81-4DFB-8570-FE4835909469}" presName="rootComposite1" presStyleCnt="0"/>
      <dgm:spPr/>
    </dgm:pt>
    <dgm:pt modelId="{7D17C91E-D38F-4F76-B377-B30EB297CD25}" type="pres">
      <dgm:prSet presAssocID="{6B3C5B8D-BB81-4DFB-8570-FE4835909469}" presName="rootText1" presStyleLbl="node0" presStyleIdx="0" presStyleCnt="1">
        <dgm:presLayoutVars>
          <dgm:chPref val="3"/>
        </dgm:presLayoutVars>
      </dgm:prSet>
      <dgm:spPr/>
    </dgm:pt>
    <dgm:pt modelId="{2A78F823-449C-4125-A9D5-819292F99800}" type="pres">
      <dgm:prSet presAssocID="{6B3C5B8D-BB81-4DFB-8570-FE4835909469}" presName="rootConnector1" presStyleLbl="node1" presStyleIdx="0" presStyleCnt="0"/>
      <dgm:spPr/>
    </dgm:pt>
    <dgm:pt modelId="{128C8EA3-101C-4D1A-A3D6-D1CE32AF527F}" type="pres">
      <dgm:prSet presAssocID="{6B3C5B8D-BB81-4DFB-8570-FE4835909469}" presName="hierChild2" presStyleCnt="0"/>
      <dgm:spPr/>
    </dgm:pt>
    <dgm:pt modelId="{ECE9876A-0D3E-47D1-A01C-551B0FA088CF}" type="pres">
      <dgm:prSet presAssocID="{CD3FE274-E7C7-49B0-A9D2-421124995BD9}" presName="Name64" presStyleLbl="parChTrans1D2" presStyleIdx="0" presStyleCnt="3"/>
      <dgm:spPr/>
    </dgm:pt>
    <dgm:pt modelId="{1E983313-8178-420A-AC2C-B659B7DC7415}" type="pres">
      <dgm:prSet presAssocID="{7AF12723-392B-4720-A13D-02E313F60AEE}" presName="hierRoot2" presStyleCnt="0">
        <dgm:presLayoutVars>
          <dgm:hierBranch val="init"/>
        </dgm:presLayoutVars>
      </dgm:prSet>
      <dgm:spPr/>
    </dgm:pt>
    <dgm:pt modelId="{4F304E7C-4C2A-44D2-A029-4FEC77C296AC}" type="pres">
      <dgm:prSet presAssocID="{7AF12723-392B-4720-A13D-02E313F60AEE}" presName="rootComposite" presStyleCnt="0"/>
      <dgm:spPr/>
    </dgm:pt>
    <dgm:pt modelId="{84FF640E-F5BB-4DC1-8047-5A61016AFD14}" type="pres">
      <dgm:prSet presAssocID="{7AF12723-392B-4720-A13D-02E313F60AEE}" presName="rootText" presStyleLbl="node2" presStyleIdx="0" presStyleCnt="3" custScaleX="109239">
        <dgm:presLayoutVars>
          <dgm:chPref val="3"/>
        </dgm:presLayoutVars>
      </dgm:prSet>
      <dgm:spPr/>
    </dgm:pt>
    <dgm:pt modelId="{5D66D8DF-4B7C-4FA0-8CBF-FAA0A83A500F}" type="pres">
      <dgm:prSet presAssocID="{7AF12723-392B-4720-A13D-02E313F60AEE}" presName="rootConnector" presStyleLbl="node2" presStyleIdx="0" presStyleCnt="3"/>
      <dgm:spPr/>
    </dgm:pt>
    <dgm:pt modelId="{B8D3633C-5E7B-49F3-8D9F-E8151AED43F0}" type="pres">
      <dgm:prSet presAssocID="{7AF12723-392B-4720-A13D-02E313F60AEE}" presName="hierChild4" presStyleCnt="0"/>
      <dgm:spPr/>
    </dgm:pt>
    <dgm:pt modelId="{412BCE81-342C-44A8-AE36-6FD76F6957ED}" type="pres">
      <dgm:prSet presAssocID="{7AF12723-392B-4720-A13D-02E313F60AEE}" presName="hierChild5" presStyleCnt="0"/>
      <dgm:spPr/>
    </dgm:pt>
    <dgm:pt modelId="{EA364290-6A4F-44A4-B8A2-A500768A259F}" type="pres">
      <dgm:prSet presAssocID="{25E37A28-F535-4602-8FD3-18CB31F3F69D}" presName="Name64" presStyleLbl="parChTrans1D2" presStyleIdx="1" presStyleCnt="3"/>
      <dgm:spPr/>
    </dgm:pt>
    <dgm:pt modelId="{CF8FD198-4DEA-40FB-9C71-73DFEDD2427B}" type="pres">
      <dgm:prSet presAssocID="{D10C8755-1DA4-435D-B163-F96BB2EE056F}" presName="hierRoot2" presStyleCnt="0">
        <dgm:presLayoutVars>
          <dgm:hierBranch val="init"/>
        </dgm:presLayoutVars>
      </dgm:prSet>
      <dgm:spPr/>
    </dgm:pt>
    <dgm:pt modelId="{B216FD0E-40FB-4582-AF15-96E566725D63}" type="pres">
      <dgm:prSet presAssocID="{D10C8755-1DA4-435D-B163-F96BB2EE056F}" presName="rootComposite" presStyleCnt="0"/>
      <dgm:spPr/>
    </dgm:pt>
    <dgm:pt modelId="{F44CABA8-7584-4D0E-8238-95AFBDB650D1}" type="pres">
      <dgm:prSet presAssocID="{D10C8755-1DA4-435D-B163-F96BB2EE056F}" presName="rootText" presStyleLbl="node2" presStyleIdx="1" presStyleCnt="3" custScaleX="109239">
        <dgm:presLayoutVars>
          <dgm:chPref val="3"/>
        </dgm:presLayoutVars>
      </dgm:prSet>
      <dgm:spPr/>
    </dgm:pt>
    <dgm:pt modelId="{D58B54FE-D3F0-4739-912D-7BA992CCA06C}" type="pres">
      <dgm:prSet presAssocID="{D10C8755-1DA4-435D-B163-F96BB2EE056F}" presName="rootConnector" presStyleLbl="node2" presStyleIdx="1" presStyleCnt="3"/>
      <dgm:spPr/>
    </dgm:pt>
    <dgm:pt modelId="{12410989-917F-4928-A0BE-BA59F640F1E4}" type="pres">
      <dgm:prSet presAssocID="{D10C8755-1DA4-435D-B163-F96BB2EE056F}" presName="hierChild4" presStyleCnt="0"/>
      <dgm:spPr/>
    </dgm:pt>
    <dgm:pt modelId="{F5F8ED6B-684B-420B-AC6F-41C6728B52B4}" type="pres">
      <dgm:prSet presAssocID="{D10C8755-1DA4-435D-B163-F96BB2EE056F}" presName="hierChild5" presStyleCnt="0"/>
      <dgm:spPr/>
    </dgm:pt>
    <dgm:pt modelId="{8E3E3F91-59B5-46CC-AEE9-CF2ECAE4DECE}" type="pres">
      <dgm:prSet presAssocID="{3A6878A0-0326-4EF3-B913-2D15B4B41881}" presName="Name64" presStyleLbl="parChTrans1D2" presStyleIdx="2" presStyleCnt="3"/>
      <dgm:spPr/>
    </dgm:pt>
    <dgm:pt modelId="{225C99EF-2258-4AEA-A8D1-0DB7E2BD51E1}" type="pres">
      <dgm:prSet presAssocID="{BAB8B79E-2585-4393-BB01-F6599A9B7367}" presName="hierRoot2" presStyleCnt="0">
        <dgm:presLayoutVars>
          <dgm:hierBranch val="init"/>
        </dgm:presLayoutVars>
      </dgm:prSet>
      <dgm:spPr/>
    </dgm:pt>
    <dgm:pt modelId="{7AEB8F02-5ED4-4DE6-AAA4-1E559242560C}" type="pres">
      <dgm:prSet presAssocID="{BAB8B79E-2585-4393-BB01-F6599A9B7367}" presName="rootComposite" presStyleCnt="0"/>
      <dgm:spPr/>
    </dgm:pt>
    <dgm:pt modelId="{E8E3A183-3062-443E-99DA-2A2D00517488}" type="pres">
      <dgm:prSet presAssocID="{BAB8B79E-2585-4393-BB01-F6599A9B7367}" presName="rootText" presStyleLbl="node2" presStyleIdx="2" presStyleCnt="3" custScaleX="109239">
        <dgm:presLayoutVars>
          <dgm:chPref val="3"/>
        </dgm:presLayoutVars>
      </dgm:prSet>
      <dgm:spPr/>
    </dgm:pt>
    <dgm:pt modelId="{272760DE-0B63-49B0-B09F-AD4B3FFA1D79}" type="pres">
      <dgm:prSet presAssocID="{BAB8B79E-2585-4393-BB01-F6599A9B7367}" presName="rootConnector" presStyleLbl="node2" presStyleIdx="2" presStyleCnt="3"/>
      <dgm:spPr/>
    </dgm:pt>
    <dgm:pt modelId="{194590EC-A593-4588-9E1A-20AD966E743A}" type="pres">
      <dgm:prSet presAssocID="{BAB8B79E-2585-4393-BB01-F6599A9B7367}" presName="hierChild4" presStyleCnt="0"/>
      <dgm:spPr/>
    </dgm:pt>
    <dgm:pt modelId="{F7D2BF2C-582F-4F42-9BCA-EE9AD16C3950}" type="pres">
      <dgm:prSet presAssocID="{BAB8B79E-2585-4393-BB01-F6599A9B7367}" presName="hierChild5" presStyleCnt="0"/>
      <dgm:spPr/>
    </dgm:pt>
    <dgm:pt modelId="{783FB7B6-F404-41C2-9286-F11F7769BECA}" type="pres">
      <dgm:prSet presAssocID="{6B3C5B8D-BB81-4DFB-8570-FE4835909469}" presName="hierChild3" presStyleCnt="0"/>
      <dgm:spPr/>
    </dgm:pt>
  </dgm:ptLst>
  <dgm:cxnLst>
    <dgm:cxn modelId="{E37FD80B-17AA-4FBC-B538-DDCB56031BEF}" type="presOf" srcId="{CD3FE274-E7C7-49B0-A9D2-421124995BD9}" destId="{ECE9876A-0D3E-47D1-A01C-551B0FA088CF}" srcOrd="0" destOrd="0" presId="urn:microsoft.com/office/officeart/2009/3/layout/HorizontalOrganizationChart"/>
    <dgm:cxn modelId="{4FAED410-336C-475B-A19A-4CBA877263DA}" srcId="{9425FD72-731A-4573-918E-DDE83D5BF8EA}" destId="{6B3C5B8D-BB81-4DFB-8570-FE4835909469}" srcOrd="0" destOrd="0" parTransId="{8347EB3D-E817-452A-B845-B6AC18ECC961}" sibTransId="{3404994D-A9DF-41D4-A6E5-F7067686153A}"/>
    <dgm:cxn modelId="{C4121C1D-95A2-4320-9081-6548FCDDFE60}" type="presOf" srcId="{BAB8B79E-2585-4393-BB01-F6599A9B7367}" destId="{E8E3A183-3062-443E-99DA-2A2D00517488}" srcOrd="0" destOrd="0" presId="urn:microsoft.com/office/officeart/2009/3/layout/HorizontalOrganizationChart"/>
    <dgm:cxn modelId="{F60FC51F-9A5C-4399-A17C-6327CA720141}" type="presOf" srcId="{3A6878A0-0326-4EF3-B913-2D15B4B41881}" destId="{8E3E3F91-59B5-46CC-AEE9-CF2ECAE4DECE}" srcOrd="0" destOrd="0" presId="urn:microsoft.com/office/officeart/2009/3/layout/HorizontalOrganizationChart"/>
    <dgm:cxn modelId="{0BF68820-4CAA-4F1C-9490-D9E39D418BC2}" type="presOf" srcId="{6B3C5B8D-BB81-4DFB-8570-FE4835909469}" destId="{7D17C91E-D38F-4F76-B377-B30EB297CD25}" srcOrd="0" destOrd="0" presId="urn:microsoft.com/office/officeart/2009/3/layout/HorizontalOrganizationChart"/>
    <dgm:cxn modelId="{7CEE5028-A0D6-42B4-991F-0C06B5C78F9D}" srcId="{6B3C5B8D-BB81-4DFB-8570-FE4835909469}" destId="{BAB8B79E-2585-4393-BB01-F6599A9B7367}" srcOrd="2" destOrd="0" parTransId="{3A6878A0-0326-4EF3-B913-2D15B4B41881}" sibTransId="{9DE231D4-D278-4C3C-94F7-16BDA27ABBE4}"/>
    <dgm:cxn modelId="{95963B44-7350-43B0-B7DD-5346D58D1009}" type="presOf" srcId="{BAB8B79E-2585-4393-BB01-F6599A9B7367}" destId="{272760DE-0B63-49B0-B09F-AD4B3FFA1D79}" srcOrd="1" destOrd="0" presId="urn:microsoft.com/office/officeart/2009/3/layout/HorizontalOrganizationChart"/>
    <dgm:cxn modelId="{61565964-0F55-4293-A516-A706A782A9E1}" srcId="{6B3C5B8D-BB81-4DFB-8570-FE4835909469}" destId="{7AF12723-392B-4720-A13D-02E313F60AEE}" srcOrd="0" destOrd="0" parTransId="{CD3FE274-E7C7-49B0-A9D2-421124995BD9}" sibTransId="{85292333-DAA4-47AF-992A-111FA7FF810D}"/>
    <dgm:cxn modelId="{FDE36A4A-E8AE-4F3C-9C01-34B3B50D762A}" type="presOf" srcId="{7AF12723-392B-4720-A13D-02E313F60AEE}" destId="{5D66D8DF-4B7C-4FA0-8CBF-FAA0A83A500F}" srcOrd="1" destOrd="0" presId="urn:microsoft.com/office/officeart/2009/3/layout/HorizontalOrganizationChart"/>
    <dgm:cxn modelId="{C0B80971-6D11-4E02-89C7-2325B09E2B30}" type="presOf" srcId="{7AF12723-392B-4720-A13D-02E313F60AEE}" destId="{84FF640E-F5BB-4DC1-8047-5A61016AFD14}" srcOrd="0" destOrd="0" presId="urn:microsoft.com/office/officeart/2009/3/layout/HorizontalOrganizationChart"/>
    <dgm:cxn modelId="{DD625E9F-DC31-4B94-BBD9-27E1A5154E03}" type="presOf" srcId="{25E37A28-F535-4602-8FD3-18CB31F3F69D}" destId="{EA364290-6A4F-44A4-B8A2-A500768A259F}" srcOrd="0" destOrd="0" presId="urn:microsoft.com/office/officeart/2009/3/layout/HorizontalOrganizationChart"/>
    <dgm:cxn modelId="{ABDE1DA4-ED73-4CFE-9F3B-8A33EC9428C6}" type="presOf" srcId="{6B3C5B8D-BB81-4DFB-8570-FE4835909469}" destId="{2A78F823-449C-4125-A9D5-819292F99800}" srcOrd="1" destOrd="0" presId="urn:microsoft.com/office/officeart/2009/3/layout/HorizontalOrganizationChart"/>
    <dgm:cxn modelId="{E3D466AD-FD8E-437D-ABE5-2C4214A99B99}" srcId="{6B3C5B8D-BB81-4DFB-8570-FE4835909469}" destId="{D10C8755-1DA4-435D-B163-F96BB2EE056F}" srcOrd="1" destOrd="0" parTransId="{25E37A28-F535-4602-8FD3-18CB31F3F69D}" sibTransId="{19EB470C-2FBC-4BA0-BC3E-544C59E4FADF}"/>
    <dgm:cxn modelId="{6AA09AB5-AFF9-4A3A-B29F-F0811305DE5D}" type="presOf" srcId="{D10C8755-1DA4-435D-B163-F96BB2EE056F}" destId="{F44CABA8-7584-4D0E-8238-95AFBDB650D1}" srcOrd="0" destOrd="0" presId="urn:microsoft.com/office/officeart/2009/3/layout/HorizontalOrganizationChart"/>
    <dgm:cxn modelId="{6E49ECEB-B81E-4513-BB50-C5D0295981DB}" type="presOf" srcId="{9425FD72-731A-4573-918E-DDE83D5BF8EA}" destId="{91B74864-A9DC-47C0-9795-41272F92C0AA}" srcOrd="0" destOrd="0" presId="urn:microsoft.com/office/officeart/2009/3/layout/HorizontalOrganizationChart"/>
    <dgm:cxn modelId="{2932CFEF-8DBB-49DE-9C99-4791257045A4}" type="presOf" srcId="{D10C8755-1DA4-435D-B163-F96BB2EE056F}" destId="{D58B54FE-D3F0-4739-912D-7BA992CCA06C}" srcOrd="1" destOrd="0" presId="urn:microsoft.com/office/officeart/2009/3/layout/HorizontalOrganizationChart"/>
    <dgm:cxn modelId="{F3039BA9-3C57-451A-85D8-FD55B5E88C8C}" type="presParOf" srcId="{91B74864-A9DC-47C0-9795-41272F92C0AA}" destId="{A0F599E9-EC63-43BA-94B5-070CDECCFEAC}" srcOrd="0" destOrd="0" presId="urn:microsoft.com/office/officeart/2009/3/layout/HorizontalOrganizationChart"/>
    <dgm:cxn modelId="{12133F0E-450B-4B96-B212-440563EA74B0}" type="presParOf" srcId="{A0F599E9-EC63-43BA-94B5-070CDECCFEAC}" destId="{5CD2FF44-8A4A-4F26-AB22-39B10938F7CE}" srcOrd="0" destOrd="0" presId="urn:microsoft.com/office/officeart/2009/3/layout/HorizontalOrganizationChart"/>
    <dgm:cxn modelId="{C2C704A3-B814-4123-9942-99836A1C6E5C}" type="presParOf" srcId="{5CD2FF44-8A4A-4F26-AB22-39B10938F7CE}" destId="{7D17C91E-D38F-4F76-B377-B30EB297CD25}" srcOrd="0" destOrd="0" presId="urn:microsoft.com/office/officeart/2009/3/layout/HorizontalOrganizationChart"/>
    <dgm:cxn modelId="{2B3141ED-7BB5-42C3-B165-40192B68B1CB}" type="presParOf" srcId="{5CD2FF44-8A4A-4F26-AB22-39B10938F7CE}" destId="{2A78F823-449C-4125-A9D5-819292F99800}" srcOrd="1" destOrd="0" presId="urn:microsoft.com/office/officeart/2009/3/layout/HorizontalOrganizationChart"/>
    <dgm:cxn modelId="{49CDA621-5762-46FC-B935-17A11728E6BC}" type="presParOf" srcId="{A0F599E9-EC63-43BA-94B5-070CDECCFEAC}" destId="{128C8EA3-101C-4D1A-A3D6-D1CE32AF527F}" srcOrd="1" destOrd="0" presId="urn:microsoft.com/office/officeart/2009/3/layout/HorizontalOrganizationChart"/>
    <dgm:cxn modelId="{C434DEE9-B89F-4F63-911E-A2DABDBBED40}" type="presParOf" srcId="{128C8EA3-101C-4D1A-A3D6-D1CE32AF527F}" destId="{ECE9876A-0D3E-47D1-A01C-551B0FA088CF}" srcOrd="0" destOrd="0" presId="urn:microsoft.com/office/officeart/2009/3/layout/HorizontalOrganizationChart"/>
    <dgm:cxn modelId="{46208BFD-0BAB-422E-BC72-18F825BC0F66}" type="presParOf" srcId="{128C8EA3-101C-4D1A-A3D6-D1CE32AF527F}" destId="{1E983313-8178-420A-AC2C-B659B7DC7415}" srcOrd="1" destOrd="0" presId="urn:microsoft.com/office/officeart/2009/3/layout/HorizontalOrganizationChart"/>
    <dgm:cxn modelId="{701DBF66-4EBA-4356-9C69-727B96E21069}" type="presParOf" srcId="{1E983313-8178-420A-AC2C-B659B7DC7415}" destId="{4F304E7C-4C2A-44D2-A029-4FEC77C296AC}" srcOrd="0" destOrd="0" presId="urn:microsoft.com/office/officeart/2009/3/layout/HorizontalOrganizationChart"/>
    <dgm:cxn modelId="{BFBEC68A-54AB-4E3A-8556-5AD2E28240E7}" type="presParOf" srcId="{4F304E7C-4C2A-44D2-A029-4FEC77C296AC}" destId="{84FF640E-F5BB-4DC1-8047-5A61016AFD14}" srcOrd="0" destOrd="0" presId="urn:microsoft.com/office/officeart/2009/3/layout/HorizontalOrganizationChart"/>
    <dgm:cxn modelId="{606DA4B8-6781-4101-9451-229648718BD2}" type="presParOf" srcId="{4F304E7C-4C2A-44D2-A029-4FEC77C296AC}" destId="{5D66D8DF-4B7C-4FA0-8CBF-FAA0A83A500F}" srcOrd="1" destOrd="0" presId="urn:microsoft.com/office/officeart/2009/3/layout/HorizontalOrganizationChart"/>
    <dgm:cxn modelId="{389D8451-AC7C-4F9B-A506-1E1AE267CB01}" type="presParOf" srcId="{1E983313-8178-420A-AC2C-B659B7DC7415}" destId="{B8D3633C-5E7B-49F3-8D9F-E8151AED43F0}" srcOrd="1" destOrd="0" presId="urn:microsoft.com/office/officeart/2009/3/layout/HorizontalOrganizationChart"/>
    <dgm:cxn modelId="{7F36560E-ED08-4C74-9521-6CFEA64F999A}" type="presParOf" srcId="{1E983313-8178-420A-AC2C-B659B7DC7415}" destId="{412BCE81-342C-44A8-AE36-6FD76F6957ED}" srcOrd="2" destOrd="0" presId="urn:microsoft.com/office/officeart/2009/3/layout/HorizontalOrganizationChart"/>
    <dgm:cxn modelId="{27D14B0D-DF2E-447C-B944-06FD58E53C3D}" type="presParOf" srcId="{128C8EA3-101C-4D1A-A3D6-D1CE32AF527F}" destId="{EA364290-6A4F-44A4-B8A2-A500768A259F}" srcOrd="2" destOrd="0" presId="urn:microsoft.com/office/officeart/2009/3/layout/HorizontalOrganizationChart"/>
    <dgm:cxn modelId="{DADC3942-7AA2-4D84-A551-E845AF8CF587}" type="presParOf" srcId="{128C8EA3-101C-4D1A-A3D6-D1CE32AF527F}" destId="{CF8FD198-4DEA-40FB-9C71-73DFEDD2427B}" srcOrd="3" destOrd="0" presId="urn:microsoft.com/office/officeart/2009/3/layout/HorizontalOrganizationChart"/>
    <dgm:cxn modelId="{A742121F-03E5-4477-AAEF-2E6A1D8A6A35}" type="presParOf" srcId="{CF8FD198-4DEA-40FB-9C71-73DFEDD2427B}" destId="{B216FD0E-40FB-4582-AF15-96E566725D63}" srcOrd="0" destOrd="0" presId="urn:microsoft.com/office/officeart/2009/3/layout/HorizontalOrganizationChart"/>
    <dgm:cxn modelId="{1D4F155C-6694-4E43-AD7B-77E9EB0A2268}" type="presParOf" srcId="{B216FD0E-40FB-4582-AF15-96E566725D63}" destId="{F44CABA8-7584-4D0E-8238-95AFBDB650D1}" srcOrd="0" destOrd="0" presId="urn:microsoft.com/office/officeart/2009/3/layout/HorizontalOrganizationChart"/>
    <dgm:cxn modelId="{36285089-730B-4F47-AE36-7A6743878321}" type="presParOf" srcId="{B216FD0E-40FB-4582-AF15-96E566725D63}" destId="{D58B54FE-D3F0-4739-912D-7BA992CCA06C}" srcOrd="1" destOrd="0" presId="urn:microsoft.com/office/officeart/2009/3/layout/HorizontalOrganizationChart"/>
    <dgm:cxn modelId="{26EEC6BD-900F-4DF4-AF9D-90CC95D04464}" type="presParOf" srcId="{CF8FD198-4DEA-40FB-9C71-73DFEDD2427B}" destId="{12410989-917F-4928-A0BE-BA59F640F1E4}" srcOrd="1" destOrd="0" presId="urn:microsoft.com/office/officeart/2009/3/layout/HorizontalOrganizationChart"/>
    <dgm:cxn modelId="{3F59DED1-ED71-45C3-984E-61B8F40AC1C9}" type="presParOf" srcId="{CF8FD198-4DEA-40FB-9C71-73DFEDD2427B}" destId="{F5F8ED6B-684B-420B-AC6F-41C6728B52B4}" srcOrd="2" destOrd="0" presId="urn:microsoft.com/office/officeart/2009/3/layout/HorizontalOrganizationChart"/>
    <dgm:cxn modelId="{444EB9BC-7319-48D0-BB91-846AEC7EB275}" type="presParOf" srcId="{128C8EA3-101C-4D1A-A3D6-D1CE32AF527F}" destId="{8E3E3F91-59B5-46CC-AEE9-CF2ECAE4DECE}" srcOrd="4" destOrd="0" presId="urn:microsoft.com/office/officeart/2009/3/layout/HorizontalOrganizationChart"/>
    <dgm:cxn modelId="{475AE444-0208-4874-AF1A-3EBAED875A07}" type="presParOf" srcId="{128C8EA3-101C-4D1A-A3D6-D1CE32AF527F}" destId="{225C99EF-2258-4AEA-A8D1-0DB7E2BD51E1}" srcOrd="5" destOrd="0" presId="urn:microsoft.com/office/officeart/2009/3/layout/HorizontalOrganizationChart"/>
    <dgm:cxn modelId="{894D3393-99BC-4C5D-AC6D-47901E566FFD}" type="presParOf" srcId="{225C99EF-2258-4AEA-A8D1-0DB7E2BD51E1}" destId="{7AEB8F02-5ED4-4DE6-AAA4-1E559242560C}" srcOrd="0" destOrd="0" presId="urn:microsoft.com/office/officeart/2009/3/layout/HorizontalOrganizationChart"/>
    <dgm:cxn modelId="{303FF4C7-08A5-46E4-B39C-D2AD813A90C8}" type="presParOf" srcId="{7AEB8F02-5ED4-4DE6-AAA4-1E559242560C}" destId="{E8E3A183-3062-443E-99DA-2A2D00517488}" srcOrd="0" destOrd="0" presId="urn:microsoft.com/office/officeart/2009/3/layout/HorizontalOrganizationChart"/>
    <dgm:cxn modelId="{5703C08D-BA35-4209-A0B5-CFFFEFEB01D0}" type="presParOf" srcId="{7AEB8F02-5ED4-4DE6-AAA4-1E559242560C}" destId="{272760DE-0B63-49B0-B09F-AD4B3FFA1D79}" srcOrd="1" destOrd="0" presId="urn:microsoft.com/office/officeart/2009/3/layout/HorizontalOrganizationChart"/>
    <dgm:cxn modelId="{C0E9895F-6020-41C6-B010-BE410429F367}" type="presParOf" srcId="{225C99EF-2258-4AEA-A8D1-0DB7E2BD51E1}" destId="{194590EC-A593-4588-9E1A-20AD966E743A}" srcOrd="1" destOrd="0" presId="urn:microsoft.com/office/officeart/2009/3/layout/HorizontalOrganizationChart"/>
    <dgm:cxn modelId="{4045F81F-3179-40D0-B2E6-8054590810AA}" type="presParOf" srcId="{225C99EF-2258-4AEA-A8D1-0DB7E2BD51E1}" destId="{F7D2BF2C-582F-4F42-9BCA-EE9AD16C3950}" srcOrd="2" destOrd="0" presId="urn:microsoft.com/office/officeart/2009/3/layout/HorizontalOrganizationChart"/>
    <dgm:cxn modelId="{FD56794D-59EB-4BED-BBF6-8259A676C9AF}" type="presParOf" srcId="{A0F599E9-EC63-43BA-94B5-070CDECCFEAC}" destId="{783FB7B6-F404-41C2-9286-F11F7769BECA}" srcOrd="2" destOrd="0" presId="urn:microsoft.com/office/officeart/2009/3/layout/HorizontalOrganizationChar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01F8DF-F95B-4063-AA10-7836008106D3}"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lv-LV"/>
        </a:p>
      </dgm:t>
    </dgm:pt>
    <dgm:pt modelId="{5FD25D78-5F20-4C80-9111-78297410626E}">
      <dgm:prSet phldrT="[Text]"/>
      <dgm:spPr/>
      <dgm:t>
        <a:bodyPr/>
        <a:lstStyle/>
        <a:p>
          <a:r>
            <a:rPr lang="en-US"/>
            <a:t>LP</a:t>
          </a:r>
          <a:endParaRPr lang="lv-LV"/>
        </a:p>
      </dgm:t>
    </dgm:pt>
    <dgm:pt modelId="{BE2C26C7-805A-4261-A38A-33BB4C468465}" type="parTrans" cxnId="{100075C0-E83C-47C6-B9E8-8ADE2798539A}">
      <dgm:prSet/>
      <dgm:spPr/>
      <dgm:t>
        <a:bodyPr/>
        <a:lstStyle/>
        <a:p>
          <a:endParaRPr lang="lv-LV"/>
        </a:p>
      </dgm:t>
    </dgm:pt>
    <dgm:pt modelId="{50D64D15-3B06-42FE-A7EF-43F3356BC43B}" type="sibTrans" cxnId="{100075C0-E83C-47C6-B9E8-8ADE2798539A}">
      <dgm:prSet/>
      <dgm:spPr/>
      <dgm:t>
        <a:bodyPr/>
        <a:lstStyle/>
        <a:p>
          <a:endParaRPr lang="lv-LV"/>
        </a:p>
      </dgm:t>
    </dgm:pt>
    <dgm:pt modelId="{36597055-5D60-43CA-AC4E-ADEFBEAFE7A4}">
      <dgm:prSet phldrT="[Text]"/>
      <dgm:spPr>
        <a:solidFill>
          <a:srgbClr val="98C222"/>
        </a:solidFill>
      </dgm:spPr>
      <dgm:t>
        <a:bodyPr/>
        <a:lstStyle/>
        <a:p>
          <a:r>
            <a:rPr lang="en-US"/>
            <a:t>PP2</a:t>
          </a:r>
          <a:endParaRPr lang="lv-LV"/>
        </a:p>
      </dgm:t>
    </dgm:pt>
    <dgm:pt modelId="{AFA52BC1-832D-4F11-99FD-74718DAD687E}" type="parTrans" cxnId="{E8488ADC-6A61-4B76-A99A-43BFD33747A9}">
      <dgm:prSet/>
      <dgm:spPr/>
      <dgm:t>
        <a:bodyPr/>
        <a:lstStyle/>
        <a:p>
          <a:endParaRPr lang="lv-LV"/>
        </a:p>
      </dgm:t>
    </dgm:pt>
    <dgm:pt modelId="{77802EB7-B739-4FA4-A599-43805CBC1B37}" type="sibTrans" cxnId="{E8488ADC-6A61-4B76-A99A-43BFD33747A9}">
      <dgm:prSet/>
      <dgm:spPr/>
      <dgm:t>
        <a:bodyPr/>
        <a:lstStyle/>
        <a:p>
          <a:endParaRPr lang="lv-LV"/>
        </a:p>
      </dgm:t>
    </dgm:pt>
    <dgm:pt modelId="{DC1F00AF-D997-4FC3-9F0D-38619477290F}">
      <dgm:prSet phldrT="[Text]"/>
      <dgm:spPr>
        <a:solidFill>
          <a:srgbClr val="98C222"/>
        </a:solidFill>
      </dgm:spPr>
      <dgm:t>
        <a:bodyPr/>
        <a:lstStyle/>
        <a:p>
          <a:r>
            <a:rPr lang="en-US"/>
            <a:t>PP3</a:t>
          </a:r>
          <a:endParaRPr lang="lv-LV"/>
        </a:p>
      </dgm:t>
    </dgm:pt>
    <dgm:pt modelId="{DE406AC5-7B9C-4290-9212-71FF45B9ABF2}" type="parTrans" cxnId="{3D7D8D1E-8291-4DCE-8478-F9366947BFDE}">
      <dgm:prSet/>
      <dgm:spPr/>
      <dgm:t>
        <a:bodyPr/>
        <a:lstStyle/>
        <a:p>
          <a:endParaRPr lang="lv-LV"/>
        </a:p>
      </dgm:t>
    </dgm:pt>
    <dgm:pt modelId="{DA76AC43-33AE-40AF-9ED6-1926A667575F}" type="sibTrans" cxnId="{3D7D8D1E-8291-4DCE-8478-F9366947BFDE}">
      <dgm:prSet/>
      <dgm:spPr/>
      <dgm:t>
        <a:bodyPr/>
        <a:lstStyle/>
        <a:p>
          <a:endParaRPr lang="lv-LV"/>
        </a:p>
      </dgm:t>
    </dgm:pt>
    <dgm:pt modelId="{663C1A5A-CFE1-4734-88A3-FDA8CD5198E4}">
      <dgm:prSet phldrT="[Text]"/>
      <dgm:spPr>
        <a:solidFill>
          <a:srgbClr val="98C222"/>
        </a:solidFill>
      </dgm:spPr>
      <dgm:t>
        <a:bodyPr/>
        <a:lstStyle/>
        <a:p>
          <a:r>
            <a:rPr lang="en-US"/>
            <a:t>PP4</a:t>
          </a:r>
          <a:endParaRPr lang="lv-LV"/>
        </a:p>
      </dgm:t>
    </dgm:pt>
    <dgm:pt modelId="{04DC290E-4F4B-4601-AF8B-3D0CD2C737F8}" type="parTrans" cxnId="{D7426452-7427-45D3-A7E9-380BCB20F5ED}">
      <dgm:prSet/>
      <dgm:spPr/>
      <dgm:t>
        <a:bodyPr/>
        <a:lstStyle/>
        <a:p>
          <a:endParaRPr lang="lv-LV"/>
        </a:p>
      </dgm:t>
    </dgm:pt>
    <dgm:pt modelId="{A3F64B42-ACFC-4F29-88A1-78BF83D1704E}" type="sibTrans" cxnId="{D7426452-7427-45D3-A7E9-380BCB20F5ED}">
      <dgm:prSet/>
      <dgm:spPr/>
      <dgm:t>
        <a:bodyPr/>
        <a:lstStyle/>
        <a:p>
          <a:endParaRPr lang="lv-LV"/>
        </a:p>
      </dgm:t>
    </dgm:pt>
    <dgm:pt modelId="{AD7AAC94-52D1-4132-A8EC-CA33397F45E6}" type="pres">
      <dgm:prSet presAssocID="{5A01F8DF-F95B-4063-AA10-7836008106D3}" presName="cycle" presStyleCnt="0">
        <dgm:presLayoutVars>
          <dgm:chMax val="1"/>
          <dgm:dir/>
          <dgm:animLvl val="ctr"/>
          <dgm:resizeHandles val="exact"/>
        </dgm:presLayoutVars>
      </dgm:prSet>
      <dgm:spPr/>
    </dgm:pt>
    <dgm:pt modelId="{36BE7D16-0A03-4E6E-AF5D-6614E37138FB}" type="pres">
      <dgm:prSet presAssocID="{5FD25D78-5F20-4C80-9111-78297410626E}" presName="centerShape" presStyleLbl="node0" presStyleIdx="0" presStyleCnt="1" custLinFactNeighborX="0" custLinFactNeighborY="-39182"/>
      <dgm:spPr/>
    </dgm:pt>
    <dgm:pt modelId="{72A64C86-393A-48CC-8CD2-B13F99BBEE10}" type="pres">
      <dgm:prSet presAssocID="{AFA52BC1-832D-4F11-99FD-74718DAD687E}" presName="parTrans" presStyleLbl="bgSibTrans2D1" presStyleIdx="0" presStyleCnt="3"/>
      <dgm:spPr/>
    </dgm:pt>
    <dgm:pt modelId="{A865ADA1-2CB7-4A21-AEF6-E63622B46305}" type="pres">
      <dgm:prSet presAssocID="{36597055-5D60-43CA-AC4E-ADEFBEAFE7A4}" presName="node" presStyleLbl="node1" presStyleIdx="0" presStyleCnt="3" custRadScaleRad="82842" custRadScaleInc="-67500">
        <dgm:presLayoutVars>
          <dgm:bulletEnabled val="1"/>
        </dgm:presLayoutVars>
      </dgm:prSet>
      <dgm:spPr/>
    </dgm:pt>
    <dgm:pt modelId="{537A8C19-2EEB-416C-8404-9AC05F6CF252}" type="pres">
      <dgm:prSet presAssocID="{DE406AC5-7B9C-4290-9212-71FF45B9ABF2}" presName="parTrans" presStyleLbl="bgSibTrans2D1" presStyleIdx="1" presStyleCnt="3"/>
      <dgm:spPr/>
    </dgm:pt>
    <dgm:pt modelId="{C6AD1FED-8385-4010-816D-ADAAED513340}" type="pres">
      <dgm:prSet presAssocID="{DC1F00AF-D997-4FC3-9F0D-38619477290F}" presName="node" presStyleLbl="node1" presStyleIdx="1" presStyleCnt="3" custRadScaleRad="9665" custRadScaleInc="242059">
        <dgm:presLayoutVars>
          <dgm:bulletEnabled val="1"/>
        </dgm:presLayoutVars>
      </dgm:prSet>
      <dgm:spPr/>
    </dgm:pt>
    <dgm:pt modelId="{8B16168F-A87F-4F8D-AF24-0FE2BB6DB4F3}" type="pres">
      <dgm:prSet presAssocID="{04DC290E-4F4B-4601-AF8B-3D0CD2C737F8}" presName="parTrans" presStyleLbl="bgSibTrans2D1" presStyleIdx="2" presStyleCnt="3"/>
      <dgm:spPr/>
    </dgm:pt>
    <dgm:pt modelId="{4CAF954E-7E52-4D30-BE04-B05D584B04F4}" type="pres">
      <dgm:prSet presAssocID="{663C1A5A-CFE1-4734-88A3-FDA8CD5198E4}" presName="node" presStyleLbl="node1" presStyleIdx="2" presStyleCnt="3" custRadScaleRad="93501" custRadScaleInc="66452">
        <dgm:presLayoutVars>
          <dgm:bulletEnabled val="1"/>
        </dgm:presLayoutVars>
      </dgm:prSet>
      <dgm:spPr/>
    </dgm:pt>
  </dgm:ptLst>
  <dgm:cxnLst>
    <dgm:cxn modelId="{3D7D8D1E-8291-4DCE-8478-F9366947BFDE}" srcId="{5FD25D78-5F20-4C80-9111-78297410626E}" destId="{DC1F00AF-D997-4FC3-9F0D-38619477290F}" srcOrd="1" destOrd="0" parTransId="{DE406AC5-7B9C-4290-9212-71FF45B9ABF2}" sibTransId="{DA76AC43-33AE-40AF-9ED6-1926A667575F}"/>
    <dgm:cxn modelId="{43356F37-4567-445D-8EC2-1DC5357CC22B}" type="presOf" srcId="{5A01F8DF-F95B-4063-AA10-7836008106D3}" destId="{AD7AAC94-52D1-4132-A8EC-CA33397F45E6}" srcOrd="0" destOrd="0" presId="urn:microsoft.com/office/officeart/2005/8/layout/radial4"/>
    <dgm:cxn modelId="{D7426452-7427-45D3-A7E9-380BCB20F5ED}" srcId="{5FD25D78-5F20-4C80-9111-78297410626E}" destId="{663C1A5A-CFE1-4734-88A3-FDA8CD5198E4}" srcOrd="2" destOrd="0" parTransId="{04DC290E-4F4B-4601-AF8B-3D0CD2C737F8}" sibTransId="{A3F64B42-ACFC-4F29-88A1-78BF83D1704E}"/>
    <dgm:cxn modelId="{E18F3585-8B78-4A62-A005-D7856C5F58A7}" type="presOf" srcId="{36597055-5D60-43CA-AC4E-ADEFBEAFE7A4}" destId="{A865ADA1-2CB7-4A21-AEF6-E63622B46305}" srcOrd="0" destOrd="0" presId="urn:microsoft.com/office/officeart/2005/8/layout/radial4"/>
    <dgm:cxn modelId="{6E477DBC-3757-44DA-9EED-58E6E1E9547B}" type="presOf" srcId="{DC1F00AF-D997-4FC3-9F0D-38619477290F}" destId="{C6AD1FED-8385-4010-816D-ADAAED513340}" srcOrd="0" destOrd="0" presId="urn:microsoft.com/office/officeart/2005/8/layout/radial4"/>
    <dgm:cxn modelId="{100075C0-E83C-47C6-B9E8-8ADE2798539A}" srcId="{5A01F8DF-F95B-4063-AA10-7836008106D3}" destId="{5FD25D78-5F20-4C80-9111-78297410626E}" srcOrd="0" destOrd="0" parTransId="{BE2C26C7-805A-4261-A38A-33BB4C468465}" sibTransId="{50D64D15-3B06-42FE-A7EF-43F3356BC43B}"/>
    <dgm:cxn modelId="{C47504C3-0CAB-47BC-9247-25E7E1155D17}" type="presOf" srcId="{5FD25D78-5F20-4C80-9111-78297410626E}" destId="{36BE7D16-0A03-4E6E-AF5D-6614E37138FB}" srcOrd="0" destOrd="0" presId="urn:microsoft.com/office/officeart/2005/8/layout/radial4"/>
    <dgm:cxn modelId="{9AF742D3-7735-46B9-A5CB-4CC8520CE642}" type="presOf" srcId="{04DC290E-4F4B-4601-AF8B-3D0CD2C737F8}" destId="{8B16168F-A87F-4F8D-AF24-0FE2BB6DB4F3}" srcOrd="0" destOrd="0" presId="urn:microsoft.com/office/officeart/2005/8/layout/radial4"/>
    <dgm:cxn modelId="{F1051AD7-F833-44CD-9B71-066F249D6912}" type="presOf" srcId="{DE406AC5-7B9C-4290-9212-71FF45B9ABF2}" destId="{537A8C19-2EEB-416C-8404-9AC05F6CF252}" srcOrd="0" destOrd="0" presId="urn:microsoft.com/office/officeart/2005/8/layout/radial4"/>
    <dgm:cxn modelId="{E8488ADC-6A61-4B76-A99A-43BFD33747A9}" srcId="{5FD25D78-5F20-4C80-9111-78297410626E}" destId="{36597055-5D60-43CA-AC4E-ADEFBEAFE7A4}" srcOrd="0" destOrd="0" parTransId="{AFA52BC1-832D-4F11-99FD-74718DAD687E}" sibTransId="{77802EB7-B739-4FA4-A599-43805CBC1B37}"/>
    <dgm:cxn modelId="{1EA8F9DC-7AB4-4E6C-B764-44CFD16F9C9D}" type="presOf" srcId="{AFA52BC1-832D-4F11-99FD-74718DAD687E}" destId="{72A64C86-393A-48CC-8CD2-B13F99BBEE10}" srcOrd="0" destOrd="0" presId="urn:microsoft.com/office/officeart/2005/8/layout/radial4"/>
    <dgm:cxn modelId="{72CF8FFE-76A5-427F-81F4-2937FAAA14F8}" type="presOf" srcId="{663C1A5A-CFE1-4734-88A3-FDA8CD5198E4}" destId="{4CAF954E-7E52-4D30-BE04-B05D584B04F4}" srcOrd="0" destOrd="0" presId="urn:microsoft.com/office/officeart/2005/8/layout/radial4"/>
    <dgm:cxn modelId="{BAACD7A7-4837-4A9B-BCE5-4E9F94921CA4}" type="presParOf" srcId="{AD7AAC94-52D1-4132-A8EC-CA33397F45E6}" destId="{36BE7D16-0A03-4E6E-AF5D-6614E37138FB}" srcOrd="0" destOrd="0" presId="urn:microsoft.com/office/officeart/2005/8/layout/radial4"/>
    <dgm:cxn modelId="{5ECFEC58-43C9-4B45-A090-A7A77BA588AE}" type="presParOf" srcId="{AD7AAC94-52D1-4132-A8EC-CA33397F45E6}" destId="{72A64C86-393A-48CC-8CD2-B13F99BBEE10}" srcOrd="1" destOrd="0" presId="urn:microsoft.com/office/officeart/2005/8/layout/radial4"/>
    <dgm:cxn modelId="{FB804234-FADA-44D0-A54C-2074C1BAE68A}" type="presParOf" srcId="{AD7AAC94-52D1-4132-A8EC-CA33397F45E6}" destId="{A865ADA1-2CB7-4A21-AEF6-E63622B46305}" srcOrd="2" destOrd="0" presId="urn:microsoft.com/office/officeart/2005/8/layout/radial4"/>
    <dgm:cxn modelId="{6A6E6C0A-3150-47BE-A10F-24672485975B}" type="presParOf" srcId="{AD7AAC94-52D1-4132-A8EC-CA33397F45E6}" destId="{537A8C19-2EEB-416C-8404-9AC05F6CF252}" srcOrd="3" destOrd="0" presId="urn:microsoft.com/office/officeart/2005/8/layout/radial4"/>
    <dgm:cxn modelId="{DD1E9A62-6939-4CA3-A5F6-5BE8E3DF3161}" type="presParOf" srcId="{AD7AAC94-52D1-4132-A8EC-CA33397F45E6}" destId="{C6AD1FED-8385-4010-816D-ADAAED513340}" srcOrd="4" destOrd="0" presId="urn:microsoft.com/office/officeart/2005/8/layout/radial4"/>
    <dgm:cxn modelId="{A39C3847-586E-45F9-A6A0-FFC387AB5657}" type="presParOf" srcId="{AD7AAC94-52D1-4132-A8EC-CA33397F45E6}" destId="{8B16168F-A87F-4F8D-AF24-0FE2BB6DB4F3}" srcOrd="5" destOrd="0" presId="urn:microsoft.com/office/officeart/2005/8/layout/radial4"/>
    <dgm:cxn modelId="{FF37F654-97A6-47C0-ADC4-3DFAC0590E0F}" type="presParOf" srcId="{AD7AAC94-52D1-4132-A8EC-CA33397F45E6}" destId="{4CAF954E-7E52-4D30-BE04-B05D584B04F4}" srcOrd="6" destOrd="0" presId="urn:microsoft.com/office/officeart/2005/8/layout/radial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48B87E-8ADA-4692-AFE3-001C4C3697C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lv-LV"/>
        </a:p>
      </dgm:t>
    </dgm:pt>
    <dgm:pt modelId="{A51AC435-06E1-4026-95F6-A94B6C7BED27}">
      <dgm:prSet phldrT="[Text]" custT="1"/>
      <dgm:spPr>
        <a:solidFill>
          <a:schemeClr val="bg1"/>
        </a:solidFill>
      </dgm:spPr>
      <dgm:t>
        <a:bodyPr/>
        <a:lstStyle/>
        <a:p>
          <a:pPr>
            <a:buClr>
              <a:srgbClr val="C00000"/>
            </a:buClr>
          </a:pPr>
          <a:r>
            <a:rPr lang="en-GB" altLang="en-US" sz="1600" b="1">
              <a:solidFill>
                <a:schemeClr val="tx1"/>
              </a:solidFill>
              <a:latin typeface="Arial" panose="020B0604020202020204" pitchFamily="34" charset="0"/>
              <a:cs typeface="Arial" panose="020B0604020202020204" pitchFamily="34" charset="0"/>
            </a:rPr>
            <a:t>Submission of project applications in </a:t>
          </a:r>
          <a:r>
            <a:rPr lang="en-GB" altLang="en-US" sz="1600" b="1" err="1">
              <a:solidFill>
                <a:schemeClr val="tx1"/>
              </a:solidFill>
              <a:latin typeface="Arial" panose="020B0604020202020204" pitchFamily="34" charset="0"/>
              <a:cs typeface="Arial" panose="020B0604020202020204" pitchFamily="34" charset="0"/>
            </a:rPr>
            <a:t>eMS</a:t>
          </a:r>
          <a:r>
            <a:rPr lang="en-GB" altLang="en-US" sz="1600" b="1">
              <a:solidFill>
                <a:schemeClr val="tx1"/>
              </a:solidFill>
              <a:latin typeface="Arial" panose="020B0604020202020204" pitchFamily="34" charset="0"/>
              <a:cs typeface="Arial" panose="020B0604020202020204" pitchFamily="34" charset="0"/>
            </a:rPr>
            <a:t>:</a:t>
          </a:r>
          <a:r>
            <a:rPr lang="en-GB" altLang="en-US" sz="1600">
              <a:solidFill>
                <a:schemeClr val="tx1"/>
              </a:solidFill>
              <a:latin typeface="Arial" panose="020B0604020202020204" pitchFamily="34" charset="0"/>
              <a:cs typeface="Arial" panose="020B0604020202020204" pitchFamily="34" charset="0"/>
            </a:rPr>
            <a:t> 9 April 2019 – </a:t>
          </a:r>
          <a:r>
            <a:rPr lang="en-GB" altLang="en-US" sz="1600">
              <a:solidFill>
                <a:srgbClr val="FF0000"/>
              </a:solidFill>
              <a:latin typeface="Arial" panose="020B0604020202020204" pitchFamily="34" charset="0"/>
              <a:cs typeface="Arial" panose="020B0604020202020204" pitchFamily="34" charset="0"/>
            </a:rPr>
            <a:t>9 July 2019 (till 12:00)</a:t>
          </a:r>
          <a:endParaRPr lang="lv-LV" sz="1600">
            <a:solidFill>
              <a:srgbClr val="FF0000"/>
            </a:solidFill>
            <a:latin typeface="Arial" panose="020B0604020202020204" pitchFamily="34" charset="0"/>
            <a:cs typeface="Arial" panose="020B0604020202020204" pitchFamily="34" charset="0"/>
          </a:endParaRPr>
        </a:p>
      </dgm:t>
    </dgm:pt>
    <dgm:pt modelId="{70740523-DB1A-4DF0-98BD-BBDF9C971BC3}" type="parTrans" cxnId="{F4C34216-9447-4851-85C4-93A16922D9E9}">
      <dgm:prSet/>
      <dgm:spPr/>
      <dgm:t>
        <a:bodyPr/>
        <a:lstStyle/>
        <a:p>
          <a:endParaRPr lang="lv-LV"/>
        </a:p>
      </dgm:t>
    </dgm:pt>
    <dgm:pt modelId="{4679EA51-019E-4220-B3FF-C32A354A2E4C}" type="sibTrans" cxnId="{F4C34216-9447-4851-85C4-93A16922D9E9}">
      <dgm:prSet/>
      <dgm:spPr/>
      <dgm:t>
        <a:bodyPr/>
        <a:lstStyle/>
        <a:p>
          <a:endParaRPr lang="lv-LV"/>
        </a:p>
      </dgm:t>
    </dgm:pt>
    <dgm:pt modelId="{3B5BE7E7-57EF-42E4-986F-11D645924F11}">
      <dgm:prSet phldrT="[Text]" custT="1"/>
      <dgm:spPr>
        <a:solidFill>
          <a:schemeClr val="bg1"/>
        </a:solidFill>
      </dgm:spPr>
      <dgm:t>
        <a:bodyPr/>
        <a:lstStyle/>
        <a:p>
          <a:pPr>
            <a:buClr>
              <a:srgbClr val="C00000"/>
            </a:buClr>
            <a:buFont typeface="Arial" panose="020B0604020202020204" pitchFamily="34" charset="0"/>
            <a:buNone/>
          </a:pPr>
          <a:r>
            <a:rPr lang="en-GB" altLang="en-US" sz="1600" b="1">
              <a:solidFill>
                <a:schemeClr val="tx1"/>
              </a:solidFill>
              <a:latin typeface="Arial" panose="020B0604020202020204" pitchFamily="34" charset="0"/>
              <a:cs typeface="Arial" panose="020B0604020202020204" pitchFamily="34" charset="0"/>
            </a:rPr>
            <a:t>Project application </a:t>
          </a:r>
          <a:r>
            <a:rPr lang="en-GB" altLang="en-US" sz="1600">
              <a:solidFill>
                <a:schemeClr val="tx1"/>
              </a:solidFill>
              <a:latin typeface="Arial" panose="020B0604020202020204" pitchFamily="34" charset="0"/>
              <a:cs typeface="Arial" panose="020B0604020202020204" pitchFamily="34" charset="0"/>
            </a:rPr>
            <a:t>must be submitted by </a:t>
          </a:r>
          <a:r>
            <a:rPr lang="en-GB" altLang="en-US" sz="1600" b="1">
              <a:solidFill>
                <a:srgbClr val="FF0000"/>
              </a:solidFill>
              <a:latin typeface="Arial" panose="020B0604020202020204" pitchFamily="34" charset="0"/>
              <a:cs typeface="Arial" panose="020B0604020202020204" pitchFamily="34" charset="0"/>
            </a:rPr>
            <a:t>Lead Partner </a:t>
          </a:r>
          <a:r>
            <a:rPr lang="en-GB" altLang="en-US" sz="1600">
              <a:solidFill>
                <a:schemeClr val="tx1"/>
              </a:solidFill>
              <a:latin typeface="Arial" panose="020B0604020202020204" pitchFamily="34" charset="0"/>
              <a:cs typeface="Arial" panose="020B0604020202020204" pitchFamily="34" charset="0"/>
            </a:rPr>
            <a:t>in </a:t>
          </a:r>
          <a:r>
            <a:rPr lang="en-GB" altLang="en-US" sz="1600" b="1">
              <a:solidFill>
                <a:srgbClr val="FF0000"/>
              </a:solidFill>
              <a:latin typeface="Arial" panose="020B0604020202020204" pitchFamily="34" charset="0"/>
              <a:cs typeface="Arial" panose="020B0604020202020204" pitchFamily="34" charset="0"/>
            </a:rPr>
            <a:t>English</a:t>
          </a:r>
          <a:r>
            <a:rPr lang="en-GB" altLang="en-US" sz="1600">
              <a:solidFill>
                <a:schemeClr val="tx1"/>
              </a:solidFill>
              <a:latin typeface="Arial" panose="020B0604020202020204" pitchFamily="34" charset="0"/>
              <a:cs typeface="Arial" panose="020B0604020202020204" pitchFamily="34" charset="0"/>
            </a:rPr>
            <a:t> language</a:t>
          </a:r>
          <a:endParaRPr lang="lv-LV" sz="1600">
            <a:latin typeface="Arial" panose="020B0604020202020204" pitchFamily="34" charset="0"/>
            <a:cs typeface="Arial" panose="020B0604020202020204" pitchFamily="34" charset="0"/>
          </a:endParaRPr>
        </a:p>
      </dgm:t>
    </dgm:pt>
    <dgm:pt modelId="{0745B8D3-97D9-4E0E-B75B-D12538105ACD}" type="parTrans" cxnId="{ED7A81D3-80C3-49E5-BC65-EEF4ADE69182}">
      <dgm:prSet/>
      <dgm:spPr/>
      <dgm:t>
        <a:bodyPr/>
        <a:lstStyle/>
        <a:p>
          <a:endParaRPr lang="lv-LV"/>
        </a:p>
      </dgm:t>
    </dgm:pt>
    <dgm:pt modelId="{85FE5C59-8B3F-428D-AA7A-90FCE7E118A4}" type="sibTrans" cxnId="{ED7A81D3-80C3-49E5-BC65-EEF4ADE69182}">
      <dgm:prSet/>
      <dgm:spPr/>
      <dgm:t>
        <a:bodyPr/>
        <a:lstStyle/>
        <a:p>
          <a:endParaRPr lang="lv-LV"/>
        </a:p>
      </dgm:t>
    </dgm:pt>
    <dgm:pt modelId="{CB8B36B7-F9FC-4FDC-9BBD-09295A20243F}">
      <dgm:prSet phldrT="[Text]" custT="1"/>
      <dgm:spPr>
        <a:solidFill>
          <a:schemeClr val="bg1"/>
        </a:solidFill>
      </dgm:spPr>
      <dgm:t>
        <a:bodyPr/>
        <a:lstStyle/>
        <a:p>
          <a:pPr>
            <a:buClr>
              <a:srgbClr val="C00000"/>
            </a:buClr>
          </a:pPr>
          <a:r>
            <a:rPr lang="en-GB" altLang="en-US" sz="1600" b="1">
              <a:solidFill>
                <a:schemeClr val="tx1"/>
              </a:solidFill>
              <a:latin typeface="Arial" panose="020B0604020202020204" pitchFamily="34" charset="0"/>
              <a:cs typeface="Arial" panose="020B0604020202020204" pitchFamily="34" charset="0"/>
            </a:rPr>
            <a:t>Project duration: </a:t>
          </a:r>
          <a:r>
            <a:rPr lang="en-GB" altLang="en-US" sz="1600">
              <a:solidFill>
                <a:schemeClr val="tx1"/>
              </a:solidFill>
              <a:latin typeface="Arial" panose="020B0604020202020204" pitchFamily="34" charset="0"/>
              <a:cs typeface="Arial" panose="020B0604020202020204" pitchFamily="34" charset="0"/>
            </a:rPr>
            <a:t>Not longer than </a:t>
          </a:r>
          <a:r>
            <a:rPr lang="en-GB" altLang="en-US" sz="1600">
              <a:solidFill>
                <a:srgbClr val="FF0000"/>
              </a:solidFill>
              <a:latin typeface="Arial" panose="020B0604020202020204" pitchFamily="34" charset="0"/>
              <a:cs typeface="Arial" panose="020B0604020202020204" pitchFamily="34" charset="0"/>
            </a:rPr>
            <a:t>24 months</a:t>
          </a:r>
          <a:endParaRPr lang="lv-LV" sz="1600">
            <a:solidFill>
              <a:srgbClr val="FF0000"/>
            </a:solidFill>
            <a:latin typeface="Arial" panose="020B0604020202020204" pitchFamily="34" charset="0"/>
            <a:cs typeface="Arial" panose="020B0604020202020204" pitchFamily="34" charset="0"/>
          </a:endParaRPr>
        </a:p>
      </dgm:t>
    </dgm:pt>
    <dgm:pt modelId="{FC37D13F-78D0-4D48-96F0-6F78F8E99AFA}" type="parTrans" cxnId="{28441472-539E-4FD5-AE0A-CE57EF15FEB1}">
      <dgm:prSet/>
      <dgm:spPr/>
      <dgm:t>
        <a:bodyPr/>
        <a:lstStyle/>
        <a:p>
          <a:endParaRPr lang="lv-LV"/>
        </a:p>
      </dgm:t>
    </dgm:pt>
    <dgm:pt modelId="{7D99460E-2FB3-4243-88BA-C5388060482F}" type="sibTrans" cxnId="{28441472-539E-4FD5-AE0A-CE57EF15FEB1}">
      <dgm:prSet/>
      <dgm:spPr/>
      <dgm:t>
        <a:bodyPr/>
        <a:lstStyle/>
        <a:p>
          <a:endParaRPr lang="lv-LV"/>
        </a:p>
      </dgm:t>
    </dgm:pt>
    <dgm:pt modelId="{CE417596-8119-40E4-B77D-5AEF3AEE3C06}">
      <dgm:prSet phldrT="[Text]" custT="1"/>
      <dgm:spPr>
        <a:noFill/>
      </dgm:spPr>
      <dgm:t>
        <a:bodyPr/>
        <a:lstStyle/>
        <a:p>
          <a:pPr>
            <a:buClr>
              <a:srgbClr val="C00000"/>
            </a:buClr>
          </a:pPr>
          <a:r>
            <a:rPr lang="en-GB" altLang="en-US" sz="1600" b="1" dirty="0">
              <a:solidFill>
                <a:schemeClr val="tx1"/>
              </a:solidFill>
              <a:latin typeface="Arial" panose="020B0604020202020204" pitchFamily="34" charset="0"/>
              <a:cs typeface="Arial" panose="020B0604020202020204" pitchFamily="34" charset="0"/>
            </a:rPr>
            <a:t>Proposed starting date of the project: </a:t>
          </a:r>
          <a:r>
            <a:rPr lang="en-GB" altLang="en-US" sz="1600" dirty="0">
              <a:solidFill>
                <a:schemeClr val="tx1"/>
              </a:solidFill>
              <a:latin typeface="Arial" panose="020B0604020202020204" pitchFamily="34" charset="0"/>
              <a:cs typeface="Arial" panose="020B0604020202020204" pitchFamily="34" charset="0"/>
            </a:rPr>
            <a:t>May – June 2020</a:t>
          </a:r>
          <a:endParaRPr lang="lv-LV" sz="1600" dirty="0">
            <a:solidFill>
              <a:schemeClr val="tx1"/>
            </a:solidFill>
            <a:latin typeface="Arial" panose="020B0604020202020204" pitchFamily="34" charset="0"/>
            <a:cs typeface="Arial" panose="020B0604020202020204" pitchFamily="34" charset="0"/>
          </a:endParaRPr>
        </a:p>
      </dgm:t>
    </dgm:pt>
    <dgm:pt modelId="{64F6F1DB-B82E-41C0-ABE7-517379891F6E}" type="parTrans" cxnId="{8DAF3254-48D4-4371-81DC-F3CCD8A30607}">
      <dgm:prSet/>
      <dgm:spPr/>
      <dgm:t>
        <a:bodyPr/>
        <a:lstStyle/>
        <a:p>
          <a:endParaRPr lang="lv-LV"/>
        </a:p>
      </dgm:t>
    </dgm:pt>
    <dgm:pt modelId="{1A667072-F023-4690-B3BA-3814C4ED0507}" type="sibTrans" cxnId="{8DAF3254-48D4-4371-81DC-F3CCD8A30607}">
      <dgm:prSet/>
      <dgm:spPr/>
      <dgm:t>
        <a:bodyPr/>
        <a:lstStyle/>
        <a:p>
          <a:endParaRPr lang="lv-LV"/>
        </a:p>
      </dgm:t>
    </dgm:pt>
    <dgm:pt modelId="{7A6B2BF0-AB7E-4531-AC89-D64472CAF3A3}">
      <dgm:prSet phldrT="[Text]" custT="1"/>
      <dgm:spPr>
        <a:noFill/>
      </dgm:spPr>
      <dgm:t>
        <a:bodyPr/>
        <a:lstStyle/>
        <a:p>
          <a:r>
            <a:rPr lang="en-GB" sz="1600" b="1">
              <a:solidFill>
                <a:srgbClr val="FF0000"/>
              </a:solidFill>
              <a:latin typeface="Arial" panose="020B0604020202020204" pitchFamily="34" charset="0"/>
              <a:cs typeface="Arial" panose="020B0604020202020204" pitchFamily="34" charset="0"/>
            </a:rPr>
            <a:t>Lead Partner Confirmation letter </a:t>
          </a:r>
          <a:r>
            <a:rPr lang="en-GB" sz="1000">
              <a:solidFill>
                <a:schemeClr val="tx1"/>
              </a:solidFill>
              <a:latin typeface="Arial" panose="020B0604020202020204" pitchFamily="34" charset="0"/>
              <a:cs typeface="Arial" panose="020B0604020202020204" pitchFamily="34" charset="0"/>
            </a:rPr>
            <a:t>(must be completed by Lead partner organisation using this template and submitted as original in </a:t>
          </a:r>
          <a:r>
            <a:rPr lang="en-GB" sz="1000" b="1">
              <a:solidFill>
                <a:schemeClr val="tx1"/>
              </a:solidFill>
              <a:latin typeface="Arial" panose="020B0604020202020204" pitchFamily="34" charset="0"/>
              <a:cs typeface="Arial" panose="020B0604020202020204" pitchFamily="34" charset="0"/>
            </a:rPr>
            <a:t>paper or submitted electronically signed by electronic signature</a:t>
          </a:r>
          <a:r>
            <a:rPr lang="en-GB" sz="1000">
              <a:solidFill>
                <a:schemeClr val="tx1"/>
              </a:solidFill>
              <a:latin typeface="Arial" panose="020B0604020202020204" pitchFamily="34" charset="0"/>
              <a:cs typeface="Arial" panose="020B0604020202020204" pitchFamily="34" charset="0"/>
            </a:rPr>
            <a:t> to the JS by the Lead partner within period of time from the opening till the closing time of the call (post stamp))</a:t>
          </a:r>
          <a:endParaRPr lang="lv-LV" sz="1000">
            <a:solidFill>
              <a:schemeClr val="tx1"/>
            </a:solidFill>
            <a:latin typeface="Arial" panose="020B0604020202020204" pitchFamily="34" charset="0"/>
            <a:cs typeface="Arial" panose="020B0604020202020204" pitchFamily="34" charset="0"/>
          </a:endParaRPr>
        </a:p>
      </dgm:t>
    </dgm:pt>
    <dgm:pt modelId="{7733EFDD-1ECA-429B-B42E-48730B2B8DDD}" type="parTrans" cxnId="{82874AFE-8DB0-47CE-B9C6-BD03427821F3}">
      <dgm:prSet/>
      <dgm:spPr/>
      <dgm:t>
        <a:bodyPr/>
        <a:lstStyle/>
        <a:p>
          <a:endParaRPr lang="lv-LV"/>
        </a:p>
      </dgm:t>
    </dgm:pt>
    <dgm:pt modelId="{259A5C27-B28C-4245-B067-6E5B3FD822B3}" type="sibTrans" cxnId="{82874AFE-8DB0-47CE-B9C6-BD03427821F3}">
      <dgm:prSet/>
      <dgm:spPr/>
      <dgm:t>
        <a:bodyPr/>
        <a:lstStyle/>
        <a:p>
          <a:endParaRPr lang="lv-LV"/>
        </a:p>
      </dgm:t>
    </dgm:pt>
    <dgm:pt modelId="{3FB8FA08-A681-4E3E-BF1B-D069F1687709}" type="pres">
      <dgm:prSet presAssocID="{0A48B87E-8ADA-4692-AFE3-001C4C3697CC}" presName="Name0" presStyleCnt="0">
        <dgm:presLayoutVars>
          <dgm:chMax val="7"/>
          <dgm:chPref val="7"/>
          <dgm:dir/>
        </dgm:presLayoutVars>
      </dgm:prSet>
      <dgm:spPr/>
    </dgm:pt>
    <dgm:pt modelId="{68830F3F-0C9B-4A4B-9872-1723443E8E04}" type="pres">
      <dgm:prSet presAssocID="{0A48B87E-8ADA-4692-AFE3-001C4C3697CC}" presName="Name1" presStyleCnt="0"/>
      <dgm:spPr/>
    </dgm:pt>
    <dgm:pt modelId="{728BD70E-8529-416E-B070-5CF48A012C3B}" type="pres">
      <dgm:prSet presAssocID="{0A48B87E-8ADA-4692-AFE3-001C4C3697CC}" presName="cycle" presStyleCnt="0"/>
      <dgm:spPr/>
    </dgm:pt>
    <dgm:pt modelId="{535266FE-EA10-484A-B4E9-57874FEEDC0D}" type="pres">
      <dgm:prSet presAssocID="{0A48B87E-8ADA-4692-AFE3-001C4C3697CC}" presName="srcNode" presStyleLbl="node1" presStyleIdx="0" presStyleCnt="5"/>
      <dgm:spPr/>
    </dgm:pt>
    <dgm:pt modelId="{30900CD1-F99D-459B-8A1C-F864C2174B57}" type="pres">
      <dgm:prSet presAssocID="{0A48B87E-8ADA-4692-AFE3-001C4C3697CC}" presName="conn" presStyleLbl="parChTrans1D2" presStyleIdx="0" presStyleCnt="1"/>
      <dgm:spPr/>
    </dgm:pt>
    <dgm:pt modelId="{CA8D8E8E-7D4D-4471-A859-8C21BA6F9AA0}" type="pres">
      <dgm:prSet presAssocID="{0A48B87E-8ADA-4692-AFE3-001C4C3697CC}" presName="extraNode" presStyleLbl="node1" presStyleIdx="0" presStyleCnt="5"/>
      <dgm:spPr/>
    </dgm:pt>
    <dgm:pt modelId="{F8534E16-D079-4B3C-834A-C36D3B209A2D}" type="pres">
      <dgm:prSet presAssocID="{0A48B87E-8ADA-4692-AFE3-001C4C3697CC}" presName="dstNode" presStyleLbl="node1" presStyleIdx="0" presStyleCnt="5"/>
      <dgm:spPr/>
    </dgm:pt>
    <dgm:pt modelId="{8C77355A-6299-4801-9D7B-3261215B1278}" type="pres">
      <dgm:prSet presAssocID="{A51AC435-06E1-4026-95F6-A94B6C7BED27}" presName="text_1" presStyleLbl="node1" presStyleIdx="0" presStyleCnt="5">
        <dgm:presLayoutVars>
          <dgm:bulletEnabled val="1"/>
        </dgm:presLayoutVars>
      </dgm:prSet>
      <dgm:spPr/>
    </dgm:pt>
    <dgm:pt modelId="{45033161-D3A5-409D-A1C7-AFDBD1097284}" type="pres">
      <dgm:prSet presAssocID="{A51AC435-06E1-4026-95F6-A94B6C7BED27}" presName="accent_1" presStyleCnt="0"/>
      <dgm:spPr/>
    </dgm:pt>
    <dgm:pt modelId="{DDE2ACDF-1688-4570-BFE0-294F4B9494EB}" type="pres">
      <dgm:prSet presAssocID="{A51AC435-06E1-4026-95F6-A94B6C7BED27}" presName="accentRepeatNode" presStyleLbl="solidFgAcc1" presStyleIdx="0" presStyleCnt="5"/>
      <dgm:spPr/>
    </dgm:pt>
    <dgm:pt modelId="{BCA1839C-BA7C-4AF5-9E47-A5CD88107F27}" type="pres">
      <dgm:prSet presAssocID="{3B5BE7E7-57EF-42E4-986F-11D645924F11}" presName="text_2" presStyleLbl="node1" presStyleIdx="1" presStyleCnt="5">
        <dgm:presLayoutVars>
          <dgm:bulletEnabled val="1"/>
        </dgm:presLayoutVars>
      </dgm:prSet>
      <dgm:spPr/>
    </dgm:pt>
    <dgm:pt modelId="{7D0CE31B-3149-45A5-A5CA-2F0960408EB1}" type="pres">
      <dgm:prSet presAssocID="{3B5BE7E7-57EF-42E4-986F-11D645924F11}" presName="accent_2" presStyleCnt="0"/>
      <dgm:spPr/>
    </dgm:pt>
    <dgm:pt modelId="{8DC6FB2F-EC16-450D-8DE3-8D298C649DFB}" type="pres">
      <dgm:prSet presAssocID="{3B5BE7E7-57EF-42E4-986F-11D645924F11}" presName="accentRepeatNode" presStyleLbl="solidFgAcc1" presStyleIdx="1" presStyleCnt="5"/>
      <dgm:spPr/>
    </dgm:pt>
    <dgm:pt modelId="{2AA02983-FAA8-463C-9837-EEBA7DD61D64}" type="pres">
      <dgm:prSet presAssocID="{CB8B36B7-F9FC-4FDC-9BBD-09295A20243F}" presName="text_3" presStyleLbl="node1" presStyleIdx="2" presStyleCnt="5">
        <dgm:presLayoutVars>
          <dgm:bulletEnabled val="1"/>
        </dgm:presLayoutVars>
      </dgm:prSet>
      <dgm:spPr/>
    </dgm:pt>
    <dgm:pt modelId="{E2320374-7DA1-4E32-9368-6612B235A37D}" type="pres">
      <dgm:prSet presAssocID="{CB8B36B7-F9FC-4FDC-9BBD-09295A20243F}" presName="accent_3" presStyleCnt="0"/>
      <dgm:spPr/>
    </dgm:pt>
    <dgm:pt modelId="{478BE696-50C1-4E3E-A738-861CC490F641}" type="pres">
      <dgm:prSet presAssocID="{CB8B36B7-F9FC-4FDC-9BBD-09295A20243F}" presName="accentRepeatNode" presStyleLbl="solidFgAcc1" presStyleIdx="2" presStyleCnt="5"/>
      <dgm:spPr/>
    </dgm:pt>
    <dgm:pt modelId="{21DDDE69-AB7A-428A-8AE1-16CA754C39D2}" type="pres">
      <dgm:prSet presAssocID="{CE417596-8119-40E4-B77D-5AEF3AEE3C06}" presName="text_4" presStyleLbl="node1" presStyleIdx="3" presStyleCnt="5">
        <dgm:presLayoutVars>
          <dgm:bulletEnabled val="1"/>
        </dgm:presLayoutVars>
      </dgm:prSet>
      <dgm:spPr/>
    </dgm:pt>
    <dgm:pt modelId="{B8FC5D48-13E7-49B1-9074-6E3CA491A64A}" type="pres">
      <dgm:prSet presAssocID="{CE417596-8119-40E4-B77D-5AEF3AEE3C06}" presName="accent_4" presStyleCnt="0"/>
      <dgm:spPr/>
    </dgm:pt>
    <dgm:pt modelId="{95B185FC-536C-4CEC-8263-5F03EAA17327}" type="pres">
      <dgm:prSet presAssocID="{CE417596-8119-40E4-B77D-5AEF3AEE3C06}" presName="accentRepeatNode" presStyleLbl="solidFgAcc1" presStyleIdx="3" presStyleCnt="5"/>
      <dgm:spPr/>
    </dgm:pt>
    <dgm:pt modelId="{CB9496EB-3F54-4620-A7EE-E9730BC61A2C}" type="pres">
      <dgm:prSet presAssocID="{7A6B2BF0-AB7E-4531-AC89-D64472CAF3A3}" presName="text_5" presStyleLbl="node1" presStyleIdx="4" presStyleCnt="5">
        <dgm:presLayoutVars>
          <dgm:bulletEnabled val="1"/>
        </dgm:presLayoutVars>
      </dgm:prSet>
      <dgm:spPr/>
    </dgm:pt>
    <dgm:pt modelId="{9ECB6C0E-D19C-4E9B-B960-D5D8670A2736}" type="pres">
      <dgm:prSet presAssocID="{7A6B2BF0-AB7E-4531-AC89-D64472CAF3A3}" presName="accent_5" presStyleCnt="0"/>
      <dgm:spPr/>
    </dgm:pt>
    <dgm:pt modelId="{82134684-155B-4AC8-8CD3-776F41A5D6C8}" type="pres">
      <dgm:prSet presAssocID="{7A6B2BF0-AB7E-4531-AC89-D64472CAF3A3}" presName="accentRepeatNode" presStyleLbl="solidFgAcc1" presStyleIdx="4" presStyleCnt="5"/>
      <dgm:spPr/>
    </dgm:pt>
  </dgm:ptLst>
  <dgm:cxnLst>
    <dgm:cxn modelId="{F4C34216-9447-4851-85C4-93A16922D9E9}" srcId="{0A48B87E-8ADA-4692-AFE3-001C4C3697CC}" destId="{A51AC435-06E1-4026-95F6-A94B6C7BED27}" srcOrd="0" destOrd="0" parTransId="{70740523-DB1A-4DF0-98BD-BBDF9C971BC3}" sibTransId="{4679EA51-019E-4220-B3FF-C32A354A2E4C}"/>
    <dgm:cxn modelId="{BFB5DF29-5584-4A9A-B78B-99B6410A17F6}" type="presOf" srcId="{CE417596-8119-40E4-B77D-5AEF3AEE3C06}" destId="{21DDDE69-AB7A-428A-8AE1-16CA754C39D2}" srcOrd="0" destOrd="0" presId="urn:microsoft.com/office/officeart/2008/layout/VerticalCurvedList"/>
    <dgm:cxn modelId="{49CE6F67-A222-4CA9-A9AA-B5A559D994BE}" type="presOf" srcId="{0A48B87E-8ADA-4692-AFE3-001C4C3697CC}" destId="{3FB8FA08-A681-4E3E-BF1B-D069F1687709}" srcOrd="0" destOrd="0" presId="urn:microsoft.com/office/officeart/2008/layout/VerticalCurvedList"/>
    <dgm:cxn modelId="{28441472-539E-4FD5-AE0A-CE57EF15FEB1}" srcId="{0A48B87E-8ADA-4692-AFE3-001C4C3697CC}" destId="{CB8B36B7-F9FC-4FDC-9BBD-09295A20243F}" srcOrd="2" destOrd="0" parTransId="{FC37D13F-78D0-4D48-96F0-6F78F8E99AFA}" sibTransId="{7D99460E-2FB3-4243-88BA-C5388060482F}"/>
    <dgm:cxn modelId="{8DAF3254-48D4-4371-81DC-F3CCD8A30607}" srcId="{0A48B87E-8ADA-4692-AFE3-001C4C3697CC}" destId="{CE417596-8119-40E4-B77D-5AEF3AEE3C06}" srcOrd="3" destOrd="0" parTransId="{64F6F1DB-B82E-41C0-ABE7-517379891F6E}" sibTransId="{1A667072-F023-4690-B3BA-3814C4ED0507}"/>
    <dgm:cxn modelId="{AE2DC55A-AB65-4989-A730-EE26D948D340}" type="presOf" srcId="{3B5BE7E7-57EF-42E4-986F-11D645924F11}" destId="{BCA1839C-BA7C-4AF5-9E47-A5CD88107F27}" srcOrd="0" destOrd="0" presId="urn:microsoft.com/office/officeart/2008/layout/VerticalCurvedList"/>
    <dgm:cxn modelId="{22BBCDA5-098C-4B11-A432-198C8A47CCA7}" type="presOf" srcId="{CB8B36B7-F9FC-4FDC-9BBD-09295A20243F}" destId="{2AA02983-FAA8-463C-9837-EEBA7DD61D64}" srcOrd="0" destOrd="0" presId="urn:microsoft.com/office/officeart/2008/layout/VerticalCurvedList"/>
    <dgm:cxn modelId="{81B9B2D1-B3B9-41FB-9EDB-9F9294B24044}" type="presOf" srcId="{4679EA51-019E-4220-B3FF-C32A354A2E4C}" destId="{30900CD1-F99D-459B-8A1C-F864C2174B57}" srcOrd="0" destOrd="0" presId="urn:microsoft.com/office/officeart/2008/layout/VerticalCurvedList"/>
    <dgm:cxn modelId="{ED7A81D3-80C3-49E5-BC65-EEF4ADE69182}" srcId="{0A48B87E-8ADA-4692-AFE3-001C4C3697CC}" destId="{3B5BE7E7-57EF-42E4-986F-11D645924F11}" srcOrd="1" destOrd="0" parTransId="{0745B8D3-97D9-4E0E-B75B-D12538105ACD}" sibTransId="{85FE5C59-8B3F-428D-AA7A-90FCE7E118A4}"/>
    <dgm:cxn modelId="{E27622D4-4C30-464C-9007-653158B505A8}" type="presOf" srcId="{A51AC435-06E1-4026-95F6-A94B6C7BED27}" destId="{8C77355A-6299-4801-9D7B-3261215B1278}" srcOrd="0" destOrd="0" presId="urn:microsoft.com/office/officeart/2008/layout/VerticalCurvedList"/>
    <dgm:cxn modelId="{A12A49E8-D0B3-4047-89B6-212C8893A013}" type="presOf" srcId="{7A6B2BF0-AB7E-4531-AC89-D64472CAF3A3}" destId="{CB9496EB-3F54-4620-A7EE-E9730BC61A2C}" srcOrd="0" destOrd="0" presId="urn:microsoft.com/office/officeart/2008/layout/VerticalCurvedList"/>
    <dgm:cxn modelId="{82874AFE-8DB0-47CE-B9C6-BD03427821F3}" srcId="{0A48B87E-8ADA-4692-AFE3-001C4C3697CC}" destId="{7A6B2BF0-AB7E-4531-AC89-D64472CAF3A3}" srcOrd="4" destOrd="0" parTransId="{7733EFDD-1ECA-429B-B42E-48730B2B8DDD}" sibTransId="{259A5C27-B28C-4245-B067-6E5B3FD822B3}"/>
    <dgm:cxn modelId="{13ABF575-8246-44AC-BA54-33D417DDA419}" type="presParOf" srcId="{3FB8FA08-A681-4E3E-BF1B-D069F1687709}" destId="{68830F3F-0C9B-4A4B-9872-1723443E8E04}" srcOrd="0" destOrd="0" presId="urn:microsoft.com/office/officeart/2008/layout/VerticalCurvedList"/>
    <dgm:cxn modelId="{98718E69-C5C7-4FDF-9D96-66347A2F3CE1}" type="presParOf" srcId="{68830F3F-0C9B-4A4B-9872-1723443E8E04}" destId="{728BD70E-8529-416E-B070-5CF48A012C3B}" srcOrd="0" destOrd="0" presId="urn:microsoft.com/office/officeart/2008/layout/VerticalCurvedList"/>
    <dgm:cxn modelId="{7C572BCB-2E2B-43E6-AE32-5B69E752D445}" type="presParOf" srcId="{728BD70E-8529-416E-B070-5CF48A012C3B}" destId="{535266FE-EA10-484A-B4E9-57874FEEDC0D}" srcOrd="0" destOrd="0" presId="urn:microsoft.com/office/officeart/2008/layout/VerticalCurvedList"/>
    <dgm:cxn modelId="{5AEDD34E-CC57-4B43-BE5B-0BDB5D310954}" type="presParOf" srcId="{728BD70E-8529-416E-B070-5CF48A012C3B}" destId="{30900CD1-F99D-459B-8A1C-F864C2174B57}" srcOrd="1" destOrd="0" presId="urn:microsoft.com/office/officeart/2008/layout/VerticalCurvedList"/>
    <dgm:cxn modelId="{D1A3454E-1C53-4F90-A2B3-9E171FCE6579}" type="presParOf" srcId="{728BD70E-8529-416E-B070-5CF48A012C3B}" destId="{CA8D8E8E-7D4D-4471-A859-8C21BA6F9AA0}" srcOrd="2" destOrd="0" presId="urn:microsoft.com/office/officeart/2008/layout/VerticalCurvedList"/>
    <dgm:cxn modelId="{1155FCE7-A6A4-45EB-9C3D-EB89A9C10EBA}" type="presParOf" srcId="{728BD70E-8529-416E-B070-5CF48A012C3B}" destId="{F8534E16-D079-4B3C-834A-C36D3B209A2D}" srcOrd="3" destOrd="0" presId="urn:microsoft.com/office/officeart/2008/layout/VerticalCurvedList"/>
    <dgm:cxn modelId="{00AD87EA-4F78-46B7-AB0E-087F4211C9FE}" type="presParOf" srcId="{68830F3F-0C9B-4A4B-9872-1723443E8E04}" destId="{8C77355A-6299-4801-9D7B-3261215B1278}" srcOrd="1" destOrd="0" presId="urn:microsoft.com/office/officeart/2008/layout/VerticalCurvedList"/>
    <dgm:cxn modelId="{6A6746DF-F1C0-4CD9-BA72-D521D1A481B6}" type="presParOf" srcId="{68830F3F-0C9B-4A4B-9872-1723443E8E04}" destId="{45033161-D3A5-409D-A1C7-AFDBD1097284}" srcOrd="2" destOrd="0" presId="urn:microsoft.com/office/officeart/2008/layout/VerticalCurvedList"/>
    <dgm:cxn modelId="{6AC51189-74A8-4D4C-9BC3-61461AA63E5D}" type="presParOf" srcId="{45033161-D3A5-409D-A1C7-AFDBD1097284}" destId="{DDE2ACDF-1688-4570-BFE0-294F4B9494EB}" srcOrd="0" destOrd="0" presId="urn:microsoft.com/office/officeart/2008/layout/VerticalCurvedList"/>
    <dgm:cxn modelId="{69B1D552-0706-4460-AEE7-1EE3397D5804}" type="presParOf" srcId="{68830F3F-0C9B-4A4B-9872-1723443E8E04}" destId="{BCA1839C-BA7C-4AF5-9E47-A5CD88107F27}" srcOrd="3" destOrd="0" presId="urn:microsoft.com/office/officeart/2008/layout/VerticalCurvedList"/>
    <dgm:cxn modelId="{996D76C1-FAAB-4FE7-A9E7-A6D1457541AA}" type="presParOf" srcId="{68830F3F-0C9B-4A4B-9872-1723443E8E04}" destId="{7D0CE31B-3149-45A5-A5CA-2F0960408EB1}" srcOrd="4" destOrd="0" presId="urn:microsoft.com/office/officeart/2008/layout/VerticalCurvedList"/>
    <dgm:cxn modelId="{3D0CAF19-21A9-43EA-B8E2-C68B4EE2AFC1}" type="presParOf" srcId="{7D0CE31B-3149-45A5-A5CA-2F0960408EB1}" destId="{8DC6FB2F-EC16-450D-8DE3-8D298C649DFB}" srcOrd="0" destOrd="0" presId="urn:microsoft.com/office/officeart/2008/layout/VerticalCurvedList"/>
    <dgm:cxn modelId="{7A306255-7DF0-42DC-A6BB-166A6F58EB84}" type="presParOf" srcId="{68830F3F-0C9B-4A4B-9872-1723443E8E04}" destId="{2AA02983-FAA8-463C-9837-EEBA7DD61D64}" srcOrd="5" destOrd="0" presId="urn:microsoft.com/office/officeart/2008/layout/VerticalCurvedList"/>
    <dgm:cxn modelId="{DB4F47F9-28F1-4AF8-80F2-0D01F24824F3}" type="presParOf" srcId="{68830F3F-0C9B-4A4B-9872-1723443E8E04}" destId="{E2320374-7DA1-4E32-9368-6612B235A37D}" srcOrd="6" destOrd="0" presId="urn:microsoft.com/office/officeart/2008/layout/VerticalCurvedList"/>
    <dgm:cxn modelId="{F03E4D5E-1662-4C83-A0C5-B36A5CE50271}" type="presParOf" srcId="{E2320374-7DA1-4E32-9368-6612B235A37D}" destId="{478BE696-50C1-4E3E-A738-861CC490F641}" srcOrd="0" destOrd="0" presId="urn:microsoft.com/office/officeart/2008/layout/VerticalCurvedList"/>
    <dgm:cxn modelId="{7249E332-4C03-4CCD-A7B3-B0F7E433926C}" type="presParOf" srcId="{68830F3F-0C9B-4A4B-9872-1723443E8E04}" destId="{21DDDE69-AB7A-428A-8AE1-16CA754C39D2}" srcOrd="7" destOrd="0" presId="urn:microsoft.com/office/officeart/2008/layout/VerticalCurvedList"/>
    <dgm:cxn modelId="{1A30455C-5E40-42B4-A232-8E28AB6EF402}" type="presParOf" srcId="{68830F3F-0C9B-4A4B-9872-1723443E8E04}" destId="{B8FC5D48-13E7-49B1-9074-6E3CA491A64A}" srcOrd="8" destOrd="0" presId="urn:microsoft.com/office/officeart/2008/layout/VerticalCurvedList"/>
    <dgm:cxn modelId="{F48C37E1-A37C-481A-85B8-68F29F3A810B}" type="presParOf" srcId="{B8FC5D48-13E7-49B1-9074-6E3CA491A64A}" destId="{95B185FC-536C-4CEC-8263-5F03EAA17327}" srcOrd="0" destOrd="0" presId="urn:microsoft.com/office/officeart/2008/layout/VerticalCurvedList"/>
    <dgm:cxn modelId="{CDF23521-7846-4E79-868F-E7C7DAC7ACEA}" type="presParOf" srcId="{68830F3F-0C9B-4A4B-9872-1723443E8E04}" destId="{CB9496EB-3F54-4620-A7EE-E9730BC61A2C}" srcOrd="9" destOrd="0" presId="urn:microsoft.com/office/officeart/2008/layout/VerticalCurvedList"/>
    <dgm:cxn modelId="{C6B30355-7D61-4256-9B97-7FB7A53EA74A}" type="presParOf" srcId="{68830F3F-0C9B-4A4B-9872-1723443E8E04}" destId="{9ECB6C0E-D19C-4E9B-B960-D5D8670A2736}" srcOrd="10" destOrd="0" presId="urn:microsoft.com/office/officeart/2008/layout/VerticalCurvedList"/>
    <dgm:cxn modelId="{2AEF569D-82CB-492F-86D8-7435F9E9C645}" type="presParOf" srcId="{9ECB6C0E-D19C-4E9B-B960-D5D8670A2736}" destId="{82134684-155B-4AC8-8CD3-776F41A5D6C8}"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1666D4-0FCE-4564-B550-5ED138DC4604}" type="doc">
      <dgm:prSet loTypeId="urn:microsoft.com/office/officeart/2005/8/layout/process3" loCatId="process" qsTypeId="urn:microsoft.com/office/officeart/2005/8/quickstyle/simple1" qsCatId="simple" csTypeId="urn:microsoft.com/office/officeart/2005/8/colors/accent2_2" csCatId="accent2" phldr="1"/>
      <dgm:spPr/>
    </dgm:pt>
    <dgm:pt modelId="{6749381D-50EC-4019-BAB1-D3038695A90D}">
      <dgm:prSet phldrT="[Text]"/>
      <dgm:spPr/>
      <dgm:t>
        <a:bodyPr/>
        <a:lstStyle/>
        <a:p>
          <a:r>
            <a:rPr lang="en-GB" altLang="lv-LV" b="1" dirty="0">
              <a:solidFill>
                <a:srgbClr val="9FAEE5"/>
              </a:solidFill>
              <a:latin typeface="Arial" panose="020B0604020202020204" pitchFamily="34" charset="0"/>
              <a:cs typeface="Times New Roman" panose="02020603050405020304" pitchFamily="18" charset="0"/>
            </a:rPr>
            <a:t>The aim</a:t>
          </a:r>
          <a:r>
            <a:rPr lang="lt-LT" altLang="lv-LV" b="1" dirty="0">
              <a:solidFill>
                <a:srgbClr val="9FAEE5"/>
              </a:solidFill>
              <a:latin typeface="Arial" panose="020B0604020202020204" pitchFamily="34" charset="0"/>
              <a:cs typeface="Times New Roman" panose="02020603050405020304" pitchFamily="18" charset="0"/>
            </a:rPr>
            <a:t> </a:t>
          </a:r>
          <a:br>
            <a:rPr lang="lt-LT" altLang="lv-LV" b="1" dirty="0">
              <a:latin typeface="Arial" panose="020B0604020202020204" pitchFamily="34" charset="0"/>
              <a:cs typeface="Times New Roman" panose="02020603050405020304" pitchFamily="18" charset="0"/>
            </a:rPr>
          </a:br>
          <a:r>
            <a:rPr lang="en-US" altLang="lv-LV" dirty="0">
              <a:latin typeface="Arial" panose="020B0604020202020204" pitchFamily="34" charset="0"/>
              <a:cs typeface="Times New Roman" panose="02020603050405020304" pitchFamily="18" charset="0"/>
            </a:rPr>
            <a:t>to improve integration and efficiency of environmental resource management  by promoting cooperation among involved stakeholders at all levels</a:t>
          </a:r>
          <a:r>
            <a:rPr lang="en-GB" altLang="lv-LV" dirty="0">
              <a:latin typeface="Arial" panose="020B0604020202020204" pitchFamily="34" charset="0"/>
              <a:cs typeface="Times New Roman" panose="02020603050405020304" pitchFamily="18" charset="0"/>
            </a:rPr>
            <a:t>.</a:t>
          </a:r>
          <a:endParaRPr lang="en-US" dirty="0"/>
        </a:p>
      </dgm:t>
    </dgm:pt>
    <dgm:pt modelId="{CCA3A8F0-5812-4BB9-AAAA-974889A4496E}" type="parTrans" cxnId="{5120F66D-0B7F-49DB-99D0-BCFDD10402CE}">
      <dgm:prSet/>
      <dgm:spPr/>
      <dgm:t>
        <a:bodyPr/>
        <a:lstStyle/>
        <a:p>
          <a:endParaRPr lang="en-US"/>
        </a:p>
      </dgm:t>
    </dgm:pt>
    <dgm:pt modelId="{0F2C0A80-69EB-4A8D-8B23-CBFB8B3839F2}" type="sibTrans" cxnId="{5120F66D-0B7F-49DB-99D0-BCFDD10402CE}">
      <dgm:prSet/>
      <dgm:spPr/>
      <dgm:t>
        <a:bodyPr/>
        <a:lstStyle/>
        <a:p>
          <a:endParaRPr lang="en-US"/>
        </a:p>
      </dgm:t>
    </dgm:pt>
    <dgm:pt modelId="{B99C2E6B-DB60-4AEC-BBDF-08EF5B519EAB}">
      <dgm:prSet phldrT="[Text]" custT="1"/>
      <dgm:spPr/>
      <dgm:t>
        <a:bodyPr/>
        <a:lstStyle/>
        <a:p>
          <a:r>
            <a:rPr lang="en-US" sz="1600" noProof="0" dirty="0"/>
            <a:t>Leads to higher capability to handle</a:t>
          </a:r>
        </a:p>
      </dgm:t>
    </dgm:pt>
    <dgm:pt modelId="{239238A7-0BBD-4FB3-9F83-3E6B25C037CF}" type="parTrans" cxnId="{84C01C0A-3D87-435F-8800-884A81AFB9B3}">
      <dgm:prSet/>
      <dgm:spPr/>
      <dgm:t>
        <a:bodyPr/>
        <a:lstStyle/>
        <a:p>
          <a:endParaRPr lang="en-US"/>
        </a:p>
      </dgm:t>
    </dgm:pt>
    <dgm:pt modelId="{5E95EE73-B29D-4922-BA3E-90901C3BB3F0}" type="sibTrans" cxnId="{84C01C0A-3D87-435F-8800-884A81AFB9B3}">
      <dgm:prSet/>
      <dgm:spPr/>
      <dgm:t>
        <a:bodyPr/>
        <a:lstStyle/>
        <a:p>
          <a:endParaRPr lang="en-US"/>
        </a:p>
      </dgm:t>
    </dgm:pt>
    <dgm:pt modelId="{3D3713E8-1354-4A5C-B52F-AE0BCF01D954}">
      <dgm:prSet phldrT="[Text]" custT="1"/>
      <dgm:spPr/>
      <dgm:t>
        <a:bodyPr/>
        <a:lstStyle/>
        <a:p>
          <a:r>
            <a:rPr lang="en-US" sz="1600" noProof="0" dirty="0"/>
            <a:t>protection and restoration of biodiversity and soil</a:t>
          </a:r>
        </a:p>
      </dgm:t>
    </dgm:pt>
    <dgm:pt modelId="{9788C2E1-22A2-4A89-A801-FAA586B228EB}" type="parTrans" cxnId="{DC6702EA-D362-43E0-8865-1777577D35EA}">
      <dgm:prSet/>
      <dgm:spPr/>
      <dgm:t>
        <a:bodyPr/>
        <a:lstStyle/>
        <a:p>
          <a:endParaRPr lang="en-US"/>
        </a:p>
      </dgm:t>
    </dgm:pt>
    <dgm:pt modelId="{251A0404-B291-462D-A709-F1CF6A7B326F}" type="sibTrans" cxnId="{DC6702EA-D362-43E0-8865-1777577D35EA}">
      <dgm:prSet/>
      <dgm:spPr/>
      <dgm:t>
        <a:bodyPr/>
        <a:lstStyle/>
        <a:p>
          <a:endParaRPr lang="en-US"/>
        </a:p>
      </dgm:t>
    </dgm:pt>
    <dgm:pt modelId="{5F157112-1E1D-4E9B-856D-69C9B2733CB7}">
      <dgm:prSet phldrT="[Text]" custT="1"/>
      <dgm:spPr/>
      <dgm:t>
        <a:bodyPr/>
        <a:lstStyle/>
        <a:p>
          <a:r>
            <a:rPr lang="en-US" sz="1600" noProof="0" dirty="0"/>
            <a:t>promotion of ecosystem services</a:t>
          </a:r>
        </a:p>
      </dgm:t>
    </dgm:pt>
    <dgm:pt modelId="{6BFB3DCA-4C75-4E69-AE7F-AC4A822D5941}" type="parTrans" cxnId="{9E3F547C-2786-4F92-A4A0-FDDCC27CD18B}">
      <dgm:prSet/>
      <dgm:spPr/>
      <dgm:t>
        <a:bodyPr/>
        <a:lstStyle/>
        <a:p>
          <a:endParaRPr lang="en-US"/>
        </a:p>
      </dgm:t>
    </dgm:pt>
    <dgm:pt modelId="{0A43C0BF-D484-42C1-910C-46789ED240E7}" type="sibTrans" cxnId="{9E3F547C-2786-4F92-A4A0-FDDCC27CD18B}">
      <dgm:prSet/>
      <dgm:spPr/>
      <dgm:t>
        <a:bodyPr/>
        <a:lstStyle/>
        <a:p>
          <a:endParaRPr lang="en-US"/>
        </a:p>
      </dgm:t>
    </dgm:pt>
    <dgm:pt modelId="{2C4027CA-3E91-4B77-BFAD-495BBAA3058E}" type="pres">
      <dgm:prSet presAssocID="{C51666D4-0FCE-4564-B550-5ED138DC4604}" presName="linearFlow" presStyleCnt="0">
        <dgm:presLayoutVars>
          <dgm:dir/>
          <dgm:animLvl val="lvl"/>
          <dgm:resizeHandles val="exact"/>
        </dgm:presLayoutVars>
      </dgm:prSet>
      <dgm:spPr/>
    </dgm:pt>
    <dgm:pt modelId="{AE76FD32-13A6-4648-8302-661C54AA0CC9}" type="pres">
      <dgm:prSet presAssocID="{6749381D-50EC-4019-BAB1-D3038695A90D}" presName="composite" presStyleCnt="0"/>
      <dgm:spPr/>
    </dgm:pt>
    <dgm:pt modelId="{6DC4AD83-D615-497E-B16B-7708061235DB}" type="pres">
      <dgm:prSet presAssocID="{6749381D-50EC-4019-BAB1-D3038695A90D}" presName="parTx" presStyleLbl="node1" presStyleIdx="0" presStyleCnt="1">
        <dgm:presLayoutVars>
          <dgm:chMax val="0"/>
          <dgm:chPref val="0"/>
          <dgm:bulletEnabled val="1"/>
        </dgm:presLayoutVars>
      </dgm:prSet>
      <dgm:spPr/>
    </dgm:pt>
    <dgm:pt modelId="{88581E60-D978-47AE-A5F0-DAEF113DE3D1}" type="pres">
      <dgm:prSet presAssocID="{6749381D-50EC-4019-BAB1-D3038695A90D}" presName="parSh" presStyleLbl="node1" presStyleIdx="0" presStyleCnt="1"/>
      <dgm:spPr/>
    </dgm:pt>
    <dgm:pt modelId="{0FE67863-0F0A-4082-A5B2-E9754EC53F2D}" type="pres">
      <dgm:prSet presAssocID="{6749381D-50EC-4019-BAB1-D3038695A90D}" presName="desTx" presStyleLbl="fgAcc1" presStyleIdx="0" presStyleCnt="1">
        <dgm:presLayoutVars>
          <dgm:bulletEnabled val="1"/>
        </dgm:presLayoutVars>
      </dgm:prSet>
      <dgm:spPr/>
    </dgm:pt>
  </dgm:ptLst>
  <dgm:cxnLst>
    <dgm:cxn modelId="{84C01C0A-3D87-435F-8800-884A81AFB9B3}" srcId="{6749381D-50EC-4019-BAB1-D3038695A90D}" destId="{B99C2E6B-DB60-4AEC-BBDF-08EF5B519EAB}" srcOrd="0" destOrd="0" parTransId="{239238A7-0BBD-4FB3-9F83-3E6B25C037CF}" sibTransId="{5E95EE73-B29D-4922-BA3E-90901C3BB3F0}"/>
    <dgm:cxn modelId="{6C12CB15-65D6-450A-A780-21F8AA9AB694}" type="presOf" srcId="{3D3713E8-1354-4A5C-B52F-AE0BCF01D954}" destId="{0FE67863-0F0A-4082-A5B2-E9754EC53F2D}" srcOrd="0" destOrd="1" presId="urn:microsoft.com/office/officeart/2005/8/layout/process3"/>
    <dgm:cxn modelId="{8440D727-BF37-4973-B865-03445AF6CA31}" type="presOf" srcId="{C51666D4-0FCE-4564-B550-5ED138DC4604}" destId="{2C4027CA-3E91-4B77-BFAD-495BBAA3058E}" srcOrd="0" destOrd="0" presId="urn:microsoft.com/office/officeart/2005/8/layout/process3"/>
    <dgm:cxn modelId="{5120F66D-0B7F-49DB-99D0-BCFDD10402CE}" srcId="{C51666D4-0FCE-4564-B550-5ED138DC4604}" destId="{6749381D-50EC-4019-BAB1-D3038695A90D}" srcOrd="0" destOrd="0" parTransId="{CCA3A8F0-5812-4BB9-AAAA-974889A4496E}" sibTransId="{0F2C0A80-69EB-4A8D-8B23-CBFB8B3839F2}"/>
    <dgm:cxn modelId="{4BECB64F-1E22-4707-B721-5DC4AFF89A85}" type="presOf" srcId="{6749381D-50EC-4019-BAB1-D3038695A90D}" destId="{88581E60-D978-47AE-A5F0-DAEF113DE3D1}" srcOrd="1" destOrd="0" presId="urn:microsoft.com/office/officeart/2005/8/layout/process3"/>
    <dgm:cxn modelId="{9E3F547C-2786-4F92-A4A0-FDDCC27CD18B}" srcId="{B99C2E6B-DB60-4AEC-BBDF-08EF5B519EAB}" destId="{5F157112-1E1D-4E9B-856D-69C9B2733CB7}" srcOrd="1" destOrd="0" parTransId="{6BFB3DCA-4C75-4E69-AE7F-AC4A822D5941}" sibTransId="{0A43C0BF-D484-42C1-910C-46789ED240E7}"/>
    <dgm:cxn modelId="{8BA30E8D-709D-4CA1-8527-14744E9493D5}" type="presOf" srcId="{5F157112-1E1D-4E9B-856D-69C9B2733CB7}" destId="{0FE67863-0F0A-4082-A5B2-E9754EC53F2D}" srcOrd="0" destOrd="2" presId="urn:microsoft.com/office/officeart/2005/8/layout/process3"/>
    <dgm:cxn modelId="{BE5E25B7-202A-4270-9787-92929940B877}" type="presOf" srcId="{B99C2E6B-DB60-4AEC-BBDF-08EF5B519EAB}" destId="{0FE67863-0F0A-4082-A5B2-E9754EC53F2D}" srcOrd="0" destOrd="0" presId="urn:microsoft.com/office/officeart/2005/8/layout/process3"/>
    <dgm:cxn modelId="{DC6702EA-D362-43E0-8865-1777577D35EA}" srcId="{B99C2E6B-DB60-4AEC-BBDF-08EF5B519EAB}" destId="{3D3713E8-1354-4A5C-B52F-AE0BCF01D954}" srcOrd="0" destOrd="0" parTransId="{9788C2E1-22A2-4A89-A801-FAA586B228EB}" sibTransId="{251A0404-B291-462D-A709-F1CF6A7B326F}"/>
    <dgm:cxn modelId="{0A07C5F6-5479-4F06-920C-2CEB927E72A7}" type="presOf" srcId="{6749381D-50EC-4019-BAB1-D3038695A90D}" destId="{6DC4AD83-D615-497E-B16B-7708061235DB}" srcOrd="0" destOrd="0" presId="urn:microsoft.com/office/officeart/2005/8/layout/process3"/>
    <dgm:cxn modelId="{88C0F7FC-E45B-42A9-87A3-2D2B6276BD94}" type="presParOf" srcId="{2C4027CA-3E91-4B77-BFAD-495BBAA3058E}" destId="{AE76FD32-13A6-4648-8302-661C54AA0CC9}" srcOrd="0" destOrd="0" presId="urn:microsoft.com/office/officeart/2005/8/layout/process3"/>
    <dgm:cxn modelId="{A3B3A0EA-3091-4556-BA79-B5630C99A072}" type="presParOf" srcId="{AE76FD32-13A6-4648-8302-661C54AA0CC9}" destId="{6DC4AD83-D615-497E-B16B-7708061235DB}" srcOrd="0" destOrd="0" presId="urn:microsoft.com/office/officeart/2005/8/layout/process3"/>
    <dgm:cxn modelId="{ED76D92A-5512-4ADA-88E5-DDAD15725A8F}" type="presParOf" srcId="{AE76FD32-13A6-4648-8302-661C54AA0CC9}" destId="{88581E60-D978-47AE-A5F0-DAEF113DE3D1}" srcOrd="1" destOrd="0" presId="urn:microsoft.com/office/officeart/2005/8/layout/process3"/>
    <dgm:cxn modelId="{859779F0-5532-4231-8FB4-494247A8068A}" type="presParOf" srcId="{AE76FD32-13A6-4648-8302-661C54AA0CC9}" destId="{0FE67863-0F0A-4082-A5B2-E9754EC53F2D}" srcOrd="2" destOrd="0" presId="urn:microsoft.com/office/officeart/2005/8/layout/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1DB0D1-8786-4FD8-AE53-0DC4553E2B8F}"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0729BBD0-46C9-40AE-A51D-F87F1C924326}">
      <dgm:prSet phldrT="[Text]"/>
      <dgm:spPr/>
      <dgm:t>
        <a:bodyPr/>
        <a:lstStyle/>
        <a:p>
          <a:pPr algn="l"/>
          <a:r>
            <a:rPr lang="en-US" b="1" noProof="0" dirty="0"/>
            <a:t>Natural objects</a:t>
          </a:r>
        </a:p>
      </dgm:t>
    </dgm:pt>
    <dgm:pt modelId="{BF80248B-B93E-44F8-8D10-BD8199CFF7C2}" type="parTrans" cxnId="{3E9A67DC-572B-42EE-95DF-F226AFA3D64C}">
      <dgm:prSet/>
      <dgm:spPr/>
      <dgm:t>
        <a:bodyPr/>
        <a:lstStyle/>
        <a:p>
          <a:endParaRPr lang="en-US"/>
        </a:p>
      </dgm:t>
    </dgm:pt>
    <dgm:pt modelId="{F2E39620-D14D-4BC8-9C3E-D1832E7D631A}" type="sibTrans" cxnId="{3E9A67DC-572B-42EE-95DF-F226AFA3D64C}">
      <dgm:prSet/>
      <dgm:spPr/>
      <dgm:t>
        <a:bodyPr/>
        <a:lstStyle/>
        <a:p>
          <a:endParaRPr lang="en-US"/>
        </a:p>
      </dgm:t>
    </dgm:pt>
    <dgm:pt modelId="{47056031-1CE7-4A60-A33C-F5C7EBBB0A53}">
      <dgm:prSet phldrT="[Text]"/>
      <dgm:spPr/>
      <dgm:t>
        <a:bodyPr/>
        <a:lstStyle/>
        <a:p>
          <a:pPr algn="l"/>
          <a:r>
            <a:rPr lang="en-US" b="1" noProof="0" dirty="0"/>
            <a:t>Protected areas</a:t>
          </a:r>
        </a:p>
      </dgm:t>
    </dgm:pt>
    <dgm:pt modelId="{02D953CB-DF6D-4F4D-A51F-9CC1EECDADEA}" type="parTrans" cxnId="{AF3FDC21-CB86-4742-9921-305AC58D405C}">
      <dgm:prSet/>
      <dgm:spPr/>
      <dgm:t>
        <a:bodyPr/>
        <a:lstStyle/>
        <a:p>
          <a:endParaRPr lang="en-US"/>
        </a:p>
      </dgm:t>
    </dgm:pt>
    <dgm:pt modelId="{13C9F4E5-5BA7-4B8B-BD8A-65917565F86B}" type="sibTrans" cxnId="{AF3FDC21-CB86-4742-9921-305AC58D405C}">
      <dgm:prSet/>
      <dgm:spPr/>
      <dgm:t>
        <a:bodyPr/>
        <a:lstStyle/>
        <a:p>
          <a:endParaRPr lang="en-US"/>
        </a:p>
      </dgm:t>
    </dgm:pt>
    <dgm:pt modelId="{4A55A4E4-4636-499E-BDC6-4FB035D3537A}">
      <dgm:prSet phldrT="[Text]"/>
      <dgm:spPr/>
      <dgm:t>
        <a:bodyPr/>
        <a:lstStyle/>
        <a:p>
          <a:pPr algn="l"/>
          <a:r>
            <a:rPr lang="en-US" b="1" noProof="0" dirty="0"/>
            <a:t>Risk management</a:t>
          </a:r>
        </a:p>
      </dgm:t>
    </dgm:pt>
    <dgm:pt modelId="{315A89C0-B542-42E6-AB09-89165CAD4D1C}" type="parTrans" cxnId="{FE1FA3BF-1EDF-4AE4-A299-07716701D324}">
      <dgm:prSet/>
      <dgm:spPr/>
      <dgm:t>
        <a:bodyPr/>
        <a:lstStyle/>
        <a:p>
          <a:endParaRPr lang="en-US"/>
        </a:p>
      </dgm:t>
    </dgm:pt>
    <dgm:pt modelId="{B0564C2A-6B75-4279-85DF-E8EF3038430D}" type="sibTrans" cxnId="{FE1FA3BF-1EDF-4AE4-A299-07716701D324}">
      <dgm:prSet/>
      <dgm:spPr/>
      <dgm:t>
        <a:bodyPr/>
        <a:lstStyle/>
        <a:p>
          <a:endParaRPr lang="en-US"/>
        </a:p>
      </dgm:t>
    </dgm:pt>
    <dgm:pt modelId="{88BB41C2-A200-4C4E-BD94-7B5FC612BEAA}" type="pres">
      <dgm:prSet presAssocID="{571DB0D1-8786-4FD8-AE53-0DC4553E2B8F}" presName="Name0" presStyleCnt="0">
        <dgm:presLayoutVars>
          <dgm:dir/>
          <dgm:resizeHandles val="exact"/>
        </dgm:presLayoutVars>
      </dgm:prSet>
      <dgm:spPr/>
    </dgm:pt>
    <dgm:pt modelId="{83819999-8E83-4CAE-A4FF-7557C876AA32}" type="pres">
      <dgm:prSet presAssocID="{47056031-1CE7-4A60-A33C-F5C7EBBB0A53}" presName="composite" presStyleCnt="0"/>
      <dgm:spPr/>
    </dgm:pt>
    <dgm:pt modelId="{F7AF00A1-B021-4062-8255-FAFAC69E3A13}" type="pres">
      <dgm:prSet presAssocID="{47056031-1CE7-4A60-A33C-F5C7EBBB0A53}" presName="rect1" presStyleLbl="bgShp" presStyleIdx="0" presStyleCnt="3" custScaleX="153979" custLinFactNeighborX="25281" custLinFactNeighborY="1343"/>
      <dgm:spPr>
        <a:blipFill>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dgm:spPr>
    </dgm:pt>
    <dgm:pt modelId="{69843524-4003-4BE3-9474-E579D3414FBF}" type="pres">
      <dgm:prSet presAssocID="{47056031-1CE7-4A60-A33C-F5C7EBBB0A53}" presName="rect2" presStyleLbl="trBgShp" presStyleIdx="0" presStyleCnt="3" custScaleX="118973" custLinFactNeighborX="851" custLinFactNeighborY="20299">
        <dgm:presLayoutVars>
          <dgm:bulletEnabled val="1"/>
        </dgm:presLayoutVars>
      </dgm:prSet>
      <dgm:spPr/>
    </dgm:pt>
    <dgm:pt modelId="{51C873D5-1753-4C3F-BE03-022CEFC20201}" type="pres">
      <dgm:prSet presAssocID="{13C9F4E5-5BA7-4B8B-BD8A-65917565F86B}" presName="sibTrans" presStyleCnt="0"/>
      <dgm:spPr/>
    </dgm:pt>
    <dgm:pt modelId="{34381B38-CB29-4ABF-9E78-64E99B0F37CD}" type="pres">
      <dgm:prSet presAssocID="{0729BBD0-46C9-40AE-A51D-F87F1C924326}" presName="composite" presStyleCnt="0"/>
      <dgm:spPr/>
    </dgm:pt>
    <dgm:pt modelId="{D7086EB3-7F32-409F-AADC-4C517E316D20}" type="pres">
      <dgm:prSet presAssocID="{0729BBD0-46C9-40AE-A51D-F87F1C924326}" presName="rect1" presStyleLbl="bgShp" presStyleIdx="1" presStyleCnt="3" custScaleX="153979" custLinFactNeighborX="56882" custLinFactNeighborY="567"/>
      <dgm:spPr>
        <a:blipFill>
          <a:blip xmlns:r="http://schemas.openxmlformats.org/officeDocument/2006/relationships" r:embed="rId2">
            <a:extLst>
              <a:ext uri="{28A0092B-C50C-407E-A947-70E740481C1C}">
                <a14:useLocalDpi xmlns:a14="http://schemas.microsoft.com/office/drawing/2010/main" val="0"/>
              </a:ext>
            </a:extLst>
          </a:blip>
          <a:srcRect/>
          <a:stretch>
            <a:fillRect t="-16000" b="-16000"/>
          </a:stretch>
        </a:blipFill>
      </dgm:spPr>
    </dgm:pt>
    <dgm:pt modelId="{0A63B7BC-4376-457D-9963-ACA1EDE0C1AC}" type="pres">
      <dgm:prSet presAssocID="{0729BBD0-46C9-40AE-A51D-F87F1C924326}" presName="rect2" presStyleLbl="trBgShp" presStyleIdx="1" presStyleCnt="3" custScaleX="118973" custLinFactNeighborX="851" custLinFactNeighborY="20299">
        <dgm:presLayoutVars>
          <dgm:bulletEnabled val="1"/>
        </dgm:presLayoutVars>
      </dgm:prSet>
      <dgm:spPr/>
    </dgm:pt>
    <dgm:pt modelId="{3441AB96-92F0-43DF-A47F-3B9DE0173BE8}" type="pres">
      <dgm:prSet presAssocID="{F2E39620-D14D-4BC8-9C3E-D1832E7D631A}" presName="sibTrans" presStyleCnt="0"/>
      <dgm:spPr/>
    </dgm:pt>
    <dgm:pt modelId="{5873070B-DBA1-4DAB-AE0B-E317F00C4420}" type="pres">
      <dgm:prSet presAssocID="{4A55A4E4-4636-499E-BDC6-4FB035D3537A}" presName="composite" presStyleCnt="0"/>
      <dgm:spPr/>
    </dgm:pt>
    <dgm:pt modelId="{6C6755A4-B28C-4864-893A-9EA019805139}" type="pres">
      <dgm:prSet presAssocID="{4A55A4E4-4636-499E-BDC6-4FB035D3537A}" presName="rect1" presStyleLbl="bgShp" presStyleIdx="2" presStyleCnt="3" custScaleX="153979" custLinFactNeighborX="56882" custLinFactNeighborY="567"/>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pt>
    <dgm:pt modelId="{C15BD436-CFEF-46CA-AA31-564FED8E2D86}" type="pres">
      <dgm:prSet presAssocID="{4A55A4E4-4636-499E-BDC6-4FB035D3537A}" presName="rect2" presStyleLbl="trBgShp" presStyleIdx="2" presStyleCnt="3" custScaleX="118973" custLinFactNeighborX="851" custLinFactNeighborY="20299">
        <dgm:presLayoutVars>
          <dgm:bulletEnabled val="1"/>
        </dgm:presLayoutVars>
      </dgm:prSet>
      <dgm:spPr/>
    </dgm:pt>
  </dgm:ptLst>
  <dgm:cxnLst>
    <dgm:cxn modelId="{369B3204-536A-477D-952E-1968C3BBFDBA}" type="presOf" srcId="{4A55A4E4-4636-499E-BDC6-4FB035D3537A}" destId="{C15BD436-CFEF-46CA-AA31-564FED8E2D86}" srcOrd="0" destOrd="0" presId="urn:microsoft.com/office/officeart/2008/layout/BendingPictureSemiTransparentText"/>
    <dgm:cxn modelId="{AF3FDC21-CB86-4742-9921-305AC58D405C}" srcId="{571DB0D1-8786-4FD8-AE53-0DC4553E2B8F}" destId="{47056031-1CE7-4A60-A33C-F5C7EBBB0A53}" srcOrd="0" destOrd="0" parTransId="{02D953CB-DF6D-4F4D-A51F-9CC1EECDADEA}" sibTransId="{13C9F4E5-5BA7-4B8B-BD8A-65917565F86B}"/>
    <dgm:cxn modelId="{AEFCD975-4A6C-4EA6-BB7F-87364E9A0858}" type="presOf" srcId="{0729BBD0-46C9-40AE-A51D-F87F1C924326}" destId="{0A63B7BC-4376-457D-9963-ACA1EDE0C1AC}" srcOrd="0" destOrd="0" presId="urn:microsoft.com/office/officeart/2008/layout/BendingPictureSemiTransparentText"/>
    <dgm:cxn modelId="{C4BC5FB5-4715-482C-B84B-E56C91140CA6}" type="presOf" srcId="{47056031-1CE7-4A60-A33C-F5C7EBBB0A53}" destId="{69843524-4003-4BE3-9474-E579D3414FBF}" srcOrd="0" destOrd="0" presId="urn:microsoft.com/office/officeart/2008/layout/BendingPictureSemiTransparentText"/>
    <dgm:cxn modelId="{FE1FA3BF-1EDF-4AE4-A299-07716701D324}" srcId="{571DB0D1-8786-4FD8-AE53-0DC4553E2B8F}" destId="{4A55A4E4-4636-499E-BDC6-4FB035D3537A}" srcOrd="2" destOrd="0" parTransId="{315A89C0-B542-42E6-AB09-89165CAD4D1C}" sibTransId="{B0564C2A-6B75-4279-85DF-E8EF3038430D}"/>
    <dgm:cxn modelId="{3E9A67DC-572B-42EE-95DF-F226AFA3D64C}" srcId="{571DB0D1-8786-4FD8-AE53-0DC4553E2B8F}" destId="{0729BBD0-46C9-40AE-A51D-F87F1C924326}" srcOrd="1" destOrd="0" parTransId="{BF80248B-B93E-44F8-8D10-BD8199CFF7C2}" sibTransId="{F2E39620-D14D-4BC8-9C3E-D1832E7D631A}"/>
    <dgm:cxn modelId="{880A73E1-3221-40E4-AA12-49770BB58711}" type="presOf" srcId="{571DB0D1-8786-4FD8-AE53-0DC4553E2B8F}" destId="{88BB41C2-A200-4C4E-BD94-7B5FC612BEAA}" srcOrd="0" destOrd="0" presId="urn:microsoft.com/office/officeart/2008/layout/BendingPictureSemiTransparentText"/>
    <dgm:cxn modelId="{847DB568-FD74-413A-A2D2-C05FF3BD599A}" type="presParOf" srcId="{88BB41C2-A200-4C4E-BD94-7B5FC612BEAA}" destId="{83819999-8E83-4CAE-A4FF-7557C876AA32}" srcOrd="0" destOrd="0" presId="urn:microsoft.com/office/officeart/2008/layout/BendingPictureSemiTransparentText"/>
    <dgm:cxn modelId="{E5DDEC2F-C737-42FF-93DA-57CDD243AFDA}" type="presParOf" srcId="{83819999-8E83-4CAE-A4FF-7557C876AA32}" destId="{F7AF00A1-B021-4062-8255-FAFAC69E3A13}" srcOrd="0" destOrd="0" presId="urn:microsoft.com/office/officeart/2008/layout/BendingPictureSemiTransparentText"/>
    <dgm:cxn modelId="{2D8DC733-2754-422D-BFA1-D0D98A2684F4}" type="presParOf" srcId="{83819999-8E83-4CAE-A4FF-7557C876AA32}" destId="{69843524-4003-4BE3-9474-E579D3414FBF}" srcOrd="1" destOrd="0" presId="urn:microsoft.com/office/officeart/2008/layout/BendingPictureSemiTransparentText"/>
    <dgm:cxn modelId="{C55395EC-0B43-4152-8E0D-0A33F5A3F8EA}" type="presParOf" srcId="{88BB41C2-A200-4C4E-BD94-7B5FC612BEAA}" destId="{51C873D5-1753-4C3F-BE03-022CEFC20201}" srcOrd="1" destOrd="0" presId="urn:microsoft.com/office/officeart/2008/layout/BendingPictureSemiTransparentText"/>
    <dgm:cxn modelId="{56E03CD0-F1DC-4A0F-AC12-943A1D846578}" type="presParOf" srcId="{88BB41C2-A200-4C4E-BD94-7B5FC612BEAA}" destId="{34381B38-CB29-4ABF-9E78-64E99B0F37CD}" srcOrd="2" destOrd="0" presId="urn:microsoft.com/office/officeart/2008/layout/BendingPictureSemiTransparentText"/>
    <dgm:cxn modelId="{F3E33B8F-0A2F-453A-8592-2204583E44B4}" type="presParOf" srcId="{34381B38-CB29-4ABF-9E78-64E99B0F37CD}" destId="{D7086EB3-7F32-409F-AADC-4C517E316D20}" srcOrd="0" destOrd="0" presId="urn:microsoft.com/office/officeart/2008/layout/BendingPictureSemiTransparentText"/>
    <dgm:cxn modelId="{527FA0D1-F7EB-4B1C-AA4A-5134847F0182}" type="presParOf" srcId="{34381B38-CB29-4ABF-9E78-64E99B0F37CD}" destId="{0A63B7BC-4376-457D-9963-ACA1EDE0C1AC}" srcOrd="1" destOrd="0" presId="urn:microsoft.com/office/officeart/2008/layout/BendingPictureSemiTransparentText"/>
    <dgm:cxn modelId="{7C5A07D4-8836-4E47-9C77-2FAE6C6B2B3C}" type="presParOf" srcId="{88BB41C2-A200-4C4E-BD94-7B5FC612BEAA}" destId="{3441AB96-92F0-43DF-A47F-3B9DE0173BE8}" srcOrd="3" destOrd="0" presId="urn:microsoft.com/office/officeart/2008/layout/BendingPictureSemiTransparentText"/>
    <dgm:cxn modelId="{CE5EF8B7-05FA-4591-9B08-8815D6644E97}" type="presParOf" srcId="{88BB41C2-A200-4C4E-BD94-7B5FC612BEAA}" destId="{5873070B-DBA1-4DAB-AE0B-E317F00C4420}" srcOrd="4" destOrd="0" presId="urn:microsoft.com/office/officeart/2008/layout/BendingPictureSemiTransparentText"/>
    <dgm:cxn modelId="{523B2FF9-FAC9-4858-9B07-0E5BD375C11F}" type="presParOf" srcId="{5873070B-DBA1-4DAB-AE0B-E317F00C4420}" destId="{6C6755A4-B28C-4864-893A-9EA019805139}" srcOrd="0" destOrd="0" presId="urn:microsoft.com/office/officeart/2008/layout/BendingPictureSemiTransparentText"/>
    <dgm:cxn modelId="{E3F209DD-5165-4DA1-89F5-B7150CE0FF16}" type="presParOf" srcId="{5873070B-DBA1-4DAB-AE0B-E317F00C4420}" destId="{C15BD436-CFEF-46CA-AA31-564FED8E2D86}"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3E3F91-59B5-46CC-AEE9-CF2ECAE4DECE}">
      <dsp:nvSpPr>
        <dsp:cNvPr id="0" name=""/>
        <dsp:cNvSpPr/>
      </dsp:nvSpPr>
      <dsp:spPr>
        <a:xfrm>
          <a:off x="3068920" y="1744503"/>
          <a:ext cx="598367" cy="1286489"/>
        </a:xfrm>
        <a:custGeom>
          <a:avLst/>
          <a:gdLst/>
          <a:ahLst/>
          <a:cxnLst/>
          <a:rect l="0" t="0" r="0" b="0"/>
          <a:pathLst>
            <a:path>
              <a:moveTo>
                <a:pt x="0" y="0"/>
              </a:moveTo>
              <a:lnTo>
                <a:pt x="299183" y="0"/>
              </a:lnTo>
              <a:lnTo>
                <a:pt x="299183" y="1286489"/>
              </a:lnTo>
              <a:lnTo>
                <a:pt x="598367" y="12864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364290-6A4F-44A4-B8A2-A500768A259F}">
      <dsp:nvSpPr>
        <dsp:cNvPr id="0" name=""/>
        <dsp:cNvSpPr/>
      </dsp:nvSpPr>
      <dsp:spPr>
        <a:xfrm>
          <a:off x="3068920" y="1698783"/>
          <a:ext cx="598367" cy="91440"/>
        </a:xfrm>
        <a:custGeom>
          <a:avLst/>
          <a:gdLst/>
          <a:ahLst/>
          <a:cxnLst/>
          <a:rect l="0" t="0" r="0" b="0"/>
          <a:pathLst>
            <a:path>
              <a:moveTo>
                <a:pt x="0" y="45720"/>
              </a:moveTo>
              <a:lnTo>
                <a:pt x="598367"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E9876A-0D3E-47D1-A01C-551B0FA088CF}">
      <dsp:nvSpPr>
        <dsp:cNvPr id="0" name=""/>
        <dsp:cNvSpPr/>
      </dsp:nvSpPr>
      <dsp:spPr>
        <a:xfrm>
          <a:off x="3068920" y="458014"/>
          <a:ext cx="598367" cy="1286489"/>
        </a:xfrm>
        <a:custGeom>
          <a:avLst/>
          <a:gdLst/>
          <a:ahLst/>
          <a:cxnLst/>
          <a:rect l="0" t="0" r="0" b="0"/>
          <a:pathLst>
            <a:path>
              <a:moveTo>
                <a:pt x="0" y="1286489"/>
              </a:moveTo>
              <a:lnTo>
                <a:pt x="299183" y="1286489"/>
              </a:lnTo>
              <a:lnTo>
                <a:pt x="299183" y="0"/>
              </a:lnTo>
              <a:lnTo>
                <a:pt x="59836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17C91E-D38F-4F76-B377-B30EB297CD25}">
      <dsp:nvSpPr>
        <dsp:cNvPr id="0" name=""/>
        <dsp:cNvSpPr/>
      </dsp:nvSpPr>
      <dsp:spPr>
        <a:xfrm>
          <a:off x="77084" y="1288248"/>
          <a:ext cx="2991835" cy="912509"/>
        </a:xfrm>
        <a:prstGeom prst="rect">
          <a:avLst/>
        </a:prstGeom>
        <a:solidFill>
          <a:srgbClr val="9FAE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GB" sz="2800" b="1" kern="1200">
              <a:solidFill>
                <a:schemeClr val="tx1"/>
              </a:solidFill>
              <a:latin typeface="Arial" panose="020B0604020202020204" pitchFamily="34" charset="0"/>
              <a:cs typeface="Arial" panose="020B0604020202020204" pitchFamily="34" charset="0"/>
            </a:rPr>
            <a:t>Who can apply:</a:t>
          </a:r>
        </a:p>
      </dsp:txBody>
      <dsp:txXfrm>
        <a:off x="77084" y="1288248"/>
        <a:ext cx="2991835" cy="912509"/>
      </dsp:txXfrm>
    </dsp:sp>
    <dsp:sp modelId="{84FF640E-F5BB-4DC1-8047-5A61016AFD14}">
      <dsp:nvSpPr>
        <dsp:cNvPr id="0" name=""/>
        <dsp:cNvSpPr/>
      </dsp:nvSpPr>
      <dsp:spPr>
        <a:xfrm>
          <a:off x="3667287" y="1759"/>
          <a:ext cx="3268251" cy="912509"/>
        </a:xfrm>
        <a:prstGeom prst="rect">
          <a:avLst/>
        </a:prstGeom>
        <a:solidFill>
          <a:srgbClr val="9FAE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latin typeface="Arial" panose="020B0604020202020204" pitchFamily="34" charset="0"/>
              <a:cs typeface="Arial" panose="020B0604020202020204" pitchFamily="34" charset="0"/>
            </a:rPr>
            <a:t>Public authorities </a:t>
          </a:r>
          <a:r>
            <a:rPr lang="en-GB" sz="1600" kern="1200">
              <a:solidFill>
                <a:schemeClr val="tx1"/>
              </a:solidFill>
              <a:latin typeface="Arial" panose="020B0604020202020204" pitchFamily="34" charset="0"/>
              <a:cs typeface="Arial" panose="020B0604020202020204" pitchFamily="34" charset="0"/>
            </a:rPr>
            <a:t>(national, regional and local authorities) </a:t>
          </a:r>
        </a:p>
      </dsp:txBody>
      <dsp:txXfrm>
        <a:off x="3667287" y="1759"/>
        <a:ext cx="3268251" cy="912509"/>
      </dsp:txXfrm>
    </dsp:sp>
    <dsp:sp modelId="{F44CABA8-7584-4D0E-8238-95AFBDB650D1}">
      <dsp:nvSpPr>
        <dsp:cNvPr id="0" name=""/>
        <dsp:cNvSpPr/>
      </dsp:nvSpPr>
      <dsp:spPr>
        <a:xfrm>
          <a:off x="3667287" y="1288248"/>
          <a:ext cx="3268251" cy="912509"/>
        </a:xfrm>
        <a:prstGeom prst="rect">
          <a:avLst/>
        </a:prstGeom>
        <a:solidFill>
          <a:srgbClr val="9FAE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tx1"/>
              </a:solidFill>
              <a:latin typeface="Arial" panose="020B0604020202020204" pitchFamily="34" charset="0"/>
              <a:cs typeface="Arial" panose="020B0604020202020204" pitchFamily="34" charset="0"/>
            </a:rPr>
            <a:t>Public equivalent bodies</a:t>
          </a:r>
          <a:r>
            <a:rPr lang="en-GB" sz="2000" kern="1200" dirty="0">
              <a:solidFill>
                <a:schemeClr val="tx1"/>
              </a:solidFill>
              <a:latin typeface="Arial" panose="020B0604020202020204" pitchFamily="34" charset="0"/>
              <a:cs typeface="Arial" panose="020B0604020202020204" pitchFamily="34" charset="0"/>
            </a:rPr>
            <a:t>, </a:t>
          </a:r>
          <a:r>
            <a:rPr lang="en-GB" sz="1600" kern="1200" dirty="0">
              <a:solidFill>
                <a:schemeClr val="tx1"/>
              </a:solidFill>
              <a:latin typeface="Arial" panose="020B0604020202020204" pitchFamily="34" charset="0"/>
              <a:cs typeface="Arial" panose="020B0604020202020204" pitchFamily="34" charset="0"/>
            </a:rPr>
            <a:t>meaning by any legal body governed by public law</a:t>
          </a:r>
        </a:p>
      </dsp:txBody>
      <dsp:txXfrm>
        <a:off x="3667287" y="1288248"/>
        <a:ext cx="3268251" cy="912509"/>
      </dsp:txXfrm>
    </dsp:sp>
    <dsp:sp modelId="{E8E3A183-3062-443E-99DA-2A2D00517488}">
      <dsp:nvSpPr>
        <dsp:cNvPr id="0" name=""/>
        <dsp:cNvSpPr/>
      </dsp:nvSpPr>
      <dsp:spPr>
        <a:xfrm>
          <a:off x="3667287" y="2574737"/>
          <a:ext cx="3268251" cy="912509"/>
        </a:xfrm>
        <a:prstGeom prst="rect">
          <a:avLst/>
        </a:prstGeom>
        <a:solidFill>
          <a:srgbClr val="9FAE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100000"/>
            </a:lnSpc>
            <a:spcBef>
              <a:spcPct val="0"/>
            </a:spcBef>
            <a:spcAft>
              <a:spcPct val="35000"/>
            </a:spcAft>
            <a:buNone/>
          </a:pPr>
          <a:r>
            <a:rPr lang="en-GB" sz="2000" b="1" kern="1200">
              <a:solidFill>
                <a:prstClr val="black"/>
              </a:solidFill>
              <a:latin typeface="Arial"/>
              <a:ea typeface="+mn-ea"/>
              <a:cs typeface="Arial"/>
            </a:rPr>
            <a:t>NGOs </a:t>
          </a:r>
          <a:r>
            <a:rPr lang="en-GB" sz="1600" kern="1200">
              <a:solidFill>
                <a:prstClr val="black"/>
              </a:solidFill>
              <a:latin typeface="Arial"/>
              <a:ea typeface="+mn-ea"/>
              <a:cs typeface="Arial"/>
            </a:rPr>
            <a:t>(NGO LP budget can be up to </a:t>
          </a:r>
        </a:p>
        <a:p>
          <a:pPr marL="0" lvl="0" indent="0" algn="ctr" defTabSz="889000">
            <a:lnSpc>
              <a:spcPct val="100000"/>
            </a:lnSpc>
            <a:spcBef>
              <a:spcPct val="0"/>
            </a:spcBef>
            <a:spcAft>
              <a:spcPct val="35000"/>
            </a:spcAft>
            <a:buNone/>
          </a:pPr>
          <a:r>
            <a:rPr lang="en-GB" sz="1600" kern="1200">
              <a:solidFill>
                <a:prstClr val="black"/>
              </a:solidFill>
              <a:latin typeface="Arial" panose="020B0604020202020204" pitchFamily="34" charset="0"/>
              <a:ea typeface="+mn-ea"/>
              <a:cs typeface="Arial" panose="020B0604020202020204" pitchFamily="34" charset="0"/>
            </a:rPr>
            <a:t>200 000 EUR ERDF)</a:t>
          </a:r>
        </a:p>
      </dsp:txBody>
      <dsp:txXfrm>
        <a:off x="3667287" y="2574737"/>
        <a:ext cx="3268251" cy="9125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BE7D16-0A03-4E6E-AF5D-6614E37138FB}">
      <dsp:nvSpPr>
        <dsp:cNvPr id="0" name=""/>
        <dsp:cNvSpPr/>
      </dsp:nvSpPr>
      <dsp:spPr>
        <a:xfrm>
          <a:off x="1463948" y="217624"/>
          <a:ext cx="1212302" cy="12123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2266950">
            <a:lnSpc>
              <a:spcPct val="90000"/>
            </a:lnSpc>
            <a:spcBef>
              <a:spcPct val="0"/>
            </a:spcBef>
            <a:spcAft>
              <a:spcPct val="35000"/>
            </a:spcAft>
            <a:buNone/>
          </a:pPr>
          <a:r>
            <a:rPr lang="en-US" sz="5100" kern="1200"/>
            <a:t>LP</a:t>
          </a:r>
          <a:endParaRPr lang="lv-LV" sz="5100" kern="1200"/>
        </a:p>
      </dsp:txBody>
      <dsp:txXfrm>
        <a:off x="1641486" y="395162"/>
        <a:ext cx="857226" cy="857226"/>
      </dsp:txXfrm>
    </dsp:sp>
    <dsp:sp modelId="{72A64C86-393A-48CC-8CD2-B13F99BBEE10}">
      <dsp:nvSpPr>
        <dsp:cNvPr id="0" name=""/>
        <dsp:cNvSpPr/>
      </dsp:nvSpPr>
      <dsp:spPr>
        <a:xfrm rot="8021722">
          <a:off x="482848" y="1621793"/>
          <a:ext cx="1319424" cy="34550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65ADA1-2CB7-4A21-AEF6-E63622B46305}">
      <dsp:nvSpPr>
        <dsp:cNvPr id="0" name=""/>
        <dsp:cNvSpPr/>
      </dsp:nvSpPr>
      <dsp:spPr>
        <a:xfrm>
          <a:off x="110972" y="1810858"/>
          <a:ext cx="1151687" cy="921349"/>
        </a:xfrm>
        <a:prstGeom prst="roundRect">
          <a:avLst>
            <a:gd name="adj" fmla="val 10000"/>
          </a:avLst>
        </a:prstGeom>
        <a:solidFill>
          <a:srgbClr val="98C2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74295" rIns="74295" bIns="74295" numCol="1" spcCol="1270" anchor="ctr" anchorCtr="0">
          <a:noAutofit/>
        </a:bodyPr>
        <a:lstStyle/>
        <a:p>
          <a:pPr marL="0" lvl="0" indent="0" algn="ctr" defTabSz="1733550">
            <a:lnSpc>
              <a:spcPct val="90000"/>
            </a:lnSpc>
            <a:spcBef>
              <a:spcPct val="0"/>
            </a:spcBef>
            <a:spcAft>
              <a:spcPct val="35000"/>
            </a:spcAft>
            <a:buNone/>
          </a:pPr>
          <a:r>
            <a:rPr lang="en-US" sz="3900" kern="1200"/>
            <a:t>PP2</a:t>
          </a:r>
          <a:endParaRPr lang="lv-LV" sz="3900" kern="1200"/>
        </a:p>
      </dsp:txBody>
      <dsp:txXfrm>
        <a:off x="137957" y="1837843"/>
        <a:ext cx="1097717" cy="867379"/>
      </dsp:txXfrm>
    </dsp:sp>
    <dsp:sp modelId="{537A8C19-2EEB-416C-8404-9AC05F6CF252}">
      <dsp:nvSpPr>
        <dsp:cNvPr id="0" name=""/>
        <dsp:cNvSpPr/>
      </dsp:nvSpPr>
      <dsp:spPr>
        <a:xfrm rot="5180776">
          <a:off x="1738067" y="1700537"/>
          <a:ext cx="798101" cy="34550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AD1FED-8385-4010-816D-ADAAED513340}">
      <dsp:nvSpPr>
        <dsp:cNvPr id="0" name=""/>
        <dsp:cNvSpPr/>
      </dsp:nvSpPr>
      <dsp:spPr>
        <a:xfrm>
          <a:off x="1586704" y="1810854"/>
          <a:ext cx="1151687" cy="921349"/>
        </a:xfrm>
        <a:prstGeom prst="roundRect">
          <a:avLst>
            <a:gd name="adj" fmla="val 10000"/>
          </a:avLst>
        </a:prstGeom>
        <a:solidFill>
          <a:srgbClr val="98C2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74295" rIns="74295" bIns="74295" numCol="1" spcCol="1270" anchor="ctr" anchorCtr="0">
          <a:noAutofit/>
        </a:bodyPr>
        <a:lstStyle/>
        <a:p>
          <a:pPr marL="0" lvl="0" indent="0" algn="ctr" defTabSz="1733550">
            <a:lnSpc>
              <a:spcPct val="90000"/>
            </a:lnSpc>
            <a:spcBef>
              <a:spcPct val="0"/>
            </a:spcBef>
            <a:spcAft>
              <a:spcPct val="35000"/>
            </a:spcAft>
            <a:buNone/>
          </a:pPr>
          <a:r>
            <a:rPr lang="en-US" sz="3900" kern="1200"/>
            <a:t>PP3</a:t>
          </a:r>
          <a:endParaRPr lang="lv-LV" sz="3900" kern="1200"/>
        </a:p>
      </dsp:txBody>
      <dsp:txXfrm>
        <a:off x="1613689" y="1837839"/>
        <a:ext cx="1097717" cy="867379"/>
      </dsp:txXfrm>
    </dsp:sp>
    <dsp:sp modelId="{8B16168F-A87F-4F8D-AF24-0FE2BB6DB4F3}">
      <dsp:nvSpPr>
        <dsp:cNvPr id="0" name=""/>
        <dsp:cNvSpPr/>
      </dsp:nvSpPr>
      <dsp:spPr>
        <a:xfrm rot="2645665">
          <a:off x="2367350" y="1614006"/>
          <a:ext cx="1393330" cy="34550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AF954E-7E52-4D30-BE04-B05D584B04F4}">
      <dsp:nvSpPr>
        <dsp:cNvPr id="0" name=""/>
        <dsp:cNvSpPr/>
      </dsp:nvSpPr>
      <dsp:spPr>
        <a:xfrm>
          <a:off x="2988512" y="1810853"/>
          <a:ext cx="1151687" cy="921349"/>
        </a:xfrm>
        <a:prstGeom prst="roundRect">
          <a:avLst>
            <a:gd name="adj" fmla="val 10000"/>
          </a:avLst>
        </a:prstGeom>
        <a:solidFill>
          <a:srgbClr val="98C2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74295" rIns="74295" bIns="74295" numCol="1" spcCol="1270" anchor="ctr" anchorCtr="0">
          <a:noAutofit/>
        </a:bodyPr>
        <a:lstStyle/>
        <a:p>
          <a:pPr marL="0" lvl="0" indent="0" algn="ctr" defTabSz="1733550">
            <a:lnSpc>
              <a:spcPct val="90000"/>
            </a:lnSpc>
            <a:spcBef>
              <a:spcPct val="0"/>
            </a:spcBef>
            <a:spcAft>
              <a:spcPct val="35000"/>
            </a:spcAft>
            <a:buNone/>
          </a:pPr>
          <a:r>
            <a:rPr lang="en-US" sz="3900" kern="1200"/>
            <a:t>PP4</a:t>
          </a:r>
          <a:endParaRPr lang="lv-LV" sz="3900" kern="1200"/>
        </a:p>
      </dsp:txBody>
      <dsp:txXfrm>
        <a:off x="3015497" y="1837838"/>
        <a:ext cx="1097717" cy="8673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900CD1-F99D-459B-8A1C-F864C2174B57}">
      <dsp:nvSpPr>
        <dsp:cNvPr id="0" name=""/>
        <dsp:cNvSpPr/>
      </dsp:nvSpPr>
      <dsp:spPr>
        <a:xfrm>
          <a:off x="-4187824" y="-642607"/>
          <a:ext cx="4989910" cy="4989910"/>
        </a:xfrm>
        <a:prstGeom prst="blockArc">
          <a:avLst>
            <a:gd name="adj1" fmla="val 18900000"/>
            <a:gd name="adj2" fmla="val 2700000"/>
            <a:gd name="adj3" fmla="val 43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77355A-6299-4801-9D7B-3261215B1278}">
      <dsp:nvSpPr>
        <dsp:cNvPr id="0" name=""/>
        <dsp:cNvSpPr/>
      </dsp:nvSpPr>
      <dsp:spPr>
        <a:xfrm>
          <a:off x="351336" y="231469"/>
          <a:ext cx="8464069" cy="463235"/>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7693" tIns="40640" rIns="40640" bIns="40640" numCol="1" spcCol="1270" anchor="ctr" anchorCtr="0">
          <a:noAutofit/>
        </a:bodyPr>
        <a:lstStyle/>
        <a:p>
          <a:pPr marL="0" lvl="0" indent="0" algn="l" defTabSz="711200">
            <a:lnSpc>
              <a:spcPct val="90000"/>
            </a:lnSpc>
            <a:spcBef>
              <a:spcPct val="0"/>
            </a:spcBef>
            <a:spcAft>
              <a:spcPct val="35000"/>
            </a:spcAft>
            <a:buClr>
              <a:srgbClr val="C00000"/>
            </a:buClr>
            <a:buNone/>
          </a:pPr>
          <a:r>
            <a:rPr lang="en-GB" altLang="en-US" sz="1600" b="1" kern="1200">
              <a:solidFill>
                <a:schemeClr val="tx1"/>
              </a:solidFill>
              <a:latin typeface="Arial" panose="020B0604020202020204" pitchFamily="34" charset="0"/>
              <a:cs typeface="Arial" panose="020B0604020202020204" pitchFamily="34" charset="0"/>
            </a:rPr>
            <a:t>Submission of project applications in </a:t>
          </a:r>
          <a:r>
            <a:rPr lang="en-GB" altLang="en-US" sz="1600" b="1" kern="1200" err="1">
              <a:solidFill>
                <a:schemeClr val="tx1"/>
              </a:solidFill>
              <a:latin typeface="Arial" panose="020B0604020202020204" pitchFamily="34" charset="0"/>
              <a:cs typeface="Arial" panose="020B0604020202020204" pitchFamily="34" charset="0"/>
            </a:rPr>
            <a:t>eMS</a:t>
          </a:r>
          <a:r>
            <a:rPr lang="en-GB" altLang="en-US" sz="1600" b="1" kern="1200">
              <a:solidFill>
                <a:schemeClr val="tx1"/>
              </a:solidFill>
              <a:latin typeface="Arial" panose="020B0604020202020204" pitchFamily="34" charset="0"/>
              <a:cs typeface="Arial" panose="020B0604020202020204" pitchFamily="34" charset="0"/>
            </a:rPr>
            <a:t>:</a:t>
          </a:r>
          <a:r>
            <a:rPr lang="en-GB" altLang="en-US" sz="1600" kern="1200">
              <a:solidFill>
                <a:schemeClr val="tx1"/>
              </a:solidFill>
              <a:latin typeface="Arial" panose="020B0604020202020204" pitchFamily="34" charset="0"/>
              <a:cs typeface="Arial" panose="020B0604020202020204" pitchFamily="34" charset="0"/>
            </a:rPr>
            <a:t> 9 April 2019 – </a:t>
          </a:r>
          <a:r>
            <a:rPr lang="en-GB" altLang="en-US" sz="1600" kern="1200">
              <a:solidFill>
                <a:srgbClr val="FF0000"/>
              </a:solidFill>
              <a:latin typeface="Arial" panose="020B0604020202020204" pitchFamily="34" charset="0"/>
              <a:cs typeface="Arial" panose="020B0604020202020204" pitchFamily="34" charset="0"/>
            </a:rPr>
            <a:t>9 July 2019 (till 12:00)</a:t>
          </a:r>
          <a:endParaRPr lang="lv-LV" sz="1600" kern="1200">
            <a:solidFill>
              <a:srgbClr val="FF0000"/>
            </a:solidFill>
            <a:latin typeface="Arial" panose="020B0604020202020204" pitchFamily="34" charset="0"/>
            <a:cs typeface="Arial" panose="020B0604020202020204" pitchFamily="34" charset="0"/>
          </a:endParaRPr>
        </a:p>
      </dsp:txBody>
      <dsp:txXfrm>
        <a:off x="351336" y="231469"/>
        <a:ext cx="8464069" cy="463235"/>
      </dsp:txXfrm>
    </dsp:sp>
    <dsp:sp modelId="{DDE2ACDF-1688-4570-BFE0-294F4B9494EB}">
      <dsp:nvSpPr>
        <dsp:cNvPr id="0" name=""/>
        <dsp:cNvSpPr/>
      </dsp:nvSpPr>
      <dsp:spPr>
        <a:xfrm>
          <a:off x="61814" y="173564"/>
          <a:ext cx="579043" cy="5790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A1839C-BA7C-4AF5-9E47-A5CD88107F27}">
      <dsp:nvSpPr>
        <dsp:cNvPr id="0" name=""/>
        <dsp:cNvSpPr/>
      </dsp:nvSpPr>
      <dsp:spPr>
        <a:xfrm>
          <a:off x="683276" y="926099"/>
          <a:ext cx="8132128" cy="463235"/>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7693" tIns="40640" rIns="40640" bIns="40640" numCol="1" spcCol="1270" anchor="ctr" anchorCtr="0">
          <a:noAutofit/>
        </a:bodyPr>
        <a:lstStyle/>
        <a:p>
          <a:pPr marL="0" lvl="0" indent="0" algn="l" defTabSz="711200">
            <a:lnSpc>
              <a:spcPct val="90000"/>
            </a:lnSpc>
            <a:spcBef>
              <a:spcPct val="0"/>
            </a:spcBef>
            <a:spcAft>
              <a:spcPct val="35000"/>
            </a:spcAft>
            <a:buClr>
              <a:srgbClr val="C00000"/>
            </a:buClr>
            <a:buFont typeface="Arial" panose="020B0604020202020204" pitchFamily="34" charset="0"/>
            <a:buNone/>
          </a:pPr>
          <a:r>
            <a:rPr lang="en-GB" altLang="en-US" sz="1600" b="1" kern="1200">
              <a:solidFill>
                <a:schemeClr val="tx1"/>
              </a:solidFill>
              <a:latin typeface="Arial" panose="020B0604020202020204" pitchFamily="34" charset="0"/>
              <a:cs typeface="Arial" panose="020B0604020202020204" pitchFamily="34" charset="0"/>
            </a:rPr>
            <a:t>Project application </a:t>
          </a:r>
          <a:r>
            <a:rPr lang="en-GB" altLang="en-US" sz="1600" kern="1200">
              <a:solidFill>
                <a:schemeClr val="tx1"/>
              </a:solidFill>
              <a:latin typeface="Arial" panose="020B0604020202020204" pitchFamily="34" charset="0"/>
              <a:cs typeface="Arial" panose="020B0604020202020204" pitchFamily="34" charset="0"/>
            </a:rPr>
            <a:t>must be submitted by </a:t>
          </a:r>
          <a:r>
            <a:rPr lang="en-GB" altLang="en-US" sz="1600" b="1" kern="1200">
              <a:solidFill>
                <a:srgbClr val="FF0000"/>
              </a:solidFill>
              <a:latin typeface="Arial" panose="020B0604020202020204" pitchFamily="34" charset="0"/>
              <a:cs typeface="Arial" panose="020B0604020202020204" pitchFamily="34" charset="0"/>
            </a:rPr>
            <a:t>Lead Partner </a:t>
          </a:r>
          <a:r>
            <a:rPr lang="en-GB" altLang="en-US" sz="1600" kern="1200">
              <a:solidFill>
                <a:schemeClr val="tx1"/>
              </a:solidFill>
              <a:latin typeface="Arial" panose="020B0604020202020204" pitchFamily="34" charset="0"/>
              <a:cs typeface="Arial" panose="020B0604020202020204" pitchFamily="34" charset="0"/>
            </a:rPr>
            <a:t>in </a:t>
          </a:r>
          <a:r>
            <a:rPr lang="en-GB" altLang="en-US" sz="1600" b="1" kern="1200">
              <a:solidFill>
                <a:srgbClr val="FF0000"/>
              </a:solidFill>
              <a:latin typeface="Arial" panose="020B0604020202020204" pitchFamily="34" charset="0"/>
              <a:cs typeface="Arial" panose="020B0604020202020204" pitchFamily="34" charset="0"/>
            </a:rPr>
            <a:t>English</a:t>
          </a:r>
          <a:r>
            <a:rPr lang="en-GB" altLang="en-US" sz="1600" kern="1200">
              <a:solidFill>
                <a:schemeClr val="tx1"/>
              </a:solidFill>
              <a:latin typeface="Arial" panose="020B0604020202020204" pitchFamily="34" charset="0"/>
              <a:cs typeface="Arial" panose="020B0604020202020204" pitchFamily="34" charset="0"/>
            </a:rPr>
            <a:t> language</a:t>
          </a:r>
          <a:endParaRPr lang="lv-LV" sz="1600" kern="1200">
            <a:latin typeface="Arial" panose="020B0604020202020204" pitchFamily="34" charset="0"/>
            <a:cs typeface="Arial" panose="020B0604020202020204" pitchFamily="34" charset="0"/>
          </a:endParaRPr>
        </a:p>
      </dsp:txBody>
      <dsp:txXfrm>
        <a:off x="683276" y="926099"/>
        <a:ext cx="8132128" cy="463235"/>
      </dsp:txXfrm>
    </dsp:sp>
    <dsp:sp modelId="{8DC6FB2F-EC16-450D-8DE3-8D298C649DFB}">
      <dsp:nvSpPr>
        <dsp:cNvPr id="0" name=""/>
        <dsp:cNvSpPr/>
      </dsp:nvSpPr>
      <dsp:spPr>
        <a:xfrm>
          <a:off x="393755" y="868195"/>
          <a:ext cx="579043" cy="5790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A02983-FAA8-463C-9837-EEBA7DD61D64}">
      <dsp:nvSpPr>
        <dsp:cNvPr id="0" name=""/>
        <dsp:cNvSpPr/>
      </dsp:nvSpPr>
      <dsp:spPr>
        <a:xfrm>
          <a:off x="785156" y="1620729"/>
          <a:ext cx="8030249" cy="463235"/>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7693" tIns="40640" rIns="40640" bIns="40640" numCol="1" spcCol="1270" anchor="ctr" anchorCtr="0">
          <a:noAutofit/>
        </a:bodyPr>
        <a:lstStyle/>
        <a:p>
          <a:pPr marL="0" lvl="0" indent="0" algn="l" defTabSz="711200">
            <a:lnSpc>
              <a:spcPct val="90000"/>
            </a:lnSpc>
            <a:spcBef>
              <a:spcPct val="0"/>
            </a:spcBef>
            <a:spcAft>
              <a:spcPct val="35000"/>
            </a:spcAft>
            <a:buClr>
              <a:srgbClr val="C00000"/>
            </a:buClr>
            <a:buNone/>
          </a:pPr>
          <a:r>
            <a:rPr lang="en-GB" altLang="en-US" sz="1600" b="1" kern="1200">
              <a:solidFill>
                <a:schemeClr val="tx1"/>
              </a:solidFill>
              <a:latin typeface="Arial" panose="020B0604020202020204" pitchFamily="34" charset="0"/>
              <a:cs typeface="Arial" panose="020B0604020202020204" pitchFamily="34" charset="0"/>
            </a:rPr>
            <a:t>Project duration: </a:t>
          </a:r>
          <a:r>
            <a:rPr lang="en-GB" altLang="en-US" sz="1600" kern="1200">
              <a:solidFill>
                <a:schemeClr val="tx1"/>
              </a:solidFill>
              <a:latin typeface="Arial" panose="020B0604020202020204" pitchFamily="34" charset="0"/>
              <a:cs typeface="Arial" panose="020B0604020202020204" pitchFamily="34" charset="0"/>
            </a:rPr>
            <a:t>Not longer than </a:t>
          </a:r>
          <a:r>
            <a:rPr lang="en-GB" altLang="en-US" sz="1600" kern="1200">
              <a:solidFill>
                <a:srgbClr val="FF0000"/>
              </a:solidFill>
              <a:latin typeface="Arial" panose="020B0604020202020204" pitchFamily="34" charset="0"/>
              <a:cs typeface="Arial" panose="020B0604020202020204" pitchFamily="34" charset="0"/>
            </a:rPr>
            <a:t>24 months</a:t>
          </a:r>
          <a:endParaRPr lang="lv-LV" sz="1600" kern="1200">
            <a:solidFill>
              <a:srgbClr val="FF0000"/>
            </a:solidFill>
            <a:latin typeface="Arial" panose="020B0604020202020204" pitchFamily="34" charset="0"/>
            <a:cs typeface="Arial" panose="020B0604020202020204" pitchFamily="34" charset="0"/>
          </a:endParaRPr>
        </a:p>
      </dsp:txBody>
      <dsp:txXfrm>
        <a:off x="785156" y="1620729"/>
        <a:ext cx="8030249" cy="463235"/>
      </dsp:txXfrm>
    </dsp:sp>
    <dsp:sp modelId="{478BE696-50C1-4E3E-A738-861CC490F641}">
      <dsp:nvSpPr>
        <dsp:cNvPr id="0" name=""/>
        <dsp:cNvSpPr/>
      </dsp:nvSpPr>
      <dsp:spPr>
        <a:xfrm>
          <a:off x="495634" y="1562825"/>
          <a:ext cx="579043" cy="5790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DDDE69-AB7A-428A-8AE1-16CA754C39D2}">
      <dsp:nvSpPr>
        <dsp:cNvPr id="0" name=""/>
        <dsp:cNvSpPr/>
      </dsp:nvSpPr>
      <dsp:spPr>
        <a:xfrm>
          <a:off x="683276" y="2315360"/>
          <a:ext cx="8132128" cy="463235"/>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7693" tIns="40640" rIns="40640" bIns="40640" numCol="1" spcCol="1270" anchor="ctr" anchorCtr="0">
          <a:noAutofit/>
        </a:bodyPr>
        <a:lstStyle/>
        <a:p>
          <a:pPr marL="0" lvl="0" indent="0" algn="l" defTabSz="711200">
            <a:lnSpc>
              <a:spcPct val="90000"/>
            </a:lnSpc>
            <a:spcBef>
              <a:spcPct val="0"/>
            </a:spcBef>
            <a:spcAft>
              <a:spcPct val="35000"/>
            </a:spcAft>
            <a:buClr>
              <a:srgbClr val="C00000"/>
            </a:buClr>
            <a:buNone/>
          </a:pPr>
          <a:r>
            <a:rPr lang="en-GB" altLang="en-US" sz="1600" b="1" kern="1200" dirty="0">
              <a:solidFill>
                <a:schemeClr val="tx1"/>
              </a:solidFill>
              <a:latin typeface="Arial" panose="020B0604020202020204" pitchFamily="34" charset="0"/>
              <a:cs typeface="Arial" panose="020B0604020202020204" pitchFamily="34" charset="0"/>
            </a:rPr>
            <a:t>Proposed starting date of the project: </a:t>
          </a:r>
          <a:r>
            <a:rPr lang="en-GB" altLang="en-US" sz="1600" kern="1200" dirty="0">
              <a:solidFill>
                <a:schemeClr val="tx1"/>
              </a:solidFill>
              <a:latin typeface="Arial" panose="020B0604020202020204" pitchFamily="34" charset="0"/>
              <a:cs typeface="Arial" panose="020B0604020202020204" pitchFamily="34" charset="0"/>
            </a:rPr>
            <a:t>May – June 2020</a:t>
          </a:r>
          <a:endParaRPr lang="lv-LV" sz="1600" kern="1200" dirty="0">
            <a:solidFill>
              <a:schemeClr val="tx1"/>
            </a:solidFill>
            <a:latin typeface="Arial" panose="020B0604020202020204" pitchFamily="34" charset="0"/>
            <a:cs typeface="Arial" panose="020B0604020202020204" pitchFamily="34" charset="0"/>
          </a:endParaRPr>
        </a:p>
      </dsp:txBody>
      <dsp:txXfrm>
        <a:off x="683276" y="2315360"/>
        <a:ext cx="8132128" cy="463235"/>
      </dsp:txXfrm>
    </dsp:sp>
    <dsp:sp modelId="{95B185FC-536C-4CEC-8263-5F03EAA17327}">
      <dsp:nvSpPr>
        <dsp:cNvPr id="0" name=""/>
        <dsp:cNvSpPr/>
      </dsp:nvSpPr>
      <dsp:spPr>
        <a:xfrm>
          <a:off x="393755" y="2257455"/>
          <a:ext cx="579043" cy="5790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9496EB-3F54-4620-A7EE-E9730BC61A2C}">
      <dsp:nvSpPr>
        <dsp:cNvPr id="0" name=""/>
        <dsp:cNvSpPr/>
      </dsp:nvSpPr>
      <dsp:spPr>
        <a:xfrm>
          <a:off x="351336" y="3009990"/>
          <a:ext cx="8464069" cy="463235"/>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7693" tIns="40640" rIns="40640" bIns="40640" numCol="1" spcCol="1270" anchor="ctr" anchorCtr="0">
          <a:noAutofit/>
        </a:bodyPr>
        <a:lstStyle/>
        <a:p>
          <a:pPr marL="0" lvl="0" indent="0" algn="l" defTabSz="711200">
            <a:lnSpc>
              <a:spcPct val="90000"/>
            </a:lnSpc>
            <a:spcBef>
              <a:spcPct val="0"/>
            </a:spcBef>
            <a:spcAft>
              <a:spcPct val="35000"/>
            </a:spcAft>
            <a:buNone/>
          </a:pPr>
          <a:r>
            <a:rPr lang="en-GB" sz="1600" b="1" kern="1200">
              <a:solidFill>
                <a:srgbClr val="FF0000"/>
              </a:solidFill>
              <a:latin typeface="Arial" panose="020B0604020202020204" pitchFamily="34" charset="0"/>
              <a:cs typeface="Arial" panose="020B0604020202020204" pitchFamily="34" charset="0"/>
            </a:rPr>
            <a:t>Lead Partner Confirmation letter </a:t>
          </a:r>
          <a:r>
            <a:rPr lang="en-GB" sz="1000" kern="1200">
              <a:solidFill>
                <a:schemeClr val="tx1"/>
              </a:solidFill>
              <a:latin typeface="Arial" panose="020B0604020202020204" pitchFamily="34" charset="0"/>
              <a:cs typeface="Arial" panose="020B0604020202020204" pitchFamily="34" charset="0"/>
            </a:rPr>
            <a:t>(must be completed by Lead partner organisation using this template and submitted as original in </a:t>
          </a:r>
          <a:r>
            <a:rPr lang="en-GB" sz="1000" b="1" kern="1200">
              <a:solidFill>
                <a:schemeClr val="tx1"/>
              </a:solidFill>
              <a:latin typeface="Arial" panose="020B0604020202020204" pitchFamily="34" charset="0"/>
              <a:cs typeface="Arial" panose="020B0604020202020204" pitchFamily="34" charset="0"/>
            </a:rPr>
            <a:t>paper or submitted electronically signed by electronic signature</a:t>
          </a:r>
          <a:r>
            <a:rPr lang="en-GB" sz="1000" kern="1200">
              <a:solidFill>
                <a:schemeClr val="tx1"/>
              </a:solidFill>
              <a:latin typeface="Arial" panose="020B0604020202020204" pitchFamily="34" charset="0"/>
              <a:cs typeface="Arial" panose="020B0604020202020204" pitchFamily="34" charset="0"/>
            </a:rPr>
            <a:t> to the JS by the Lead partner within period of time from the opening till the closing time of the call (post stamp))</a:t>
          </a:r>
          <a:endParaRPr lang="lv-LV" sz="1000" kern="1200">
            <a:solidFill>
              <a:schemeClr val="tx1"/>
            </a:solidFill>
            <a:latin typeface="Arial" panose="020B0604020202020204" pitchFamily="34" charset="0"/>
            <a:cs typeface="Arial" panose="020B0604020202020204" pitchFamily="34" charset="0"/>
          </a:endParaRPr>
        </a:p>
      </dsp:txBody>
      <dsp:txXfrm>
        <a:off x="351336" y="3009990"/>
        <a:ext cx="8464069" cy="463235"/>
      </dsp:txXfrm>
    </dsp:sp>
    <dsp:sp modelId="{82134684-155B-4AC8-8CD3-776F41A5D6C8}">
      <dsp:nvSpPr>
        <dsp:cNvPr id="0" name=""/>
        <dsp:cNvSpPr/>
      </dsp:nvSpPr>
      <dsp:spPr>
        <a:xfrm>
          <a:off x="61814" y="2952086"/>
          <a:ext cx="579043" cy="5790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581E60-D978-47AE-A5F0-DAEF113DE3D1}">
      <dsp:nvSpPr>
        <dsp:cNvPr id="0" name=""/>
        <dsp:cNvSpPr/>
      </dsp:nvSpPr>
      <dsp:spPr>
        <a:xfrm>
          <a:off x="0" y="775643"/>
          <a:ext cx="5446152" cy="326769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GB" altLang="lv-LV" sz="2400" b="1" kern="1200" dirty="0">
              <a:solidFill>
                <a:srgbClr val="9FAEE5"/>
              </a:solidFill>
              <a:latin typeface="Arial" panose="020B0604020202020204" pitchFamily="34" charset="0"/>
              <a:cs typeface="Times New Roman" panose="02020603050405020304" pitchFamily="18" charset="0"/>
            </a:rPr>
            <a:t>The aim</a:t>
          </a:r>
          <a:r>
            <a:rPr lang="lt-LT" altLang="lv-LV" sz="2400" b="1" kern="1200" dirty="0">
              <a:solidFill>
                <a:srgbClr val="9FAEE5"/>
              </a:solidFill>
              <a:latin typeface="Arial" panose="020B0604020202020204" pitchFamily="34" charset="0"/>
              <a:cs typeface="Times New Roman" panose="02020603050405020304" pitchFamily="18" charset="0"/>
            </a:rPr>
            <a:t> </a:t>
          </a:r>
          <a:br>
            <a:rPr lang="lt-LT" altLang="lv-LV" sz="2400" b="1" kern="1200" dirty="0">
              <a:latin typeface="Arial" panose="020B0604020202020204" pitchFamily="34" charset="0"/>
              <a:cs typeface="Times New Roman" panose="02020603050405020304" pitchFamily="18" charset="0"/>
            </a:rPr>
          </a:br>
          <a:r>
            <a:rPr lang="en-US" altLang="lv-LV" sz="2400" kern="1200" dirty="0">
              <a:latin typeface="Arial" panose="020B0604020202020204" pitchFamily="34" charset="0"/>
              <a:cs typeface="Times New Roman" panose="02020603050405020304" pitchFamily="18" charset="0"/>
            </a:rPr>
            <a:t>to improve integration and efficiency of environmental resource management  by promoting cooperation among involved stakeholders at all levels</a:t>
          </a:r>
          <a:r>
            <a:rPr lang="en-GB" altLang="lv-LV" sz="2400" kern="1200" dirty="0">
              <a:latin typeface="Arial" panose="020B0604020202020204" pitchFamily="34" charset="0"/>
              <a:cs typeface="Times New Roman" panose="02020603050405020304" pitchFamily="18" charset="0"/>
            </a:rPr>
            <a:t>.</a:t>
          </a:r>
          <a:endParaRPr lang="en-US" sz="2400" kern="1200" dirty="0"/>
        </a:p>
      </dsp:txBody>
      <dsp:txXfrm>
        <a:off x="0" y="775643"/>
        <a:ext cx="5446152" cy="2178460"/>
      </dsp:txXfrm>
    </dsp:sp>
    <dsp:sp modelId="{0FE67863-0F0A-4082-A5B2-E9754EC53F2D}">
      <dsp:nvSpPr>
        <dsp:cNvPr id="0" name=""/>
        <dsp:cNvSpPr/>
      </dsp:nvSpPr>
      <dsp:spPr>
        <a:xfrm>
          <a:off x="1115476" y="2954103"/>
          <a:ext cx="5446152" cy="13824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noProof="0" dirty="0"/>
            <a:t>Leads to higher capability to handle</a:t>
          </a:r>
        </a:p>
        <a:p>
          <a:pPr marL="342900" lvl="2" indent="-171450" algn="l" defTabSz="711200">
            <a:lnSpc>
              <a:spcPct val="90000"/>
            </a:lnSpc>
            <a:spcBef>
              <a:spcPct val="0"/>
            </a:spcBef>
            <a:spcAft>
              <a:spcPct val="15000"/>
            </a:spcAft>
            <a:buChar char="•"/>
          </a:pPr>
          <a:r>
            <a:rPr lang="en-US" sz="1600" kern="1200" noProof="0" dirty="0"/>
            <a:t>protection and restoration of biodiversity and soil</a:t>
          </a:r>
        </a:p>
        <a:p>
          <a:pPr marL="342900" lvl="2" indent="-171450" algn="l" defTabSz="711200">
            <a:lnSpc>
              <a:spcPct val="90000"/>
            </a:lnSpc>
            <a:spcBef>
              <a:spcPct val="0"/>
            </a:spcBef>
            <a:spcAft>
              <a:spcPct val="15000"/>
            </a:spcAft>
            <a:buChar char="•"/>
          </a:pPr>
          <a:r>
            <a:rPr lang="en-US" sz="1600" kern="1200" noProof="0" dirty="0"/>
            <a:t>promotion of ecosystem services</a:t>
          </a:r>
        </a:p>
      </dsp:txBody>
      <dsp:txXfrm>
        <a:off x="1155965" y="2994592"/>
        <a:ext cx="5365174" cy="13014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AF00A1-B021-4062-8255-FAFAC69E3A13}">
      <dsp:nvSpPr>
        <dsp:cNvPr id="0" name=""/>
        <dsp:cNvSpPr/>
      </dsp:nvSpPr>
      <dsp:spPr>
        <a:xfrm>
          <a:off x="810236" y="34717"/>
          <a:ext cx="3665908" cy="204061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a:ln>
          <a:noFill/>
        </a:ln>
        <a:effectLst/>
      </dsp:spPr>
      <dsp:style>
        <a:lnRef idx="0">
          <a:scrgbClr r="0" g="0" b="0"/>
        </a:lnRef>
        <a:fillRef idx="1">
          <a:scrgbClr r="0" g="0" b="0"/>
        </a:fillRef>
        <a:effectRef idx="0">
          <a:scrgbClr r="0" g="0" b="0"/>
        </a:effectRef>
        <a:fontRef idx="minor"/>
      </dsp:style>
    </dsp:sp>
    <dsp:sp modelId="{69843524-4003-4BE3-9474-E579D3414FBF}">
      <dsp:nvSpPr>
        <dsp:cNvPr id="0" name=""/>
        <dsp:cNvSpPr/>
      </dsp:nvSpPr>
      <dsp:spPr>
        <a:xfrm>
          <a:off x="842087" y="1535155"/>
          <a:ext cx="2832490" cy="489747"/>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noProof="0" dirty="0"/>
            <a:t>Protected areas</a:t>
          </a:r>
        </a:p>
      </dsp:txBody>
      <dsp:txXfrm>
        <a:off x="842087" y="1535155"/>
        <a:ext cx="2832490" cy="489747"/>
      </dsp:txXfrm>
    </dsp:sp>
    <dsp:sp modelId="{D7086EB3-7F32-409F-AADC-4C517E316D20}">
      <dsp:nvSpPr>
        <dsp:cNvPr id="0" name=""/>
        <dsp:cNvSpPr/>
      </dsp:nvSpPr>
      <dsp:spPr>
        <a:xfrm>
          <a:off x="810236" y="2297574"/>
          <a:ext cx="3665908" cy="204061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6000" b="-16000"/>
          </a:stretch>
        </a:blipFill>
        <a:ln>
          <a:noFill/>
        </a:ln>
        <a:effectLst/>
      </dsp:spPr>
      <dsp:style>
        <a:lnRef idx="0">
          <a:scrgbClr r="0" g="0" b="0"/>
        </a:lnRef>
        <a:fillRef idx="1">
          <a:scrgbClr r="0" g="0" b="0"/>
        </a:fillRef>
        <a:effectRef idx="0">
          <a:scrgbClr r="0" g="0" b="0"/>
        </a:effectRef>
        <a:fontRef idx="minor"/>
      </dsp:style>
    </dsp:sp>
    <dsp:sp modelId="{0A63B7BC-4376-457D-9963-ACA1EDE0C1AC}">
      <dsp:nvSpPr>
        <dsp:cNvPr id="0" name=""/>
        <dsp:cNvSpPr/>
      </dsp:nvSpPr>
      <dsp:spPr>
        <a:xfrm>
          <a:off x="842087" y="3813848"/>
          <a:ext cx="2832490" cy="489747"/>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noProof="0" dirty="0"/>
            <a:t>Natural objects</a:t>
          </a:r>
        </a:p>
      </dsp:txBody>
      <dsp:txXfrm>
        <a:off x="842087" y="3813848"/>
        <a:ext cx="2832490" cy="489747"/>
      </dsp:txXfrm>
    </dsp:sp>
    <dsp:sp modelId="{6C6755A4-B28C-4864-893A-9EA019805139}">
      <dsp:nvSpPr>
        <dsp:cNvPr id="0" name=""/>
        <dsp:cNvSpPr/>
      </dsp:nvSpPr>
      <dsp:spPr>
        <a:xfrm>
          <a:off x="810236" y="4572008"/>
          <a:ext cx="3665908" cy="204061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a:noFill/>
        </a:ln>
        <a:effectLst/>
      </dsp:spPr>
      <dsp:style>
        <a:lnRef idx="0">
          <a:scrgbClr r="0" g="0" b="0"/>
        </a:lnRef>
        <a:fillRef idx="1">
          <a:scrgbClr r="0" g="0" b="0"/>
        </a:fillRef>
        <a:effectRef idx="0">
          <a:scrgbClr r="0" g="0" b="0"/>
        </a:effectRef>
        <a:fontRef idx="minor"/>
      </dsp:style>
    </dsp:sp>
    <dsp:sp modelId="{C15BD436-CFEF-46CA-AA31-564FED8E2D86}">
      <dsp:nvSpPr>
        <dsp:cNvPr id="0" name=""/>
        <dsp:cNvSpPr/>
      </dsp:nvSpPr>
      <dsp:spPr>
        <a:xfrm>
          <a:off x="842087" y="6092540"/>
          <a:ext cx="2832490" cy="489747"/>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noProof="0" dirty="0"/>
            <a:t>Risk management</a:t>
          </a:r>
        </a:p>
      </dsp:txBody>
      <dsp:txXfrm>
        <a:off x="842087" y="6092540"/>
        <a:ext cx="2832490" cy="489747"/>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ACFD01-2C8A-4795-B306-820A6761CCD2}"/>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pPr>
              <a:defRPr/>
            </a:pPr>
            <a:endParaRPr lang="lv-LV"/>
          </a:p>
        </p:txBody>
      </p:sp>
      <p:sp>
        <p:nvSpPr>
          <p:cNvPr id="3" name="Date Placeholder 2">
            <a:extLst>
              <a:ext uri="{FF2B5EF4-FFF2-40B4-BE49-F238E27FC236}">
                <a16:creationId xmlns:a16="http://schemas.microsoft.com/office/drawing/2014/main" id="{96F71FD5-71BA-4A37-BFB3-40181C905922}"/>
              </a:ext>
            </a:extLst>
          </p:cNvPr>
          <p:cNvSpPr>
            <a:spLocks noGrp="1"/>
          </p:cNvSpPr>
          <p:nvPr>
            <p:ph type="dt" sz="quarter" idx="1"/>
          </p:nvPr>
        </p:nvSpPr>
        <p:spPr>
          <a:xfrm>
            <a:off x="3816350" y="0"/>
            <a:ext cx="2917825" cy="495300"/>
          </a:xfrm>
          <a:prstGeom prst="rect">
            <a:avLst/>
          </a:prstGeom>
        </p:spPr>
        <p:txBody>
          <a:bodyPr vert="horz" lIns="91440" tIns="45720" rIns="91440" bIns="45720" rtlCol="0"/>
          <a:lstStyle>
            <a:lvl1pPr algn="r">
              <a:defRPr sz="1200"/>
            </a:lvl1pPr>
          </a:lstStyle>
          <a:p>
            <a:pPr>
              <a:defRPr/>
            </a:pPr>
            <a:fld id="{BB770293-EE2E-44F1-A628-AA2CD4F8A749}" type="datetimeFigureOut">
              <a:rPr lang="lv-LV"/>
              <a:pPr>
                <a:defRPr/>
              </a:pPr>
              <a:t>10.05.2019</a:t>
            </a:fld>
            <a:endParaRPr lang="lv-LV"/>
          </a:p>
        </p:txBody>
      </p:sp>
      <p:sp>
        <p:nvSpPr>
          <p:cNvPr id="4" name="Footer Placeholder 3">
            <a:extLst>
              <a:ext uri="{FF2B5EF4-FFF2-40B4-BE49-F238E27FC236}">
                <a16:creationId xmlns:a16="http://schemas.microsoft.com/office/drawing/2014/main" id="{6DFD1CEA-800C-42D7-AC23-AF4E592CF6EB}"/>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pPr>
              <a:defRPr/>
            </a:pPr>
            <a:endParaRPr lang="lv-LV"/>
          </a:p>
        </p:txBody>
      </p:sp>
      <p:sp>
        <p:nvSpPr>
          <p:cNvPr id="5" name="Slide Number Placeholder 4">
            <a:extLst>
              <a:ext uri="{FF2B5EF4-FFF2-40B4-BE49-F238E27FC236}">
                <a16:creationId xmlns:a16="http://schemas.microsoft.com/office/drawing/2014/main" id="{CD273C05-C6B0-439A-81BB-C81EED77BDBF}"/>
              </a:ext>
            </a:extLst>
          </p:cNvPr>
          <p:cNvSpPr>
            <a:spLocks noGrp="1"/>
          </p:cNvSpPr>
          <p:nvPr>
            <p:ph type="sldNum" sz="quarter" idx="3"/>
          </p:nvPr>
        </p:nvSpPr>
        <p:spPr>
          <a:xfrm>
            <a:off x="3816350" y="9371013"/>
            <a:ext cx="2917825" cy="4953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41D73184-92AC-457F-A8D1-3D5BBB223E3A}" type="slidenum">
              <a:rPr lang="lv-LV" altLang="lv-LV"/>
              <a:pPr>
                <a:defRPr/>
              </a:pPr>
              <a:t>‹#›</a:t>
            </a:fld>
            <a:endParaRPr lang="lv-LV" altLang="lv-LV"/>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874F5C3-7CD2-40A3-942A-B9D4AD716D2A}"/>
              </a:ext>
            </a:extLst>
          </p:cNvPr>
          <p:cNvSpPr>
            <a:spLocks noGrp="1"/>
          </p:cNvSpPr>
          <p:nvPr>
            <p:ph type="hdr" sz="quarter"/>
          </p:nvPr>
        </p:nvSpPr>
        <p:spPr>
          <a:xfrm>
            <a:off x="0" y="0"/>
            <a:ext cx="2919413" cy="495300"/>
          </a:xfrm>
          <a:prstGeom prst="rect">
            <a:avLst/>
          </a:prstGeom>
        </p:spPr>
        <p:txBody>
          <a:bodyPr vert="horz" lIns="92492" tIns="46246" rIns="92492" bIns="46246"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Date Placeholder 2">
            <a:extLst>
              <a:ext uri="{FF2B5EF4-FFF2-40B4-BE49-F238E27FC236}">
                <a16:creationId xmlns:a16="http://schemas.microsoft.com/office/drawing/2014/main" id="{4D56C33C-4932-49CE-BDFC-C30AE59EDD8A}"/>
              </a:ext>
            </a:extLst>
          </p:cNvPr>
          <p:cNvSpPr>
            <a:spLocks noGrp="1"/>
          </p:cNvSpPr>
          <p:nvPr>
            <p:ph type="dt" idx="1"/>
          </p:nvPr>
        </p:nvSpPr>
        <p:spPr>
          <a:xfrm>
            <a:off x="3816350" y="0"/>
            <a:ext cx="2917825" cy="495300"/>
          </a:xfrm>
          <a:prstGeom prst="rect">
            <a:avLst/>
          </a:prstGeom>
        </p:spPr>
        <p:txBody>
          <a:bodyPr vert="horz" lIns="92492" tIns="46246" rIns="92492" bIns="46246" rtlCol="0"/>
          <a:lstStyle>
            <a:lvl1pPr algn="r" eaLnBrk="1" fontAlgn="auto" hangingPunct="1">
              <a:spcBef>
                <a:spcPts val="0"/>
              </a:spcBef>
              <a:spcAft>
                <a:spcPts val="0"/>
              </a:spcAft>
              <a:defRPr sz="1200">
                <a:latin typeface="+mn-lt"/>
                <a:cs typeface="+mn-cs"/>
              </a:defRPr>
            </a:lvl1pPr>
          </a:lstStyle>
          <a:p>
            <a:pPr>
              <a:defRPr/>
            </a:pPr>
            <a:fld id="{E3D42244-4DA3-494C-93F2-F501E2245C71}" type="datetimeFigureOut">
              <a:rPr lang="en-GB"/>
              <a:pPr>
                <a:defRPr/>
              </a:pPr>
              <a:t>10/05/2019</a:t>
            </a:fld>
            <a:endParaRPr lang="en-GB"/>
          </a:p>
        </p:txBody>
      </p:sp>
      <p:sp>
        <p:nvSpPr>
          <p:cNvPr id="4" name="Slide Image Placeholder 3">
            <a:extLst>
              <a:ext uri="{FF2B5EF4-FFF2-40B4-BE49-F238E27FC236}">
                <a16:creationId xmlns:a16="http://schemas.microsoft.com/office/drawing/2014/main" id="{46C573FB-92BB-47EC-AE85-494BA5A1F417}"/>
              </a:ext>
            </a:extLst>
          </p:cNvPr>
          <p:cNvSpPr>
            <a:spLocks noGrp="1" noRot="1" noChangeAspect="1"/>
          </p:cNvSpPr>
          <p:nvPr>
            <p:ph type="sldImg" idx="2"/>
          </p:nvPr>
        </p:nvSpPr>
        <p:spPr>
          <a:xfrm>
            <a:off x="407988" y="1233488"/>
            <a:ext cx="5919787" cy="3330575"/>
          </a:xfrm>
          <a:prstGeom prst="rect">
            <a:avLst/>
          </a:prstGeom>
          <a:noFill/>
          <a:ln w="12700">
            <a:solidFill>
              <a:prstClr val="black"/>
            </a:solidFill>
          </a:ln>
        </p:spPr>
        <p:txBody>
          <a:bodyPr vert="horz" lIns="92492" tIns="46246" rIns="92492" bIns="46246" rtlCol="0" anchor="ctr"/>
          <a:lstStyle/>
          <a:p>
            <a:pPr lvl="0"/>
            <a:endParaRPr lang="en-GB" noProof="0"/>
          </a:p>
        </p:txBody>
      </p:sp>
      <p:sp>
        <p:nvSpPr>
          <p:cNvPr id="5" name="Notes Placeholder 4">
            <a:extLst>
              <a:ext uri="{FF2B5EF4-FFF2-40B4-BE49-F238E27FC236}">
                <a16:creationId xmlns:a16="http://schemas.microsoft.com/office/drawing/2014/main" id="{6BA3B108-8D22-4BCE-86AA-CDC1C202245F}"/>
              </a:ext>
            </a:extLst>
          </p:cNvPr>
          <p:cNvSpPr>
            <a:spLocks noGrp="1"/>
          </p:cNvSpPr>
          <p:nvPr>
            <p:ph type="body" sz="quarter" idx="3"/>
          </p:nvPr>
        </p:nvSpPr>
        <p:spPr>
          <a:xfrm>
            <a:off x="673100" y="4748213"/>
            <a:ext cx="5389563" cy="3884612"/>
          </a:xfrm>
          <a:prstGeom prst="rect">
            <a:avLst/>
          </a:prstGeom>
        </p:spPr>
        <p:txBody>
          <a:bodyPr vert="horz" lIns="92492" tIns="46246" rIns="92492" bIns="4624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F41470F1-9421-4D9A-B55E-D607AEC1B91D}"/>
              </a:ext>
            </a:extLst>
          </p:cNvPr>
          <p:cNvSpPr>
            <a:spLocks noGrp="1"/>
          </p:cNvSpPr>
          <p:nvPr>
            <p:ph type="ftr" sz="quarter" idx="4"/>
          </p:nvPr>
        </p:nvSpPr>
        <p:spPr>
          <a:xfrm>
            <a:off x="0" y="9371013"/>
            <a:ext cx="2919413" cy="495300"/>
          </a:xfrm>
          <a:prstGeom prst="rect">
            <a:avLst/>
          </a:prstGeom>
        </p:spPr>
        <p:txBody>
          <a:bodyPr vert="horz" lIns="92492" tIns="46246" rIns="92492" bIns="46246"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7" name="Slide Number Placeholder 6">
            <a:extLst>
              <a:ext uri="{FF2B5EF4-FFF2-40B4-BE49-F238E27FC236}">
                <a16:creationId xmlns:a16="http://schemas.microsoft.com/office/drawing/2014/main" id="{F2322159-63DA-41F6-9C76-120A976596AE}"/>
              </a:ext>
            </a:extLst>
          </p:cNvPr>
          <p:cNvSpPr>
            <a:spLocks noGrp="1"/>
          </p:cNvSpPr>
          <p:nvPr>
            <p:ph type="sldNum" sz="quarter" idx="5"/>
          </p:nvPr>
        </p:nvSpPr>
        <p:spPr>
          <a:xfrm>
            <a:off x="3816350" y="9371013"/>
            <a:ext cx="2917825" cy="495300"/>
          </a:xfrm>
          <a:prstGeom prst="rect">
            <a:avLst/>
          </a:prstGeom>
        </p:spPr>
        <p:txBody>
          <a:bodyPr vert="horz" wrap="square" lIns="92492" tIns="46246" rIns="92492" bIns="46246"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1B455BF-92D5-405D-B578-C0C41617FD0F}" type="slidenum">
              <a:rPr lang="en-GB" altLang="lv-LV"/>
              <a:pPr>
                <a:defRPr/>
              </a:pPr>
              <a:t>‹#›</a:t>
            </a:fld>
            <a:endParaRPr lang="en-GB" altLang="lv-LV"/>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9260EF29-BD92-4584-A380-EE779ECD96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4442A15A-CA5D-48BA-83CE-FCFCF0228C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27652" name="Slide Number Placeholder 3">
            <a:extLst>
              <a:ext uri="{FF2B5EF4-FFF2-40B4-BE49-F238E27FC236}">
                <a16:creationId xmlns:a16="http://schemas.microsoft.com/office/drawing/2014/main" id="{074224D8-ADB9-4F82-A00C-9DF6465BCD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C6DF7C-1C09-4886-96FE-58A9EA137853}" type="slidenum">
              <a:rPr lang="en-GB" altLang="lv-LV" smtClean="0">
                <a:latin typeface="Calibri" panose="020F0502020204030204" pitchFamily="34" charset="0"/>
              </a:rPr>
              <a:pPr/>
              <a:t>1</a:t>
            </a:fld>
            <a:endParaRPr lang="en-GB" altLang="lv-LV">
              <a:latin typeface="Calibri" panose="020F0502020204030204" pitchFamily="34" charset="0"/>
            </a:endParaRPr>
          </a:p>
        </p:txBody>
      </p:sp>
    </p:spTree>
    <p:extLst>
      <p:ext uri="{BB962C8B-B14F-4D97-AF65-F5344CB8AC3E}">
        <p14:creationId xmlns:p14="http://schemas.microsoft.com/office/powerpoint/2010/main" val="2878129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431B0933-6840-46A4-8D66-9C5AA138A3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46BC06ED-EC2C-4CE8-8284-C257734034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44036" name="Slide Number Placeholder 3">
            <a:extLst>
              <a:ext uri="{FF2B5EF4-FFF2-40B4-BE49-F238E27FC236}">
                <a16:creationId xmlns:a16="http://schemas.microsoft.com/office/drawing/2014/main" id="{7E18E5D9-4494-48F5-BEC1-B6716D40F9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408ED70-DDD2-4D83-9485-4BA2CB50CA9B}" type="slidenum">
              <a:rPr lang="en-GB" altLang="lv-LV" smtClean="0">
                <a:latin typeface="Calibri" panose="020F0502020204030204" pitchFamily="34" charset="0"/>
              </a:rPr>
              <a:pPr/>
              <a:t>10</a:t>
            </a:fld>
            <a:endParaRPr lang="en-GB" altLang="lv-LV">
              <a:latin typeface="Calibri" panose="020F0502020204030204" pitchFamily="34" charset="0"/>
            </a:endParaRPr>
          </a:p>
        </p:txBody>
      </p:sp>
    </p:spTree>
    <p:extLst>
      <p:ext uri="{BB962C8B-B14F-4D97-AF65-F5344CB8AC3E}">
        <p14:creationId xmlns:p14="http://schemas.microsoft.com/office/powerpoint/2010/main" val="140708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431B0933-6840-46A4-8D66-9C5AA138A3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46BC06ED-EC2C-4CE8-8284-C257734034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44036" name="Slide Number Placeholder 3">
            <a:extLst>
              <a:ext uri="{FF2B5EF4-FFF2-40B4-BE49-F238E27FC236}">
                <a16:creationId xmlns:a16="http://schemas.microsoft.com/office/drawing/2014/main" id="{7E18E5D9-4494-48F5-BEC1-B6716D40F9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408ED70-DDD2-4D83-9485-4BA2CB50CA9B}" type="slidenum">
              <a:rPr lang="en-GB" altLang="lv-LV" smtClean="0">
                <a:latin typeface="Calibri" panose="020F0502020204030204" pitchFamily="34" charset="0"/>
              </a:rPr>
              <a:pPr/>
              <a:t>11</a:t>
            </a:fld>
            <a:endParaRPr lang="en-GB" altLang="lv-LV">
              <a:latin typeface="Calibri" panose="020F0502020204030204" pitchFamily="34" charset="0"/>
            </a:endParaRPr>
          </a:p>
        </p:txBody>
      </p:sp>
    </p:spTree>
    <p:extLst>
      <p:ext uri="{BB962C8B-B14F-4D97-AF65-F5344CB8AC3E}">
        <p14:creationId xmlns:p14="http://schemas.microsoft.com/office/powerpoint/2010/main" val="4217816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431B0933-6840-46A4-8D66-9C5AA138A3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46BC06ED-EC2C-4CE8-8284-C257734034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44036" name="Slide Number Placeholder 3">
            <a:extLst>
              <a:ext uri="{FF2B5EF4-FFF2-40B4-BE49-F238E27FC236}">
                <a16:creationId xmlns:a16="http://schemas.microsoft.com/office/drawing/2014/main" id="{7E18E5D9-4494-48F5-BEC1-B6716D40F9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408ED70-DDD2-4D83-9485-4BA2CB50CA9B}" type="slidenum">
              <a:rPr lang="en-GB" altLang="lv-LV" smtClean="0">
                <a:latin typeface="Calibri" panose="020F0502020204030204" pitchFamily="34" charset="0"/>
              </a:rPr>
              <a:pPr/>
              <a:t>12</a:t>
            </a:fld>
            <a:endParaRPr lang="en-GB" altLang="lv-LV">
              <a:latin typeface="Calibri" panose="020F0502020204030204" pitchFamily="34" charset="0"/>
            </a:endParaRPr>
          </a:p>
        </p:txBody>
      </p:sp>
    </p:spTree>
    <p:extLst>
      <p:ext uri="{BB962C8B-B14F-4D97-AF65-F5344CB8AC3E}">
        <p14:creationId xmlns:p14="http://schemas.microsoft.com/office/powerpoint/2010/main" val="3670128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1AEDFC3B-7A9B-48D0-9564-C02E89E07C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31097A94-5581-49FD-A35F-BF8BEA4317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91140" name="Slide Number Placeholder 3">
            <a:extLst>
              <a:ext uri="{FF2B5EF4-FFF2-40B4-BE49-F238E27FC236}">
                <a16:creationId xmlns:a16="http://schemas.microsoft.com/office/drawing/2014/main" id="{20A68033-D87A-44E0-8182-592BBA003D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3ACB15-A48E-43B7-8F66-DC427360F776}" type="slidenum">
              <a:rPr lang="en-GB" altLang="lv-LV" smtClean="0">
                <a:latin typeface="Calibri" panose="020F0502020204030204" pitchFamily="34" charset="0"/>
              </a:rPr>
              <a:pPr/>
              <a:t>13</a:t>
            </a:fld>
            <a:endParaRPr lang="en-GB" altLang="lv-LV">
              <a:latin typeface="Calibri" panose="020F0502020204030204" pitchFamily="34" charset="0"/>
            </a:endParaRPr>
          </a:p>
        </p:txBody>
      </p:sp>
    </p:spTree>
    <p:extLst>
      <p:ext uri="{BB962C8B-B14F-4D97-AF65-F5344CB8AC3E}">
        <p14:creationId xmlns:p14="http://schemas.microsoft.com/office/powerpoint/2010/main" val="850381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1AEDFC3B-7A9B-48D0-9564-C02E89E07C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31097A94-5581-49FD-A35F-BF8BEA4317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91140" name="Slide Number Placeholder 3">
            <a:extLst>
              <a:ext uri="{FF2B5EF4-FFF2-40B4-BE49-F238E27FC236}">
                <a16:creationId xmlns:a16="http://schemas.microsoft.com/office/drawing/2014/main" id="{20A68033-D87A-44E0-8182-592BBA003D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3ACB15-A48E-43B7-8F66-DC427360F776}" type="slidenum">
              <a:rPr lang="en-GB" altLang="lv-LV" smtClean="0">
                <a:latin typeface="Calibri" panose="020F0502020204030204" pitchFamily="34" charset="0"/>
              </a:rPr>
              <a:pPr/>
              <a:t>14</a:t>
            </a:fld>
            <a:endParaRPr lang="en-GB" altLang="lv-LV">
              <a:latin typeface="Calibri" panose="020F0502020204030204" pitchFamily="34" charset="0"/>
            </a:endParaRPr>
          </a:p>
        </p:txBody>
      </p:sp>
    </p:spTree>
    <p:extLst>
      <p:ext uri="{BB962C8B-B14F-4D97-AF65-F5344CB8AC3E}">
        <p14:creationId xmlns:p14="http://schemas.microsoft.com/office/powerpoint/2010/main" val="1904543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8C59BDF1-06B8-484C-85AC-02E205123F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97B63B0D-B210-43EF-8817-2B808E2CF5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48132" name="Slide Number Placeholder 3">
            <a:extLst>
              <a:ext uri="{FF2B5EF4-FFF2-40B4-BE49-F238E27FC236}">
                <a16:creationId xmlns:a16="http://schemas.microsoft.com/office/drawing/2014/main" id="{C9CA3288-80AC-41FE-85A9-0E2B92C544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1F21637-2D04-4C9F-97A7-DB49605D1909}" type="slidenum">
              <a:rPr lang="en-GB" altLang="lv-LV" smtClean="0">
                <a:latin typeface="Calibri" panose="020F0502020204030204" pitchFamily="34" charset="0"/>
              </a:rPr>
              <a:pPr/>
              <a:t>15</a:t>
            </a:fld>
            <a:endParaRPr lang="en-GB" altLang="lv-LV">
              <a:latin typeface="Calibri" panose="020F0502020204030204" pitchFamily="34" charset="0"/>
            </a:endParaRPr>
          </a:p>
        </p:txBody>
      </p:sp>
    </p:spTree>
    <p:extLst>
      <p:ext uri="{BB962C8B-B14F-4D97-AF65-F5344CB8AC3E}">
        <p14:creationId xmlns:p14="http://schemas.microsoft.com/office/powerpoint/2010/main" val="3736185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E944C6DB-390D-4BB3-8EF6-1D2769FD13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6135E48A-C106-44A5-8520-3EDDD941D5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46084" name="Slide Number Placeholder 3">
            <a:extLst>
              <a:ext uri="{FF2B5EF4-FFF2-40B4-BE49-F238E27FC236}">
                <a16:creationId xmlns:a16="http://schemas.microsoft.com/office/drawing/2014/main" id="{F32C0522-C2C6-4103-A46A-559BDA1940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8F6850E-321C-42BD-AA40-018CEE9878C2}" type="slidenum">
              <a:rPr lang="en-GB" altLang="lv-LV" smtClean="0">
                <a:latin typeface="Calibri" panose="020F0502020204030204" pitchFamily="34" charset="0"/>
              </a:rPr>
              <a:pPr/>
              <a:t>16</a:t>
            </a:fld>
            <a:endParaRPr lang="en-GB" altLang="lv-LV">
              <a:latin typeface="Calibri" panose="020F0502020204030204" pitchFamily="34" charset="0"/>
            </a:endParaRPr>
          </a:p>
        </p:txBody>
      </p:sp>
    </p:spTree>
    <p:extLst>
      <p:ext uri="{BB962C8B-B14F-4D97-AF65-F5344CB8AC3E}">
        <p14:creationId xmlns:p14="http://schemas.microsoft.com/office/powerpoint/2010/main" val="2964727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6486D8F7-4DBE-46C7-8B91-7784493490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F6BCDF21-3538-46AF-8866-D26E1DD276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66564" name="Slide Number Placeholder 3">
            <a:extLst>
              <a:ext uri="{FF2B5EF4-FFF2-40B4-BE49-F238E27FC236}">
                <a16:creationId xmlns:a16="http://schemas.microsoft.com/office/drawing/2014/main" id="{91DBBC33-0527-4682-903B-6386AF4CD2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775B954-A314-47E8-8423-4475A6D6C80E}" type="slidenum">
              <a:rPr lang="en-GB" altLang="lv-LV" smtClean="0">
                <a:latin typeface="Calibri" panose="020F0502020204030204" pitchFamily="34" charset="0"/>
              </a:rPr>
              <a:pPr/>
              <a:t>17</a:t>
            </a:fld>
            <a:endParaRPr lang="en-GB" altLang="lv-LV">
              <a:latin typeface="Calibri" panose="020F0502020204030204" pitchFamily="34" charset="0"/>
            </a:endParaRPr>
          </a:p>
        </p:txBody>
      </p:sp>
    </p:spTree>
    <p:extLst>
      <p:ext uri="{BB962C8B-B14F-4D97-AF65-F5344CB8AC3E}">
        <p14:creationId xmlns:p14="http://schemas.microsoft.com/office/powerpoint/2010/main" val="515740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E944C6DB-390D-4BB3-8EF6-1D2769FD13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6135E48A-C106-44A5-8520-3EDDD941D5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46084" name="Slide Number Placeholder 3">
            <a:extLst>
              <a:ext uri="{FF2B5EF4-FFF2-40B4-BE49-F238E27FC236}">
                <a16:creationId xmlns:a16="http://schemas.microsoft.com/office/drawing/2014/main" id="{F32C0522-C2C6-4103-A46A-559BDA1940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8F6850E-321C-42BD-AA40-018CEE9878C2}" type="slidenum">
              <a:rPr lang="en-GB" altLang="lv-LV" smtClean="0">
                <a:latin typeface="Calibri" panose="020F0502020204030204" pitchFamily="34" charset="0"/>
              </a:rPr>
              <a:pPr/>
              <a:t>18</a:t>
            </a:fld>
            <a:endParaRPr lang="en-GB" altLang="lv-LV">
              <a:latin typeface="Calibri" panose="020F0502020204030204" pitchFamily="34" charset="0"/>
            </a:endParaRPr>
          </a:p>
        </p:txBody>
      </p:sp>
    </p:spTree>
    <p:extLst>
      <p:ext uri="{BB962C8B-B14F-4D97-AF65-F5344CB8AC3E}">
        <p14:creationId xmlns:p14="http://schemas.microsoft.com/office/powerpoint/2010/main" val="2163411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096AAF3D-A65E-4274-A5D1-FFE7882F08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F9F40FEE-7C9B-48AC-BCD8-1912A790FF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91140" name="Slide Number Placeholder 3">
            <a:extLst>
              <a:ext uri="{FF2B5EF4-FFF2-40B4-BE49-F238E27FC236}">
                <a16:creationId xmlns:a16="http://schemas.microsoft.com/office/drawing/2014/main" id="{3C23C5DB-E5CE-421C-BFD3-BAE4B8BA74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CF9AACF-0140-404D-8601-75485B5F2A5B}" type="slidenum">
              <a:rPr lang="en-GB" altLang="lv-LV" smtClean="0">
                <a:latin typeface="Calibri" panose="020F0502020204030204" pitchFamily="34" charset="0"/>
              </a:rPr>
              <a:pPr/>
              <a:t>19</a:t>
            </a:fld>
            <a:endParaRPr lang="en-GB" altLang="lv-LV">
              <a:latin typeface="Calibri" panose="020F0502020204030204" pitchFamily="34" charset="0"/>
            </a:endParaRPr>
          </a:p>
        </p:txBody>
      </p:sp>
    </p:spTree>
    <p:extLst>
      <p:ext uri="{BB962C8B-B14F-4D97-AF65-F5344CB8AC3E}">
        <p14:creationId xmlns:p14="http://schemas.microsoft.com/office/powerpoint/2010/main" val="2933597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AB2DE275-85F0-4B07-A9FB-07DF82EFAC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18734ABE-88CB-4EC6-A1AC-B0F6E47E34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29700" name="Slide Number Placeholder 3">
            <a:extLst>
              <a:ext uri="{FF2B5EF4-FFF2-40B4-BE49-F238E27FC236}">
                <a16:creationId xmlns:a16="http://schemas.microsoft.com/office/drawing/2014/main" id="{161501F3-1DE1-4D96-B45C-870212AA05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3B44744-388A-4FAF-BFAC-F486DC258C5E}" type="slidenum">
              <a:rPr lang="en-GB" altLang="lv-LV" smtClean="0">
                <a:latin typeface="Calibri" panose="020F0502020204030204" pitchFamily="34" charset="0"/>
              </a:rPr>
              <a:pPr/>
              <a:t>2</a:t>
            </a:fld>
            <a:endParaRPr lang="en-GB" altLang="lv-LV">
              <a:latin typeface="Calibri" panose="020F0502020204030204" pitchFamily="34" charset="0"/>
            </a:endParaRPr>
          </a:p>
        </p:txBody>
      </p:sp>
    </p:spTree>
    <p:extLst>
      <p:ext uri="{BB962C8B-B14F-4D97-AF65-F5344CB8AC3E}">
        <p14:creationId xmlns:p14="http://schemas.microsoft.com/office/powerpoint/2010/main" val="566806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5D5C0F6F-B7D0-47D3-A765-30EC3D14C9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E908EDCC-4B52-4300-A01B-4FAF94A699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31748" name="Slide Number Placeholder 3">
            <a:extLst>
              <a:ext uri="{FF2B5EF4-FFF2-40B4-BE49-F238E27FC236}">
                <a16:creationId xmlns:a16="http://schemas.microsoft.com/office/drawing/2014/main" id="{717CC6BC-3FA8-4189-9A3C-26B9F3DBF9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CB78208-63AA-43C8-892F-090879EAF445}" type="slidenum">
              <a:rPr lang="en-GB" altLang="lv-LV" smtClean="0">
                <a:latin typeface="Calibri" panose="020F0502020204030204" pitchFamily="34" charset="0"/>
              </a:rPr>
              <a:pPr/>
              <a:t>20</a:t>
            </a:fld>
            <a:endParaRPr lang="en-GB" altLang="lv-LV">
              <a:latin typeface="Calibri" panose="020F0502020204030204" pitchFamily="34" charset="0"/>
            </a:endParaRPr>
          </a:p>
        </p:txBody>
      </p:sp>
    </p:spTree>
    <p:extLst>
      <p:ext uri="{BB962C8B-B14F-4D97-AF65-F5344CB8AC3E}">
        <p14:creationId xmlns:p14="http://schemas.microsoft.com/office/powerpoint/2010/main" val="2414477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6545DB20-63D2-4018-A7FF-F6A9E20B42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C0E97E32-B593-4A02-A4FF-96484F4684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dirty="0"/>
          </a:p>
        </p:txBody>
      </p:sp>
      <p:sp>
        <p:nvSpPr>
          <p:cNvPr id="33796" name="Slide Number Placeholder 3">
            <a:extLst>
              <a:ext uri="{FF2B5EF4-FFF2-40B4-BE49-F238E27FC236}">
                <a16:creationId xmlns:a16="http://schemas.microsoft.com/office/drawing/2014/main" id="{1814977A-18FC-47A6-AE86-61BA1DB2E1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8A1F-4DC8-42EE-801B-E4FD299971A7}" type="slidenum">
              <a:rPr lang="en-GB" altLang="lv-LV" smtClean="0">
                <a:latin typeface="Calibri" panose="020F0502020204030204" pitchFamily="34" charset="0"/>
              </a:rPr>
              <a:pPr/>
              <a:t>21</a:t>
            </a:fld>
            <a:endParaRPr lang="en-GB" altLang="lv-LV">
              <a:latin typeface="Calibri" panose="020F0502020204030204" pitchFamily="34" charset="0"/>
            </a:endParaRPr>
          </a:p>
        </p:txBody>
      </p:sp>
    </p:spTree>
    <p:extLst>
      <p:ext uri="{BB962C8B-B14F-4D97-AF65-F5344CB8AC3E}">
        <p14:creationId xmlns:p14="http://schemas.microsoft.com/office/powerpoint/2010/main" val="1706324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BFEFA30F-0061-4D49-9C07-0915F18672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6ED0ABF3-492F-4A08-A04E-DB14AD3589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35844" name="Slide Number Placeholder 3">
            <a:extLst>
              <a:ext uri="{FF2B5EF4-FFF2-40B4-BE49-F238E27FC236}">
                <a16:creationId xmlns:a16="http://schemas.microsoft.com/office/drawing/2014/main" id="{F0AEEE7B-3B51-4E18-B3F8-A5820E185B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EE2F020-2428-45F4-BAAC-E701A5A19C5E}" type="slidenum">
              <a:rPr lang="en-GB" altLang="lv-LV" smtClean="0">
                <a:latin typeface="Calibri" panose="020F0502020204030204" pitchFamily="34" charset="0"/>
              </a:rPr>
              <a:pPr/>
              <a:t>22</a:t>
            </a:fld>
            <a:endParaRPr lang="en-GB" altLang="lv-LV">
              <a:latin typeface="Calibri" panose="020F0502020204030204" pitchFamily="34" charset="0"/>
            </a:endParaRPr>
          </a:p>
        </p:txBody>
      </p:sp>
    </p:spTree>
    <p:extLst>
      <p:ext uri="{BB962C8B-B14F-4D97-AF65-F5344CB8AC3E}">
        <p14:creationId xmlns:p14="http://schemas.microsoft.com/office/powerpoint/2010/main" val="3560095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B387D55F-5AFE-4AEE-BFDF-CDC70C4459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E8EAE154-3221-427B-BAF1-8F705DFF90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37892" name="Slide Number Placeholder 3">
            <a:extLst>
              <a:ext uri="{FF2B5EF4-FFF2-40B4-BE49-F238E27FC236}">
                <a16:creationId xmlns:a16="http://schemas.microsoft.com/office/drawing/2014/main" id="{86C9BC9E-49F8-4BDE-999B-75FD5C562C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AECF74-053D-4C77-91A3-8CCE84DF7229}" type="slidenum">
              <a:rPr lang="en-GB" altLang="lv-LV" smtClean="0">
                <a:latin typeface="Calibri" panose="020F0502020204030204" pitchFamily="34" charset="0"/>
              </a:rPr>
              <a:pPr/>
              <a:t>23</a:t>
            </a:fld>
            <a:endParaRPr lang="en-GB" altLang="lv-LV">
              <a:latin typeface="Calibri" panose="020F0502020204030204" pitchFamily="34" charset="0"/>
            </a:endParaRPr>
          </a:p>
        </p:txBody>
      </p:sp>
    </p:spTree>
    <p:extLst>
      <p:ext uri="{BB962C8B-B14F-4D97-AF65-F5344CB8AC3E}">
        <p14:creationId xmlns:p14="http://schemas.microsoft.com/office/powerpoint/2010/main" val="752964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B387D55F-5AFE-4AEE-BFDF-CDC70C4459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E8EAE154-3221-427B-BAF1-8F705DFF90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37892" name="Slide Number Placeholder 3">
            <a:extLst>
              <a:ext uri="{FF2B5EF4-FFF2-40B4-BE49-F238E27FC236}">
                <a16:creationId xmlns:a16="http://schemas.microsoft.com/office/drawing/2014/main" id="{86C9BC9E-49F8-4BDE-999B-75FD5C562C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AECF74-053D-4C77-91A3-8CCE84DF7229}" type="slidenum">
              <a:rPr lang="en-GB" altLang="lv-LV" smtClean="0">
                <a:latin typeface="Calibri" panose="020F0502020204030204" pitchFamily="34" charset="0"/>
              </a:rPr>
              <a:pPr/>
              <a:t>24</a:t>
            </a:fld>
            <a:endParaRPr lang="en-GB" altLang="lv-LV">
              <a:latin typeface="Calibri" panose="020F0502020204030204" pitchFamily="34" charset="0"/>
            </a:endParaRPr>
          </a:p>
        </p:txBody>
      </p:sp>
    </p:spTree>
    <p:extLst>
      <p:ext uri="{BB962C8B-B14F-4D97-AF65-F5344CB8AC3E}">
        <p14:creationId xmlns:p14="http://schemas.microsoft.com/office/powerpoint/2010/main" val="3005166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B387D55F-5AFE-4AEE-BFDF-CDC70C4459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E8EAE154-3221-427B-BAF1-8F705DFF90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37892" name="Slide Number Placeholder 3">
            <a:extLst>
              <a:ext uri="{FF2B5EF4-FFF2-40B4-BE49-F238E27FC236}">
                <a16:creationId xmlns:a16="http://schemas.microsoft.com/office/drawing/2014/main" id="{86C9BC9E-49F8-4BDE-999B-75FD5C562C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AECF74-053D-4C77-91A3-8CCE84DF7229}" type="slidenum">
              <a:rPr lang="en-GB" altLang="lv-LV" smtClean="0">
                <a:latin typeface="Calibri" panose="020F0502020204030204" pitchFamily="34" charset="0"/>
              </a:rPr>
              <a:pPr/>
              <a:t>25</a:t>
            </a:fld>
            <a:endParaRPr lang="en-GB" altLang="lv-LV">
              <a:latin typeface="Calibri" panose="020F0502020204030204" pitchFamily="34" charset="0"/>
            </a:endParaRPr>
          </a:p>
        </p:txBody>
      </p:sp>
    </p:spTree>
    <p:extLst>
      <p:ext uri="{BB962C8B-B14F-4D97-AF65-F5344CB8AC3E}">
        <p14:creationId xmlns:p14="http://schemas.microsoft.com/office/powerpoint/2010/main" val="694589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096AAF3D-A65E-4274-A5D1-FFE7882F08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F9F40FEE-7C9B-48AC-BCD8-1912A790FF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91140" name="Slide Number Placeholder 3">
            <a:extLst>
              <a:ext uri="{FF2B5EF4-FFF2-40B4-BE49-F238E27FC236}">
                <a16:creationId xmlns:a16="http://schemas.microsoft.com/office/drawing/2014/main" id="{3C23C5DB-E5CE-421C-BFD3-BAE4B8BA74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CF9AACF-0140-404D-8601-75485B5F2A5B}" type="slidenum">
              <a:rPr lang="en-GB" altLang="lv-LV" smtClean="0">
                <a:latin typeface="Calibri" panose="020F0502020204030204" pitchFamily="34" charset="0"/>
              </a:rPr>
              <a:pPr/>
              <a:t>26</a:t>
            </a:fld>
            <a:endParaRPr lang="en-GB" altLang="lv-LV">
              <a:latin typeface="Calibri" panose="020F0502020204030204" pitchFamily="34" charset="0"/>
            </a:endParaRPr>
          </a:p>
        </p:txBody>
      </p:sp>
    </p:spTree>
    <p:extLst>
      <p:ext uri="{BB962C8B-B14F-4D97-AF65-F5344CB8AC3E}">
        <p14:creationId xmlns:p14="http://schemas.microsoft.com/office/powerpoint/2010/main" val="1960014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C3A17C09-DDB4-4A35-B9AA-5F860B105D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ADFF71E2-17F7-41FB-8D36-E63E139A20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dirty="0"/>
          </a:p>
        </p:txBody>
      </p:sp>
      <p:sp>
        <p:nvSpPr>
          <p:cNvPr id="93188" name="Slide Number Placeholder 3">
            <a:extLst>
              <a:ext uri="{FF2B5EF4-FFF2-40B4-BE49-F238E27FC236}">
                <a16:creationId xmlns:a16="http://schemas.microsoft.com/office/drawing/2014/main" id="{DA7B4A2B-EE57-44ED-959F-DAD4E3B775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4538" indent="-285750">
              <a:defRPr>
                <a:solidFill>
                  <a:schemeClr val="tx1"/>
                </a:solidFill>
                <a:latin typeface="Arial" panose="020B0604020202020204" pitchFamily="34" charset="0"/>
                <a:cs typeface="Arial" panose="020B0604020202020204" pitchFamily="34" charset="0"/>
              </a:defRPr>
            </a:lvl2pPr>
            <a:lvl3pPr marL="1146175" indent="-228600">
              <a:defRPr>
                <a:solidFill>
                  <a:schemeClr val="tx1"/>
                </a:solidFill>
                <a:latin typeface="Arial" panose="020B0604020202020204" pitchFamily="34" charset="0"/>
                <a:cs typeface="Arial" panose="020B0604020202020204" pitchFamily="34" charset="0"/>
              </a:defRPr>
            </a:lvl3pPr>
            <a:lvl4pPr marL="1606550" indent="-228600">
              <a:defRPr>
                <a:solidFill>
                  <a:schemeClr val="tx1"/>
                </a:solidFill>
                <a:latin typeface="Arial" panose="020B0604020202020204" pitchFamily="34" charset="0"/>
                <a:cs typeface="Arial" panose="020B0604020202020204" pitchFamily="34" charset="0"/>
              </a:defRPr>
            </a:lvl4pPr>
            <a:lvl5pPr marL="2065338" indent="-228600">
              <a:defRPr>
                <a:solidFill>
                  <a:schemeClr val="tx1"/>
                </a:solidFill>
                <a:latin typeface="Arial" panose="020B0604020202020204" pitchFamily="34" charset="0"/>
                <a:cs typeface="Arial" panose="020B0604020202020204" pitchFamily="34" charset="0"/>
              </a:defRPr>
            </a:lvl5pPr>
            <a:lvl6pPr marL="25225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97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69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941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10C52C6-2F16-49C0-8280-3ED1D3400F46}" type="slidenum">
              <a:rPr lang="en-GB" altLang="lv-LV" smtClean="0">
                <a:latin typeface="Calibri" panose="020F0502020204030204" pitchFamily="34" charset="0"/>
              </a:rPr>
              <a:pPr/>
              <a:t>27</a:t>
            </a:fld>
            <a:endParaRPr lang="en-GB" altLang="lv-LV">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072DA572-D19E-49C6-9628-92FF4C6ACC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903A4930-AAB7-4CF1-B405-B2A9A63C95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95236" name="Slide Number Placeholder 3">
            <a:extLst>
              <a:ext uri="{FF2B5EF4-FFF2-40B4-BE49-F238E27FC236}">
                <a16:creationId xmlns:a16="http://schemas.microsoft.com/office/drawing/2014/main" id="{2645A4AB-AA7A-415B-9A83-9BD97C1CFF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4538" indent="-285750">
              <a:defRPr>
                <a:solidFill>
                  <a:schemeClr val="tx1"/>
                </a:solidFill>
                <a:latin typeface="Arial" panose="020B0604020202020204" pitchFamily="34" charset="0"/>
                <a:cs typeface="Arial" panose="020B0604020202020204" pitchFamily="34" charset="0"/>
              </a:defRPr>
            </a:lvl2pPr>
            <a:lvl3pPr marL="1146175" indent="-228600">
              <a:defRPr>
                <a:solidFill>
                  <a:schemeClr val="tx1"/>
                </a:solidFill>
                <a:latin typeface="Arial" panose="020B0604020202020204" pitchFamily="34" charset="0"/>
                <a:cs typeface="Arial" panose="020B0604020202020204" pitchFamily="34" charset="0"/>
              </a:defRPr>
            </a:lvl3pPr>
            <a:lvl4pPr marL="1606550" indent="-228600">
              <a:defRPr>
                <a:solidFill>
                  <a:schemeClr val="tx1"/>
                </a:solidFill>
                <a:latin typeface="Arial" panose="020B0604020202020204" pitchFamily="34" charset="0"/>
                <a:cs typeface="Arial" panose="020B0604020202020204" pitchFamily="34" charset="0"/>
              </a:defRPr>
            </a:lvl4pPr>
            <a:lvl5pPr marL="2065338" indent="-228600">
              <a:defRPr>
                <a:solidFill>
                  <a:schemeClr val="tx1"/>
                </a:solidFill>
                <a:latin typeface="Arial" panose="020B0604020202020204" pitchFamily="34" charset="0"/>
                <a:cs typeface="Arial" panose="020B0604020202020204" pitchFamily="34" charset="0"/>
              </a:defRPr>
            </a:lvl5pPr>
            <a:lvl6pPr marL="25225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97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69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941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232A78A-7FE2-474A-8827-0104D64A1DBE}" type="slidenum">
              <a:rPr lang="en-GB" altLang="lv-LV" smtClean="0">
                <a:latin typeface="Calibri" panose="020F0502020204030204" pitchFamily="34" charset="0"/>
              </a:rPr>
              <a:pPr/>
              <a:t>28</a:t>
            </a:fld>
            <a:endParaRPr lang="en-GB" altLang="lv-LV">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95960590-4306-4B6D-9098-1E1DA4DAF3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9402E1FD-694E-4944-832B-D0DA8CCD58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97284" name="Slide Number Placeholder 3">
            <a:extLst>
              <a:ext uri="{FF2B5EF4-FFF2-40B4-BE49-F238E27FC236}">
                <a16:creationId xmlns:a16="http://schemas.microsoft.com/office/drawing/2014/main" id="{51365EC6-B2CF-4ECE-811B-737BAE6015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4538" indent="-285750">
              <a:defRPr>
                <a:solidFill>
                  <a:schemeClr val="tx1"/>
                </a:solidFill>
                <a:latin typeface="Arial" panose="020B0604020202020204" pitchFamily="34" charset="0"/>
                <a:cs typeface="Arial" panose="020B0604020202020204" pitchFamily="34" charset="0"/>
              </a:defRPr>
            </a:lvl2pPr>
            <a:lvl3pPr marL="1146175" indent="-228600">
              <a:defRPr>
                <a:solidFill>
                  <a:schemeClr val="tx1"/>
                </a:solidFill>
                <a:latin typeface="Arial" panose="020B0604020202020204" pitchFamily="34" charset="0"/>
                <a:cs typeface="Arial" panose="020B0604020202020204" pitchFamily="34" charset="0"/>
              </a:defRPr>
            </a:lvl3pPr>
            <a:lvl4pPr marL="1606550" indent="-228600">
              <a:defRPr>
                <a:solidFill>
                  <a:schemeClr val="tx1"/>
                </a:solidFill>
                <a:latin typeface="Arial" panose="020B0604020202020204" pitchFamily="34" charset="0"/>
                <a:cs typeface="Arial" panose="020B0604020202020204" pitchFamily="34" charset="0"/>
              </a:defRPr>
            </a:lvl4pPr>
            <a:lvl5pPr marL="2065338" indent="-228600">
              <a:defRPr>
                <a:solidFill>
                  <a:schemeClr val="tx1"/>
                </a:solidFill>
                <a:latin typeface="Arial" panose="020B0604020202020204" pitchFamily="34" charset="0"/>
                <a:cs typeface="Arial" panose="020B0604020202020204" pitchFamily="34" charset="0"/>
              </a:defRPr>
            </a:lvl5pPr>
            <a:lvl6pPr marL="25225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97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69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941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CE07CAA-2796-4009-BF2A-899665F9920F}" type="slidenum">
              <a:rPr lang="en-GB" altLang="lv-LV" smtClean="0">
                <a:latin typeface="Calibri" panose="020F0502020204030204" pitchFamily="34" charset="0"/>
              </a:rPr>
              <a:pPr/>
              <a:t>29</a:t>
            </a:fld>
            <a:endParaRPr lang="en-GB" altLang="lv-LV">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455805D5-6611-46E6-99F9-19A1BE215C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21630F54-21B1-4484-A388-9B63AAC3C0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31748" name="Slide Number Placeholder 3">
            <a:extLst>
              <a:ext uri="{FF2B5EF4-FFF2-40B4-BE49-F238E27FC236}">
                <a16:creationId xmlns:a16="http://schemas.microsoft.com/office/drawing/2014/main" id="{16679C1E-3353-45F7-91BF-D1C06FB0E6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872311F-818E-4806-8398-18B1E2158A7B}" type="slidenum">
              <a:rPr lang="en-GB" altLang="lv-LV" smtClean="0">
                <a:latin typeface="Calibri" panose="020F0502020204030204" pitchFamily="34" charset="0"/>
              </a:rPr>
              <a:pPr/>
              <a:t>3</a:t>
            </a:fld>
            <a:endParaRPr lang="en-GB" altLang="lv-LV">
              <a:latin typeface="Calibri" panose="020F0502020204030204" pitchFamily="34" charset="0"/>
            </a:endParaRPr>
          </a:p>
        </p:txBody>
      </p:sp>
    </p:spTree>
    <p:extLst>
      <p:ext uri="{BB962C8B-B14F-4D97-AF65-F5344CB8AC3E}">
        <p14:creationId xmlns:p14="http://schemas.microsoft.com/office/powerpoint/2010/main" val="1429779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9D31662F-CD71-42DD-9D0D-26E09ECAE4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9AC068DC-FFCF-4BAE-9DB1-1D38574DD9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99332" name="Slide Number Placeholder 3">
            <a:extLst>
              <a:ext uri="{FF2B5EF4-FFF2-40B4-BE49-F238E27FC236}">
                <a16:creationId xmlns:a16="http://schemas.microsoft.com/office/drawing/2014/main" id="{887FF7E5-4CA0-409F-9CE9-B87FB1DBA6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4538" indent="-285750">
              <a:defRPr>
                <a:solidFill>
                  <a:schemeClr val="tx1"/>
                </a:solidFill>
                <a:latin typeface="Arial" panose="020B0604020202020204" pitchFamily="34" charset="0"/>
                <a:cs typeface="Arial" panose="020B0604020202020204" pitchFamily="34" charset="0"/>
              </a:defRPr>
            </a:lvl2pPr>
            <a:lvl3pPr marL="1146175" indent="-228600">
              <a:defRPr>
                <a:solidFill>
                  <a:schemeClr val="tx1"/>
                </a:solidFill>
                <a:latin typeface="Arial" panose="020B0604020202020204" pitchFamily="34" charset="0"/>
                <a:cs typeface="Arial" panose="020B0604020202020204" pitchFamily="34" charset="0"/>
              </a:defRPr>
            </a:lvl3pPr>
            <a:lvl4pPr marL="1606550" indent="-228600">
              <a:defRPr>
                <a:solidFill>
                  <a:schemeClr val="tx1"/>
                </a:solidFill>
                <a:latin typeface="Arial" panose="020B0604020202020204" pitchFamily="34" charset="0"/>
                <a:cs typeface="Arial" panose="020B0604020202020204" pitchFamily="34" charset="0"/>
              </a:defRPr>
            </a:lvl4pPr>
            <a:lvl5pPr marL="2065338" indent="-228600">
              <a:defRPr>
                <a:solidFill>
                  <a:schemeClr val="tx1"/>
                </a:solidFill>
                <a:latin typeface="Arial" panose="020B0604020202020204" pitchFamily="34" charset="0"/>
                <a:cs typeface="Arial" panose="020B0604020202020204" pitchFamily="34" charset="0"/>
              </a:defRPr>
            </a:lvl5pPr>
            <a:lvl6pPr marL="25225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97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69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941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B4973AF-473F-4565-A1F2-FB7B0358D14C}" type="slidenum">
              <a:rPr lang="en-GB" altLang="lv-LV" smtClean="0">
                <a:latin typeface="Calibri" panose="020F0502020204030204" pitchFamily="34" charset="0"/>
              </a:rPr>
              <a:pPr/>
              <a:t>30</a:t>
            </a:fld>
            <a:endParaRPr lang="en-GB" altLang="lv-LV">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1427EC0C-2685-455F-A208-3BF18DE205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656465C1-828F-44C5-9115-C784B77E26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101380" name="Slide Number Placeholder 3">
            <a:extLst>
              <a:ext uri="{FF2B5EF4-FFF2-40B4-BE49-F238E27FC236}">
                <a16:creationId xmlns:a16="http://schemas.microsoft.com/office/drawing/2014/main" id="{7A69B874-CF61-403C-8FE7-AAF5DB5A3B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4538" indent="-285750">
              <a:defRPr>
                <a:solidFill>
                  <a:schemeClr val="tx1"/>
                </a:solidFill>
                <a:latin typeface="Arial" panose="020B0604020202020204" pitchFamily="34" charset="0"/>
                <a:cs typeface="Arial" panose="020B0604020202020204" pitchFamily="34" charset="0"/>
              </a:defRPr>
            </a:lvl2pPr>
            <a:lvl3pPr marL="1146175" indent="-228600">
              <a:defRPr>
                <a:solidFill>
                  <a:schemeClr val="tx1"/>
                </a:solidFill>
                <a:latin typeface="Arial" panose="020B0604020202020204" pitchFamily="34" charset="0"/>
                <a:cs typeface="Arial" panose="020B0604020202020204" pitchFamily="34" charset="0"/>
              </a:defRPr>
            </a:lvl3pPr>
            <a:lvl4pPr marL="1606550" indent="-228600">
              <a:defRPr>
                <a:solidFill>
                  <a:schemeClr val="tx1"/>
                </a:solidFill>
                <a:latin typeface="Arial" panose="020B0604020202020204" pitchFamily="34" charset="0"/>
                <a:cs typeface="Arial" panose="020B0604020202020204" pitchFamily="34" charset="0"/>
              </a:defRPr>
            </a:lvl4pPr>
            <a:lvl5pPr marL="2065338" indent="-228600">
              <a:defRPr>
                <a:solidFill>
                  <a:schemeClr val="tx1"/>
                </a:solidFill>
                <a:latin typeface="Arial" panose="020B0604020202020204" pitchFamily="34" charset="0"/>
                <a:cs typeface="Arial" panose="020B0604020202020204" pitchFamily="34" charset="0"/>
              </a:defRPr>
            </a:lvl5pPr>
            <a:lvl6pPr marL="25225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97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69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941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B93AA10-128B-416E-B881-EAF3A7C85E02}" type="slidenum">
              <a:rPr lang="en-GB" altLang="lv-LV" smtClean="0">
                <a:latin typeface="Calibri" panose="020F0502020204030204" pitchFamily="34" charset="0"/>
              </a:rPr>
              <a:pPr/>
              <a:t>31</a:t>
            </a:fld>
            <a:endParaRPr lang="en-GB" altLang="lv-LV">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39E5027D-A132-4D2A-9513-698876A410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2DBE1D87-1C1D-4462-9712-C4C986CF22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103428" name="Slide Number Placeholder 3">
            <a:extLst>
              <a:ext uri="{FF2B5EF4-FFF2-40B4-BE49-F238E27FC236}">
                <a16:creationId xmlns:a16="http://schemas.microsoft.com/office/drawing/2014/main" id="{E4C11CC0-1934-46C2-8075-E49FF243A8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4538" indent="-285750">
              <a:defRPr>
                <a:solidFill>
                  <a:schemeClr val="tx1"/>
                </a:solidFill>
                <a:latin typeface="Arial" panose="020B0604020202020204" pitchFamily="34" charset="0"/>
                <a:cs typeface="Arial" panose="020B0604020202020204" pitchFamily="34" charset="0"/>
              </a:defRPr>
            </a:lvl2pPr>
            <a:lvl3pPr marL="1146175" indent="-228600">
              <a:defRPr>
                <a:solidFill>
                  <a:schemeClr val="tx1"/>
                </a:solidFill>
                <a:latin typeface="Arial" panose="020B0604020202020204" pitchFamily="34" charset="0"/>
                <a:cs typeface="Arial" panose="020B0604020202020204" pitchFamily="34" charset="0"/>
              </a:defRPr>
            </a:lvl3pPr>
            <a:lvl4pPr marL="1606550" indent="-228600">
              <a:defRPr>
                <a:solidFill>
                  <a:schemeClr val="tx1"/>
                </a:solidFill>
                <a:latin typeface="Arial" panose="020B0604020202020204" pitchFamily="34" charset="0"/>
                <a:cs typeface="Arial" panose="020B0604020202020204" pitchFamily="34" charset="0"/>
              </a:defRPr>
            </a:lvl4pPr>
            <a:lvl5pPr marL="2065338" indent="-228600">
              <a:defRPr>
                <a:solidFill>
                  <a:schemeClr val="tx1"/>
                </a:solidFill>
                <a:latin typeface="Arial" panose="020B0604020202020204" pitchFamily="34" charset="0"/>
                <a:cs typeface="Arial" panose="020B0604020202020204" pitchFamily="34" charset="0"/>
              </a:defRPr>
            </a:lvl5pPr>
            <a:lvl6pPr marL="25225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97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69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941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807C831-11FC-4DA3-BED2-5CFDA845C04D}" type="slidenum">
              <a:rPr lang="en-GB" altLang="lv-LV" smtClean="0">
                <a:latin typeface="Calibri" panose="020F0502020204030204" pitchFamily="34" charset="0"/>
              </a:rPr>
              <a:pPr/>
              <a:t>32</a:t>
            </a:fld>
            <a:endParaRPr lang="en-GB" altLang="lv-LV">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C9F53C7F-ABE4-4455-8A21-8298607955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47F9ABC2-E167-4CE0-8C34-9EF71B4E43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105476" name="Slide Number Placeholder 3">
            <a:extLst>
              <a:ext uri="{FF2B5EF4-FFF2-40B4-BE49-F238E27FC236}">
                <a16:creationId xmlns:a16="http://schemas.microsoft.com/office/drawing/2014/main" id="{DBAE600E-98C5-4631-8594-8A81B51D1F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4538" indent="-285750">
              <a:defRPr>
                <a:solidFill>
                  <a:schemeClr val="tx1"/>
                </a:solidFill>
                <a:latin typeface="Arial" panose="020B0604020202020204" pitchFamily="34" charset="0"/>
                <a:cs typeface="Arial" panose="020B0604020202020204" pitchFamily="34" charset="0"/>
              </a:defRPr>
            </a:lvl2pPr>
            <a:lvl3pPr marL="1146175" indent="-228600">
              <a:defRPr>
                <a:solidFill>
                  <a:schemeClr val="tx1"/>
                </a:solidFill>
                <a:latin typeface="Arial" panose="020B0604020202020204" pitchFamily="34" charset="0"/>
                <a:cs typeface="Arial" panose="020B0604020202020204" pitchFamily="34" charset="0"/>
              </a:defRPr>
            </a:lvl3pPr>
            <a:lvl4pPr marL="1606550" indent="-228600">
              <a:defRPr>
                <a:solidFill>
                  <a:schemeClr val="tx1"/>
                </a:solidFill>
                <a:latin typeface="Arial" panose="020B0604020202020204" pitchFamily="34" charset="0"/>
                <a:cs typeface="Arial" panose="020B0604020202020204" pitchFamily="34" charset="0"/>
              </a:defRPr>
            </a:lvl4pPr>
            <a:lvl5pPr marL="2065338" indent="-228600">
              <a:defRPr>
                <a:solidFill>
                  <a:schemeClr val="tx1"/>
                </a:solidFill>
                <a:latin typeface="Arial" panose="020B0604020202020204" pitchFamily="34" charset="0"/>
                <a:cs typeface="Arial" panose="020B0604020202020204" pitchFamily="34" charset="0"/>
              </a:defRPr>
            </a:lvl5pPr>
            <a:lvl6pPr marL="25225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97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69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941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FDE7A57-E1FB-4251-8CEC-51A82BEAF87A}" type="slidenum">
              <a:rPr lang="en-GB" altLang="lv-LV" smtClean="0">
                <a:latin typeface="Calibri" panose="020F0502020204030204" pitchFamily="34" charset="0"/>
              </a:rPr>
              <a:pPr/>
              <a:t>33</a:t>
            </a:fld>
            <a:endParaRPr lang="en-GB" altLang="lv-LV">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3907DEEA-5C51-4B3E-9771-40DEBEBBA3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C440B319-D96D-4AFF-B4C5-874454A718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107524" name="Slide Number Placeholder 3">
            <a:extLst>
              <a:ext uri="{FF2B5EF4-FFF2-40B4-BE49-F238E27FC236}">
                <a16:creationId xmlns:a16="http://schemas.microsoft.com/office/drawing/2014/main" id="{5C8E5582-ABBB-4FDD-AC1F-A318010BA7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4538" indent="-285750">
              <a:defRPr>
                <a:solidFill>
                  <a:schemeClr val="tx1"/>
                </a:solidFill>
                <a:latin typeface="Arial" panose="020B0604020202020204" pitchFamily="34" charset="0"/>
                <a:cs typeface="Arial" panose="020B0604020202020204" pitchFamily="34" charset="0"/>
              </a:defRPr>
            </a:lvl2pPr>
            <a:lvl3pPr marL="1146175" indent="-228600">
              <a:defRPr>
                <a:solidFill>
                  <a:schemeClr val="tx1"/>
                </a:solidFill>
                <a:latin typeface="Arial" panose="020B0604020202020204" pitchFamily="34" charset="0"/>
                <a:cs typeface="Arial" panose="020B0604020202020204" pitchFamily="34" charset="0"/>
              </a:defRPr>
            </a:lvl3pPr>
            <a:lvl4pPr marL="1606550" indent="-228600">
              <a:defRPr>
                <a:solidFill>
                  <a:schemeClr val="tx1"/>
                </a:solidFill>
                <a:latin typeface="Arial" panose="020B0604020202020204" pitchFamily="34" charset="0"/>
                <a:cs typeface="Arial" panose="020B0604020202020204" pitchFamily="34" charset="0"/>
              </a:defRPr>
            </a:lvl4pPr>
            <a:lvl5pPr marL="2065338" indent="-228600">
              <a:defRPr>
                <a:solidFill>
                  <a:schemeClr val="tx1"/>
                </a:solidFill>
                <a:latin typeface="Arial" panose="020B0604020202020204" pitchFamily="34" charset="0"/>
                <a:cs typeface="Arial" panose="020B0604020202020204" pitchFamily="34" charset="0"/>
              </a:defRPr>
            </a:lvl5pPr>
            <a:lvl6pPr marL="25225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97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69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9413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9280C99-5B34-4BC7-B95F-DFBEADC5680F}" type="slidenum">
              <a:rPr lang="en-GB" altLang="lv-LV" smtClean="0">
                <a:latin typeface="Calibri" panose="020F0502020204030204" pitchFamily="34" charset="0"/>
              </a:rPr>
              <a:pPr/>
              <a:t>34</a:t>
            </a:fld>
            <a:endParaRPr lang="en-GB" altLang="lv-LV">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799E4E75-2E38-4746-BED8-A785D56848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99CF32C4-58AE-4E2F-8243-DFC6166051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33796" name="Slide Number Placeholder 3">
            <a:extLst>
              <a:ext uri="{FF2B5EF4-FFF2-40B4-BE49-F238E27FC236}">
                <a16:creationId xmlns:a16="http://schemas.microsoft.com/office/drawing/2014/main" id="{ED7943A2-87C6-4D58-961E-1B77EEA897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A5678C7-FC41-424A-A109-A800E10EEDFE}" type="slidenum">
              <a:rPr lang="en-GB" altLang="lv-LV" smtClean="0">
                <a:latin typeface="Calibri" panose="020F0502020204030204" pitchFamily="34" charset="0"/>
              </a:rPr>
              <a:pPr/>
              <a:t>4</a:t>
            </a:fld>
            <a:endParaRPr lang="en-GB" altLang="lv-LV">
              <a:latin typeface="Calibri" panose="020F0502020204030204" pitchFamily="34" charset="0"/>
            </a:endParaRPr>
          </a:p>
        </p:txBody>
      </p:sp>
    </p:spTree>
    <p:extLst>
      <p:ext uri="{BB962C8B-B14F-4D97-AF65-F5344CB8AC3E}">
        <p14:creationId xmlns:p14="http://schemas.microsoft.com/office/powerpoint/2010/main" val="1897095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A67D3DBB-64B6-4071-AA8A-A2B927C681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DEB0FB92-74AC-4E7D-BB76-5356168ECC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35844" name="Slide Number Placeholder 3">
            <a:extLst>
              <a:ext uri="{FF2B5EF4-FFF2-40B4-BE49-F238E27FC236}">
                <a16:creationId xmlns:a16="http://schemas.microsoft.com/office/drawing/2014/main" id="{C2305F89-EE5B-45D0-B1E2-84E10A62A2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7112D19-24EC-4402-B36D-076C283998B9}" type="slidenum">
              <a:rPr lang="en-GB" altLang="lv-LV" smtClean="0">
                <a:latin typeface="Calibri" panose="020F0502020204030204" pitchFamily="34" charset="0"/>
              </a:rPr>
              <a:pPr/>
              <a:t>5</a:t>
            </a:fld>
            <a:endParaRPr lang="en-GB" altLang="lv-LV">
              <a:latin typeface="Calibri" panose="020F0502020204030204" pitchFamily="34" charset="0"/>
            </a:endParaRPr>
          </a:p>
        </p:txBody>
      </p:sp>
    </p:spTree>
    <p:extLst>
      <p:ext uri="{BB962C8B-B14F-4D97-AF65-F5344CB8AC3E}">
        <p14:creationId xmlns:p14="http://schemas.microsoft.com/office/powerpoint/2010/main" val="256387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A4A24765-1A38-47FC-A9C8-7AD1E7BD32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32FB0F22-D814-4134-B942-1F6EC602C9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37892" name="Slide Number Placeholder 3">
            <a:extLst>
              <a:ext uri="{FF2B5EF4-FFF2-40B4-BE49-F238E27FC236}">
                <a16:creationId xmlns:a16="http://schemas.microsoft.com/office/drawing/2014/main" id="{7E6A14D2-A3C4-4E5A-8429-76F8507A02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C63B058-ABDC-4276-87A6-E7BE086E5642}" type="slidenum">
              <a:rPr lang="en-GB" altLang="lv-LV" smtClean="0">
                <a:latin typeface="Calibri" panose="020F0502020204030204" pitchFamily="34" charset="0"/>
              </a:rPr>
              <a:pPr/>
              <a:t>6</a:t>
            </a:fld>
            <a:endParaRPr lang="en-GB" altLang="lv-LV">
              <a:latin typeface="Calibri" panose="020F0502020204030204" pitchFamily="34" charset="0"/>
            </a:endParaRPr>
          </a:p>
        </p:txBody>
      </p:sp>
    </p:spTree>
    <p:extLst>
      <p:ext uri="{BB962C8B-B14F-4D97-AF65-F5344CB8AC3E}">
        <p14:creationId xmlns:p14="http://schemas.microsoft.com/office/powerpoint/2010/main" val="3164583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2A3A4F6D-DDBB-4B93-B5B2-BA8FF11171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03A100AD-02F2-4835-A5E4-013190334E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39940" name="Slide Number Placeholder 3">
            <a:extLst>
              <a:ext uri="{FF2B5EF4-FFF2-40B4-BE49-F238E27FC236}">
                <a16:creationId xmlns:a16="http://schemas.microsoft.com/office/drawing/2014/main" id="{DA2995DD-0AFE-4197-9E1F-A78D7C797D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D4360C9-7695-4A60-921A-2229F515A8D3}" type="slidenum">
              <a:rPr lang="en-GB" altLang="lv-LV" smtClean="0">
                <a:latin typeface="Calibri" panose="020F0502020204030204" pitchFamily="34" charset="0"/>
              </a:rPr>
              <a:pPr/>
              <a:t>7</a:t>
            </a:fld>
            <a:endParaRPr lang="en-GB" altLang="lv-LV">
              <a:latin typeface="Calibri" panose="020F0502020204030204" pitchFamily="34" charset="0"/>
            </a:endParaRPr>
          </a:p>
        </p:txBody>
      </p:sp>
    </p:spTree>
    <p:extLst>
      <p:ext uri="{BB962C8B-B14F-4D97-AF65-F5344CB8AC3E}">
        <p14:creationId xmlns:p14="http://schemas.microsoft.com/office/powerpoint/2010/main" val="1601057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2A3A4F6D-DDBB-4B93-B5B2-BA8FF11171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03A100AD-02F2-4835-A5E4-013190334E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39940" name="Slide Number Placeholder 3">
            <a:extLst>
              <a:ext uri="{FF2B5EF4-FFF2-40B4-BE49-F238E27FC236}">
                <a16:creationId xmlns:a16="http://schemas.microsoft.com/office/drawing/2014/main" id="{DA2995DD-0AFE-4197-9E1F-A78D7C797D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D4360C9-7695-4A60-921A-2229F515A8D3}" type="slidenum">
              <a:rPr lang="en-GB" altLang="lv-LV" smtClean="0">
                <a:latin typeface="Calibri" panose="020F0502020204030204" pitchFamily="34" charset="0"/>
              </a:rPr>
              <a:pPr/>
              <a:t>8</a:t>
            </a:fld>
            <a:endParaRPr lang="en-GB" altLang="lv-LV">
              <a:latin typeface="Calibri" panose="020F0502020204030204" pitchFamily="34" charset="0"/>
            </a:endParaRPr>
          </a:p>
        </p:txBody>
      </p:sp>
    </p:spTree>
    <p:extLst>
      <p:ext uri="{BB962C8B-B14F-4D97-AF65-F5344CB8AC3E}">
        <p14:creationId xmlns:p14="http://schemas.microsoft.com/office/powerpoint/2010/main" val="1902522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2A3A4F6D-DDBB-4B93-B5B2-BA8FF11171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03A100AD-02F2-4835-A5E4-013190334E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lv-LV"/>
          </a:p>
        </p:txBody>
      </p:sp>
      <p:sp>
        <p:nvSpPr>
          <p:cNvPr id="39940" name="Slide Number Placeholder 3">
            <a:extLst>
              <a:ext uri="{FF2B5EF4-FFF2-40B4-BE49-F238E27FC236}">
                <a16:creationId xmlns:a16="http://schemas.microsoft.com/office/drawing/2014/main" id="{DA2995DD-0AFE-4197-9E1F-A78D7C797D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D4360C9-7695-4A60-921A-2229F515A8D3}" type="slidenum">
              <a:rPr lang="en-GB" altLang="lv-LV" smtClean="0">
                <a:latin typeface="Calibri" panose="020F0502020204030204" pitchFamily="34" charset="0"/>
              </a:rPr>
              <a:pPr/>
              <a:t>9</a:t>
            </a:fld>
            <a:endParaRPr lang="en-GB" altLang="lv-LV">
              <a:latin typeface="Calibri" panose="020F0502020204030204" pitchFamily="34" charset="0"/>
            </a:endParaRPr>
          </a:p>
        </p:txBody>
      </p:sp>
    </p:spTree>
    <p:extLst>
      <p:ext uri="{BB962C8B-B14F-4D97-AF65-F5344CB8AC3E}">
        <p14:creationId xmlns:p14="http://schemas.microsoft.com/office/powerpoint/2010/main" val="34936799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97000" y="2996224"/>
            <a:ext cx="6083300" cy="1909762"/>
          </a:xfrm>
        </p:spPr>
        <p:txBody>
          <a:bodyPr anchor="b">
            <a:normAutofit/>
          </a:bodyPr>
          <a:lstStyle>
            <a:lvl1pPr algn="l">
              <a:lnSpc>
                <a:spcPct val="100000"/>
              </a:lnSpc>
              <a:defRPr sz="4000" b="1"/>
            </a:lvl1pPr>
          </a:lstStyle>
          <a:p>
            <a:r>
              <a:rPr lang="en-US" noProof="0" dirty="0"/>
              <a:t>Presentation title</a:t>
            </a:r>
          </a:p>
        </p:txBody>
      </p:sp>
      <p:sp>
        <p:nvSpPr>
          <p:cNvPr id="3" name="Subtitle 2"/>
          <p:cNvSpPr>
            <a:spLocks noGrp="1"/>
          </p:cNvSpPr>
          <p:nvPr>
            <p:ph type="subTitle" idx="1" hasCustomPrompt="1"/>
          </p:nvPr>
        </p:nvSpPr>
        <p:spPr>
          <a:xfrm>
            <a:off x="1397000" y="5089297"/>
            <a:ext cx="6083300" cy="866413"/>
          </a:xfrm>
        </p:spPr>
        <p:txBody>
          <a:bodyPr numCol="1"/>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Subtitle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8308"/>
            <a:ext cx="6036275" cy="1965143"/>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28981"/>
          <a:stretch/>
        </p:blipFill>
        <p:spPr>
          <a:xfrm>
            <a:off x="7862695" y="0"/>
            <a:ext cx="4329305" cy="6858000"/>
          </a:xfrm>
          <a:prstGeom prst="rect">
            <a:avLst/>
          </a:prstGeom>
        </p:spPr>
      </p:pic>
    </p:spTree>
    <p:extLst>
      <p:ext uri="{BB962C8B-B14F-4D97-AF65-F5344CB8AC3E}">
        <p14:creationId xmlns:p14="http://schemas.microsoft.com/office/powerpoint/2010/main" val="1301955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300" y="102627"/>
            <a:ext cx="4002450" cy="1303020"/>
          </a:xfrm>
          <a:prstGeom prst="rect">
            <a:avLst/>
          </a:prstGeom>
        </p:spPr>
      </p:pic>
      <p:grpSp>
        <p:nvGrpSpPr>
          <p:cNvPr id="6" name="Group 5"/>
          <p:cNvGrpSpPr/>
          <p:nvPr/>
        </p:nvGrpSpPr>
        <p:grpSpPr>
          <a:xfrm>
            <a:off x="0" y="6200775"/>
            <a:ext cx="12192000" cy="657225"/>
            <a:chOff x="-6092" y="914400"/>
            <a:chExt cx="6102092" cy="788312"/>
          </a:xfrm>
        </p:grpSpPr>
        <p:sp>
          <p:nvSpPr>
            <p:cNvPr id="7" name="Rectangle 6"/>
            <p:cNvSpPr/>
            <p:nvPr/>
          </p:nvSpPr>
          <p:spPr>
            <a:xfrm>
              <a:off x="0" y="914400"/>
              <a:ext cx="6096000"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6"/>
            <p:cNvSpPr/>
            <p:nvPr/>
          </p:nvSpPr>
          <p:spPr>
            <a:xfrm rot="5400000">
              <a:off x="-231009" y="1139319"/>
              <a:ext cx="788310"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9" name="Straight Connector 8"/>
          <p:cNvCxnSpPr/>
          <p:nvPr/>
        </p:nvCxnSpPr>
        <p:spPr>
          <a:xfrm>
            <a:off x="0" y="1480344"/>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71525" y="6350170"/>
            <a:ext cx="7430239" cy="369332"/>
          </a:xfrm>
          <a:prstGeom prst="rect">
            <a:avLst/>
          </a:prstGeom>
          <a:noFill/>
        </p:spPr>
        <p:txBody>
          <a:bodyPr wrap="none" rtlCol="0">
            <a:spAutoFit/>
          </a:bodyPr>
          <a:lstStyle/>
          <a:p>
            <a:r>
              <a:rPr lang="en-GB" sz="1800" b="1" i="0" dirty="0">
                <a:solidFill>
                  <a:schemeClr val="bg1"/>
                </a:solidFill>
                <a:latin typeface="+mn-lt"/>
                <a:cs typeface="Arial" panose="020B0604020202020204" pitchFamily="34" charset="0"/>
              </a:rPr>
              <a:t>Latvia-Lithuania Cross Border Cooperation Programme 2014-2020</a:t>
            </a:r>
          </a:p>
        </p:txBody>
      </p:sp>
      <p:sp>
        <p:nvSpPr>
          <p:cNvPr id="13" name="TextBox 12"/>
          <p:cNvSpPr txBox="1"/>
          <p:nvPr/>
        </p:nvSpPr>
        <p:spPr>
          <a:xfrm>
            <a:off x="10153650" y="6350170"/>
            <a:ext cx="1586716" cy="369332"/>
          </a:xfrm>
          <a:prstGeom prst="rect">
            <a:avLst/>
          </a:prstGeom>
          <a:noFill/>
        </p:spPr>
        <p:txBody>
          <a:bodyPr wrap="none" rtlCol="0">
            <a:spAutoFit/>
          </a:bodyPr>
          <a:lstStyle/>
          <a:p>
            <a:r>
              <a:rPr lang="lv-LV" sz="1800" b="1" i="0" dirty="0">
                <a:solidFill>
                  <a:schemeClr val="bg1"/>
                </a:solidFill>
                <a:latin typeface="+mn-lt"/>
              </a:rPr>
              <a:t>www.latlit.eu</a:t>
            </a:r>
            <a:endParaRPr lang="en-GB" sz="1800" b="1" i="0" dirty="0">
              <a:solidFill>
                <a:schemeClr val="bg1"/>
              </a:solidFill>
              <a:latin typeface="+mn-lt"/>
            </a:endParaRPr>
          </a:p>
        </p:txBody>
      </p:sp>
    </p:spTree>
    <p:extLst>
      <p:ext uri="{BB962C8B-B14F-4D97-AF65-F5344CB8AC3E}">
        <p14:creationId xmlns:p14="http://schemas.microsoft.com/office/powerpoint/2010/main" val="3217650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3026" y="1629741"/>
            <a:ext cx="3600000" cy="1140362"/>
          </a:xfrm>
        </p:spPr>
        <p:txBody>
          <a:bodyPr anchor="t" anchorCtr="0">
            <a:normAutofit/>
          </a:bodyPr>
          <a:lstStyle>
            <a:lvl1pPr>
              <a:defRPr sz="2800"/>
            </a:lvl1pPr>
          </a:lstStyle>
          <a:p>
            <a:r>
              <a:rPr lang="en-US"/>
              <a:t>Click to edit Master title style</a:t>
            </a:r>
            <a:endParaRPr lang="en-GB" dirty="0"/>
          </a:p>
        </p:txBody>
      </p:sp>
      <p:sp>
        <p:nvSpPr>
          <p:cNvPr id="3" name="Content Placeholder 2"/>
          <p:cNvSpPr>
            <a:spLocks noGrp="1"/>
          </p:cNvSpPr>
          <p:nvPr>
            <p:ph idx="1"/>
          </p:nvPr>
        </p:nvSpPr>
        <p:spPr>
          <a:xfrm>
            <a:off x="5301662" y="1629740"/>
            <a:ext cx="6482351" cy="423131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8" name="Group 7"/>
          <p:cNvGrpSpPr/>
          <p:nvPr/>
        </p:nvGrpSpPr>
        <p:grpSpPr>
          <a:xfrm>
            <a:off x="0" y="6200775"/>
            <a:ext cx="12192000" cy="657225"/>
            <a:chOff x="-6092" y="914400"/>
            <a:chExt cx="6102092" cy="788312"/>
          </a:xfrm>
        </p:grpSpPr>
        <p:sp>
          <p:nvSpPr>
            <p:cNvPr id="9" name="Rectangle 8"/>
            <p:cNvSpPr/>
            <p:nvPr/>
          </p:nvSpPr>
          <p:spPr>
            <a:xfrm>
              <a:off x="0" y="914400"/>
              <a:ext cx="6096000"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6"/>
            <p:cNvSpPr/>
            <p:nvPr/>
          </p:nvSpPr>
          <p:spPr>
            <a:xfrm rot="5400000">
              <a:off x="-231009" y="1139319"/>
              <a:ext cx="788310"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 name="TextBox 10"/>
          <p:cNvSpPr txBox="1"/>
          <p:nvPr/>
        </p:nvSpPr>
        <p:spPr>
          <a:xfrm>
            <a:off x="771525" y="6350170"/>
            <a:ext cx="7430239" cy="369332"/>
          </a:xfrm>
          <a:prstGeom prst="rect">
            <a:avLst/>
          </a:prstGeom>
          <a:noFill/>
        </p:spPr>
        <p:txBody>
          <a:bodyPr wrap="none" rtlCol="0">
            <a:spAutoFit/>
          </a:bodyPr>
          <a:lstStyle/>
          <a:p>
            <a:r>
              <a:rPr lang="en-GB" sz="1800" b="1" i="0" dirty="0">
                <a:solidFill>
                  <a:schemeClr val="bg1"/>
                </a:solidFill>
                <a:latin typeface="Arial" panose="020B0604020202020204" pitchFamily="34" charset="0"/>
                <a:cs typeface="Arial" panose="020B0604020202020204" pitchFamily="34" charset="0"/>
              </a:rPr>
              <a:t>Latvia-Lithuania Cross Border Cooperation Programme 2014-2020</a:t>
            </a:r>
          </a:p>
        </p:txBody>
      </p:sp>
      <p:sp>
        <p:nvSpPr>
          <p:cNvPr id="12" name="TextBox 11"/>
          <p:cNvSpPr txBox="1"/>
          <p:nvPr/>
        </p:nvSpPr>
        <p:spPr>
          <a:xfrm>
            <a:off x="10153650" y="6350170"/>
            <a:ext cx="1586716" cy="369332"/>
          </a:xfrm>
          <a:prstGeom prst="rect">
            <a:avLst/>
          </a:prstGeom>
          <a:noFill/>
        </p:spPr>
        <p:txBody>
          <a:bodyPr wrap="none" rtlCol="0">
            <a:spAutoFit/>
          </a:bodyPr>
          <a:lstStyle/>
          <a:p>
            <a:r>
              <a:rPr lang="lv-LV" sz="1800" b="1" i="0" dirty="0">
                <a:solidFill>
                  <a:schemeClr val="bg1"/>
                </a:solidFill>
                <a:latin typeface="+mn-lt"/>
              </a:rPr>
              <a:t>www.latlit.eu</a:t>
            </a:r>
            <a:endParaRPr lang="en-GB" sz="1800" b="1" i="0" dirty="0">
              <a:solidFill>
                <a:schemeClr val="bg1"/>
              </a:solidFill>
              <a:latin typeface="+mn-lt"/>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300" y="102627"/>
            <a:ext cx="4002450" cy="1303020"/>
          </a:xfrm>
          <a:prstGeom prst="rect">
            <a:avLst/>
          </a:prstGeom>
        </p:spPr>
      </p:pic>
      <p:cxnSp>
        <p:nvCxnSpPr>
          <p:cNvPr id="14" name="Straight Connector 13"/>
          <p:cNvCxnSpPr/>
          <p:nvPr/>
        </p:nvCxnSpPr>
        <p:spPr>
          <a:xfrm>
            <a:off x="0" y="1480344"/>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sz="quarter" idx="10"/>
          </p:nvPr>
        </p:nvSpPr>
        <p:spPr>
          <a:xfrm>
            <a:off x="1343024" y="2919498"/>
            <a:ext cx="3600000" cy="2941552"/>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1652391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37600" y="363600"/>
            <a:ext cx="7030800" cy="946800"/>
          </a:xfrm>
        </p:spPr>
        <p:txBody>
          <a:bodyPr anchor="ctr" anchorCtr="0">
            <a:normAutofit/>
          </a:bodyPr>
          <a:lstStyle>
            <a:lvl1pPr>
              <a:defRPr sz="3600"/>
            </a:lvl1pPr>
          </a:lstStyle>
          <a:p>
            <a:r>
              <a:rPr lang="en-US"/>
              <a:t>Click to edit Master title style</a:t>
            </a:r>
            <a:endParaRPr lang="en-GB" dirty="0"/>
          </a:p>
        </p:txBody>
      </p:sp>
      <p:sp>
        <p:nvSpPr>
          <p:cNvPr id="3" name="Content Placeholder 2"/>
          <p:cNvSpPr>
            <a:spLocks noGrp="1"/>
          </p:cNvSpPr>
          <p:nvPr>
            <p:ph idx="1"/>
          </p:nvPr>
        </p:nvSpPr>
        <p:spPr>
          <a:xfrm>
            <a:off x="5286049" y="3597310"/>
            <a:ext cx="6482351" cy="226374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8" name="Group 7"/>
          <p:cNvGrpSpPr/>
          <p:nvPr/>
        </p:nvGrpSpPr>
        <p:grpSpPr>
          <a:xfrm>
            <a:off x="0" y="6200775"/>
            <a:ext cx="12192000" cy="657225"/>
            <a:chOff x="-6092" y="914400"/>
            <a:chExt cx="6102092" cy="788312"/>
          </a:xfrm>
        </p:grpSpPr>
        <p:sp>
          <p:nvSpPr>
            <p:cNvPr id="9" name="Rectangle 8"/>
            <p:cNvSpPr/>
            <p:nvPr/>
          </p:nvSpPr>
          <p:spPr>
            <a:xfrm>
              <a:off x="0" y="914400"/>
              <a:ext cx="6096000"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6"/>
            <p:cNvSpPr/>
            <p:nvPr/>
          </p:nvSpPr>
          <p:spPr>
            <a:xfrm rot="5400000">
              <a:off x="-231009" y="1139319"/>
              <a:ext cx="788310"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 name="TextBox 10"/>
          <p:cNvSpPr txBox="1"/>
          <p:nvPr/>
        </p:nvSpPr>
        <p:spPr>
          <a:xfrm>
            <a:off x="771525" y="6350170"/>
            <a:ext cx="7430239" cy="369332"/>
          </a:xfrm>
          <a:prstGeom prst="rect">
            <a:avLst/>
          </a:prstGeom>
          <a:noFill/>
        </p:spPr>
        <p:txBody>
          <a:bodyPr wrap="none" rtlCol="0">
            <a:spAutoFit/>
          </a:bodyPr>
          <a:lstStyle/>
          <a:p>
            <a:r>
              <a:rPr lang="en-GB" sz="1800" b="1" i="0" dirty="0">
                <a:solidFill>
                  <a:schemeClr val="bg1"/>
                </a:solidFill>
                <a:latin typeface="Arial" panose="020B0604020202020204" pitchFamily="34" charset="0"/>
                <a:cs typeface="Arial" panose="020B0604020202020204" pitchFamily="34" charset="0"/>
              </a:rPr>
              <a:t>Latvia-Lithuania Cross Border Cooperation Programme 2014-2020</a:t>
            </a:r>
          </a:p>
        </p:txBody>
      </p:sp>
      <p:sp>
        <p:nvSpPr>
          <p:cNvPr id="12" name="TextBox 11"/>
          <p:cNvSpPr txBox="1"/>
          <p:nvPr/>
        </p:nvSpPr>
        <p:spPr>
          <a:xfrm>
            <a:off x="10153650" y="6350170"/>
            <a:ext cx="1586716" cy="369332"/>
          </a:xfrm>
          <a:prstGeom prst="rect">
            <a:avLst/>
          </a:prstGeom>
          <a:noFill/>
        </p:spPr>
        <p:txBody>
          <a:bodyPr wrap="none" rtlCol="0">
            <a:spAutoFit/>
          </a:bodyPr>
          <a:lstStyle/>
          <a:p>
            <a:r>
              <a:rPr lang="lv-LV" sz="1800" b="1" i="0" dirty="0">
                <a:solidFill>
                  <a:schemeClr val="bg1"/>
                </a:solidFill>
                <a:latin typeface="+mn-lt"/>
              </a:rPr>
              <a:t>www.latlit.eu</a:t>
            </a:r>
            <a:endParaRPr lang="en-GB" sz="1800" b="1" i="0" dirty="0">
              <a:solidFill>
                <a:schemeClr val="bg1"/>
              </a:solidFill>
              <a:latin typeface="+mn-lt"/>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300" y="102627"/>
            <a:ext cx="4002450" cy="1303020"/>
          </a:xfrm>
          <a:prstGeom prst="rect">
            <a:avLst/>
          </a:prstGeom>
        </p:spPr>
      </p:pic>
      <p:cxnSp>
        <p:nvCxnSpPr>
          <p:cNvPr id="14" name="Straight Connector 13"/>
          <p:cNvCxnSpPr/>
          <p:nvPr/>
        </p:nvCxnSpPr>
        <p:spPr>
          <a:xfrm>
            <a:off x="0" y="1480344"/>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sz="quarter" idx="10"/>
          </p:nvPr>
        </p:nvSpPr>
        <p:spPr>
          <a:xfrm>
            <a:off x="1343025" y="1630363"/>
            <a:ext cx="3600000" cy="182844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
        <p:nvSpPr>
          <p:cNvPr id="15" name="Content Placeholder 14"/>
          <p:cNvSpPr>
            <a:spLocks noGrp="1"/>
          </p:cNvSpPr>
          <p:nvPr>
            <p:ph sz="quarter" idx="11"/>
          </p:nvPr>
        </p:nvSpPr>
        <p:spPr>
          <a:xfrm>
            <a:off x="5301662" y="1629740"/>
            <a:ext cx="6482351" cy="1829071"/>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
        <p:nvSpPr>
          <p:cNvPr id="17" name="Content Placeholder 16"/>
          <p:cNvSpPr>
            <a:spLocks noGrp="1"/>
          </p:cNvSpPr>
          <p:nvPr>
            <p:ph sz="quarter" idx="12"/>
          </p:nvPr>
        </p:nvSpPr>
        <p:spPr>
          <a:xfrm>
            <a:off x="1343025" y="3597310"/>
            <a:ext cx="3600000" cy="2263740"/>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2356063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024" y="1676400"/>
            <a:ext cx="6259559" cy="4355099"/>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300" y="102627"/>
            <a:ext cx="4002450" cy="1303020"/>
          </a:xfrm>
          <a:prstGeom prst="rect">
            <a:avLst/>
          </a:prstGeom>
        </p:spPr>
      </p:pic>
      <p:cxnSp>
        <p:nvCxnSpPr>
          <p:cNvPr id="11" name="Straight Connector 10"/>
          <p:cNvCxnSpPr/>
          <p:nvPr/>
        </p:nvCxnSpPr>
        <p:spPr>
          <a:xfrm>
            <a:off x="0" y="1480344"/>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6" name="Flowchart: Process 5"/>
          <p:cNvSpPr/>
          <p:nvPr/>
        </p:nvSpPr>
        <p:spPr>
          <a:xfrm>
            <a:off x="7872000" y="0"/>
            <a:ext cx="4320000" cy="6858000"/>
          </a:xfrm>
          <a:prstGeom prst="flowChartProcess">
            <a:avLst/>
          </a:prstGeom>
          <a:solidFill>
            <a:srgbClr val="A3AB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nvGrpSpPr>
          <p:cNvPr id="5" name="Group 4"/>
          <p:cNvGrpSpPr/>
          <p:nvPr/>
        </p:nvGrpSpPr>
        <p:grpSpPr>
          <a:xfrm>
            <a:off x="0" y="6200775"/>
            <a:ext cx="12192000" cy="657225"/>
            <a:chOff x="0" y="6200775"/>
            <a:chExt cx="12192000" cy="657225"/>
          </a:xfrm>
        </p:grpSpPr>
        <p:grpSp>
          <p:nvGrpSpPr>
            <p:cNvPr id="15" name="Group 14"/>
            <p:cNvGrpSpPr/>
            <p:nvPr/>
          </p:nvGrpSpPr>
          <p:grpSpPr>
            <a:xfrm>
              <a:off x="0" y="6200775"/>
              <a:ext cx="12192000" cy="657225"/>
              <a:chOff x="-6092" y="914400"/>
              <a:chExt cx="6102092" cy="788312"/>
            </a:xfrm>
          </p:grpSpPr>
          <p:sp>
            <p:nvSpPr>
              <p:cNvPr id="16" name="Rectangle 15"/>
              <p:cNvSpPr/>
              <p:nvPr/>
            </p:nvSpPr>
            <p:spPr>
              <a:xfrm>
                <a:off x="0" y="914400"/>
                <a:ext cx="6096000"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6"/>
              <p:cNvSpPr/>
              <p:nvPr/>
            </p:nvSpPr>
            <p:spPr>
              <a:xfrm rot="5400000">
                <a:off x="-231009" y="1139319"/>
                <a:ext cx="788310"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9" name="TextBox 18"/>
            <p:cNvSpPr txBox="1"/>
            <p:nvPr/>
          </p:nvSpPr>
          <p:spPr>
            <a:xfrm>
              <a:off x="771525" y="6350170"/>
              <a:ext cx="7430239" cy="369332"/>
            </a:xfrm>
            <a:prstGeom prst="rect">
              <a:avLst/>
            </a:prstGeom>
            <a:noFill/>
          </p:spPr>
          <p:txBody>
            <a:bodyPr wrap="none" rtlCol="0">
              <a:spAutoFit/>
            </a:bodyPr>
            <a:lstStyle/>
            <a:p>
              <a:r>
                <a:rPr lang="en-GB" sz="1800" b="1" i="0" dirty="0">
                  <a:solidFill>
                    <a:schemeClr val="bg1"/>
                  </a:solidFill>
                  <a:latin typeface="Arial" panose="020B0604020202020204" pitchFamily="34" charset="0"/>
                  <a:cs typeface="Arial" panose="020B0604020202020204" pitchFamily="34" charset="0"/>
                </a:rPr>
                <a:t>Latvia-Lithuania Cross Border Cooperation Programme 2014-2020</a:t>
              </a:r>
            </a:p>
          </p:txBody>
        </p:sp>
        <p:sp>
          <p:nvSpPr>
            <p:cNvPr id="20" name="TextBox 19"/>
            <p:cNvSpPr txBox="1"/>
            <p:nvPr/>
          </p:nvSpPr>
          <p:spPr>
            <a:xfrm>
              <a:off x="10153650" y="6350170"/>
              <a:ext cx="1586716" cy="369332"/>
            </a:xfrm>
            <a:prstGeom prst="rect">
              <a:avLst/>
            </a:prstGeom>
            <a:noFill/>
          </p:spPr>
          <p:txBody>
            <a:bodyPr wrap="none" rtlCol="0">
              <a:spAutoFit/>
            </a:bodyPr>
            <a:lstStyle/>
            <a:p>
              <a:r>
                <a:rPr lang="lv-LV" sz="1800" b="1" i="0" dirty="0">
                  <a:solidFill>
                    <a:schemeClr val="bg1"/>
                  </a:solidFill>
                  <a:latin typeface="+mn-lt"/>
                </a:rPr>
                <a:t>www.latlit.eu</a:t>
              </a:r>
              <a:endParaRPr lang="en-GB" sz="1800" b="1" i="0" dirty="0">
                <a:solidFill>
                  <a:schemeClr val="bg1"/>
                </a:solidFill>
                <a:latin typeface="+mn-lt"/>
              </a:endParaRPr>
            </a:p>
          </p:txBody>
        </p:sp>
      </p:grpSp>
      <p:sp>
        <p:nvSpPr>
          <p:cNvPr id="10" name="Title 9"/>
          <p:cNvSpPr>
            <a:spLocks noGrp="1"/>
          </p:cNvSpPr>
          <p:nvPr>
            <p:ph type="title"/>
          </p:nvPr>
        </p:nvSpPr>
        <p:spPr>
          <a:xfrm>
            <a:off x="4737462" y="365125"/>
            <a:ext cx="2865121" cy="945943"/>
          </a:xfrm>
        </p:spPr>
        <p:txBody>
          <a:bodyPr>
            <a:noAutofit/>
          </a:bodyPr>
          <a:lstStyle>
            <a:lvl1pPr>
              <a:defRPr sz="2800"/>
            </a:lvl1pPr>
          </a:lstStyle>
          <a:p>
            <a:r>
              <a:rPr lang="en-US"/>
              <a:t>Click to edit Master title style</a:t>
            </a:r>
            <a:endParaRPr lang="lt-LT" dirty="0"/>
          </a:p>
        </p:txBody>
      </p:sp>
      <p:sp>
        <p:nvSpPr>
          <p:cNvPr id="13" name="Vertical Text Placeholder 12"/>
          <p:cNvSpPr>
            <a:spLocks noGrp="1"/>
          </p:cNvSpPr>
          <p:nvPr>
            <p:ph type="body" orient="vert" sz="quarter" idx="10" hasCustomPrompt="1"/>
          </p:nvPr>
        </p:nvSpPr>
        <p:spPr>
          <a:xfrm>
            <a:off x="8059738" y="365125"/>
            <a:ext cx="792000" cy="5665788"/>
          </a:xfrm>
        </p:spPr>
        <p:txBody>
          <a:bodyPr vert="vert270"/>
          <a:lstStyle>
            <a:lvl1pPr marL="360000" indent="0">
              <a:spcBef>
                <a:spcPts val="0"/>
              </a:spcBef>
              <a:buNone/>
              <a:defRPr>
                <a:solidFill>
                  <a:schemeClr val="bg1"/>
                </a:solidFill>
              </a:defRPr>
            </a:lvl1pPr>
            <a:lvl2pPr marL="0" indent="0">
              <a:spcBef>
                <a:spcPts val="0"/>
              </a:spcBef>
              <a:buNone/>
              <a:defRPr>
                <a:solidFill>
                  <a:schemeClr val="bg1"/>
                </a:solidFill>
              </a:defRPr>
            </a:lvl2pPr>
            <a:lvl3pPr marL="0" indent="0">
              <a:spcBef>
                <a:spcPts val="0"/>
              </a:spcBef>
              <a:buNone/>
              <a:defRPr>
                <a:solidFill>
                  <a:schemeClr val="bg1"/>
                </a:solidFill>
              </a:defRPr>
            </a:lvl3pPr>
            <a:lvl4pPr marL="0" indent="0">
              <a:spcBef>
                <a:spcPts val="0"/>
              </a:spcBef>
              <a:buNone/>
              <a:defRPr>
                <a:solidFill>
                  <a:schemeClr val="bg1"/>
                </a:solidFill>
              </a:defRPr>
            </a:lvl4pPr>
            <a:lvl5pPr marL="0" indent="0">
              <a:spcBef>
                <a:spcPts val="0"/>
              </a:spcBef>
              <a:buNone/>
              <a:defRPr>
                <a:solidFill>
                  <a:schemeClr val="bg1"/>
                </a:solidFill>
              </a:defRPr>
            </a:lvl5pPr>
          </a:lstStyle>
          <a:p>
            <a:pPr lvl="0"/>
            <a:r>
              <a:rPr lang="lt-LT" dirty="0" err="1"/>
              <a:t>Click</a:t>
            </a:r>
            <a:r>
              <a:rPr lang="lt-LT" dirty="0"/>
              <a:t> to </a:t>
            </a:r>
            <a:r>
              <a:rPr lang="lt-LT" dirty="0" err="1"/>
              <a:t>add</a:t>
            </a:r>
            <a:r>
              <a:rPr lang="lt-LT" dirty="0"/>
              <a:t> </a:t>
            </a:r>
            <a:r>
              <a:rPr lang="lt-LT" dirty="0" err="1"/>
              <a:t>text</a:t>
            </a:r>
            <a:endParaRPr lang="lt-LT" dirty="0"/>
          </a:p>
        </p:txBody>
      </p:sp>
      <p:sp>
        <p:nvSpPr>
          <p:cNvPr id="4" name="Content Placeholder 3"/>
          <p:cNvSpPr>
            <a:spLocks noGrp="1"/>
          </p:cNvSpPr>
          <p:nvPr>
            <p:ph sz="quarter" idx="11"/>
          </p:nvPr>
        </p:nvSpPr>
        <p:spPr>
          <a:xfrm>
            <a:off x="9034463" y="365125"/>
            <a:ext cx="2974975" cy="56657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2370063002"/>
      </p:ext>
    </p:extLst>
  </p:cSld>
  <p:clrMapOvr>
    <a:masterClrMapping/>
  </p:clrMapOvr>
  <p:extLst>
    <p:ext uri="{DCECCB84-F9BA-43D5-87BE-67443E8EF086}">
      <p15:sldGuideLst xmlns:p15="http://schemas.microsoft.com/office/powerpoint/2012/main">
        <p15:guide id="2" pos="4135">
          <p15:clr>
            <a:srgbClr val="FBAE40"/>
          </p15:clr>
        </p15:guide>
        <p15:guide id="4" pos="7423">
          <p15:clr>
            <a:srgbClr val="FBAE40"/>
          </p15:clr>
        </p15:guide>
        <p15:guide id="5" pos="415">
          <p15:clr>
            <a:srgbClr val="FBAE40"/>
          </p15:clr>
        </p15:guide>
        <p15:guide id="6" pos="84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024" y="1676400"/>
            <a:ext cx="6259559" cy="4355099"/>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300" y="102627"/>
            <a:ext cx="4002450" cy="1303020"/>
          </a:xfrm>
          <a:prstGeom prst="rect">
            <a:avLst/>
          </a:prstGeom>
        </p:spPr>
      </p:pic>
      <p:cxnSp>
        <p:nvCxnSpPr>
          <p:cNvPr id="11" name="Straight Connector 10"/>
          <p:cNvCxnSpPr/>
          <p:nvPr/>
        </p:nvCxnSpPr>
        <p:spPr>
          <a:xfrm>
            <a:off x="0" y="1480344"/>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6" name="Flowchart: Process 5"/>
          <p:cNvSpPr/>
          <p:nvPr/>
        </p:nvSpPr>
        <p:spPr>
          <a:xfrm>
            <a:off x="7872000" y="0"/>
            <a:ext cx="4320000" cy="6858000"/>
          </a:xfrm>
          <a:prstGeom prst="flowChartProcess">
            <a:avLst/>
          </a:prstGeom>
          <a:solidFill>
            <a:srgbClr val="FBB5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nvGrpSpPr>
          <p:cNvPr id="5" name="Group 4"/>
          <p:cNvGrpSpPr/>
          <p:nvPr/>
        </p:nvGrpSpPr>
        <p:grpSpPr>
          <a:xfrm>
            <a:off x="0" y="6200775"/>
            <a:ext cx="12192000" cy="657225"/>
            <a:chOff x="0" y="6200775"/>
            <a:chExt cx="12192000" cy="657225"/>
          </a:xfrm>
        </p:grpSpPr>
        <p:grpSp>
          <p:nvGrpSpPr>
            <p:cNvPr id="15" name="Group 14"/>
            <p:cNvGrpSpPr/>
            <p:nvPr/>
          </p:nvGrpSpPr>
          <p:grpSpPr>
            <a:xfrm>
              <a:off x="0" y="6200775"/>
              <a:ext cx="12192000" cy="657225"/>
              <a:chOff x="-6092" y="914400"/>
              <a:chExt cx="6102092" cy="788312"/>
            </a:xfrm>
          </p:grpSpPr>
          <p:sp>
            <p:nvSpPr>
              <p:cNvPr id="16" name="Rectangle 15"/>
              <p:cNvSpPr/>
              <p:nvPr/>
            </p:nvSpPr>
            <p:spPr>
              <a:xfrm>
                <a:off x="0" y="914400"/>
                <a:ext cx="6096000"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6"/>
              <p:cNvSpPr/>
              <p:nvPr/>
            </p:nvSpPr>
            <p:spPr>
              <a:xfrm rot="5400000">
                <a:off x="-231009" y="1139319"/>
                <a:ext cx="788310"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9" name="TextBox 18"/>
            <p:cNvSpPr txBox="1"/>
            <p:nvPr/>
          </p:nvSpPr>
          <p:spPr>
            <a:xfrm>
              <a:off x="771525" y="6350170"/>
              <a:ext cx="7430239" cy="369332"/>
            </a:xfrm>
            <a:prstGeom prst="rect">
              <a:avLst/>
            </a:prstGeom>
            <a:noFill/>
          </p:spPr>
          <p:txBody>
            <a:bodyPr wrap="none" rtlCol="0">
              <a:spAutoFit/>
            </a:bodyPr>
            <a:lstStyle/>
            <a:p>
              <a:r>
                <a:rPr lang="en-GB" sz="1800" b="1" i="0" dirty="0">
                  <a:solidFill>
                    <a:schemeClr val="bg1"/>
                  </a:solidFill>
                  <a:latin typeface="Arial" panose="020B0604020202020204" pitchFamily="34" charset="0"/>
                  <a:cs typeface="Arial" panose="020B0604020202020204" pitchFamily="34" charset="0"/>
                </a:rPr>
                <a:t>Latvia-Lithuania Cross Border Cooperation Programme 2014-2020</a:t>
              </a:r>
            </a:p>
          </p:txBody>
        </p:sp>
        <p:sp>
          <p:nvSpPr>
            <p:cNvPr id="20" name="TextBox 19"/>
            <p:cNvSpPr txBox="1"/>
            <p:nvPr/>
          </p:nvSpPr>
          <p:spPr>
            <a:xfrm>
              <a:off x="10153650" y="6350170"/>
              <a:ext cx="1586716" cy="369332"/>
            </a:xfrm>
            <a:prstGeom prst="rect">
              <a:avLst/>
            </a:prstGeom>
            <a:noFill/>
          </p:spPr>
          <p:txBody>
            <a:bodyPr wrap="none" rtlCol="0">
              <a:spAutoFit/>
            </a:bodyPr>
            <a:lstStyle/>
            <a:p>
              <a:r>
                <a:rPr lang="lv-LV" sz="1800" b="1" i="0" dirty="0">
                  <a:solidFill>
                    <a:schemeClr val="bg1"/>
                  </a:solidFill>
                  <a:latin typeface="+mn-lt"/>
                </a:rPr>
                <a:t>www.latlit.eu</a:t>
              </a:r>
              <a:endParaRPr lang="en-GB" sz="1800" b="1" i="0" dirty="0">
                <a:solidFill>
                  <a:schemeClr val="bg1"/>
                </a:solidFill>
                <a:latin typeface="+mn-lt"/>
              </a:endParaRPr>
            </a:p>
          </p:txBody>
        </p:sp>
      </p:grpSp>
      <p:sp>
        <p:nvSpPr>
          <p:cNvPr id="10" name="Title 9"/>
          <p:cNvSpPr>
            <a:spLocks noGrp="1"/>
          </p:cNvSpPr>
          <p:nvPr>
            <p:ph type="title"/>
          </p:nvPr>
        </p:nvSpPr>
        <p:spPr>
          <a:xfrm>
            <a:off x="4737462" y="365125"/>
            <a:ext cx="2865121" cy="945943"/>
          </a:xfrm>
        </p:spPr>
        <p:txBody>
          <a:bodyPr>
            <a:noAutofit/>
          </a:bodyPr>
          <a:lstStyle>
            <a:lvl1pPr>
              <a:defRPr sz="2800"/>
            </a:lvl1pPr>
          </a:lstStyle>
          <a:p>
            <a:r>
              <a:rPr lang="en-US"/>
              <a:t>Click to edit Master title style</a:t>
            </a:r>
            <a:endParaRPr lang="lt-LT" dirty="0"/>
          </a:p>
        </p:txBody>
      </p:sp>
      <p:sp>
        <p:nvSpPr>
          <p:cNvPr id="13" name="Vertical Text Placeholder 12"/>
          <p:cNvSpPr>
            <a:spLocks noGrp="1"/>
          </p:cNvSpPr>
          <p:nvPr>
            <p:ph type="body" orient="vert" sz="quarter" idx="10" hasCustomPrompt="1"/>
          </p:nvPr>
        </p:nvSpPr>
        <p:spPr>
          <a:xfrm>
            <a:off x="8059738" y="365125"/>
            <a:ext cx="792000" cy="5665788"/>
          </a:xfrm>
        </p:spPr>
        <p:txBody>
          <a:bodyPr vert="vert270"/>
          <a:lstStyle>
            <a:lvl1pPr marL="360000" indent="0">
              <a:spcBef>
                <a:spcPts val="0"/>
              </a:spcBef>
              <a:buNone/>
              <a:defRPr>
                <a:solidFill>
                  <a:schemeClr val="bg1"/>
                </a:solidFill>
              </a:defRPr>
            </a:lvl1pPr>
            <a:lvl2pPr marL="0" indent="0">
              <a:spcBef>
                <a:spcPts val="0"/>
              </a:spcBef>
              <a:buNone/>
              <a:defRPr>
                <a:solidFill>
                  <a:schemeClr val="bg1"/>
                </a:solidFill>
              </a:defRPr>
            </a:lvl2pPr>
            <a:lvl3pPr marL="0" indent="0">
              <a:spcBef>
                <a:spcPts val="0"/>
              </a:spcBef>
              <a:buNone/>
              <a:defRPr>
                <a:solidFill>
                  <a:schemeClr val="bg1"/>
                </a:solidFill>
              </a:defRPr>
            </a:lvl3pPr>
            <a:lvl4pPr marL="0" indent="0">
              <a:spcBef>
                <a:spcPts val="0"/>
              </a:spcBef>
              <a:buNone/>
              <a:defRPr>
                <a:solidFill>
                  <a:schemeClr val="bg1"/>
                </a:solidFill>
              </a:defRPr>
            </a:lvl4pPr>
            <a:lvl5pPr marL="0" indent="0">
              <a:spcBef>
                <a:spcPts val="0"/>
              </a:spcBef>
              <a:buNone/>
              <a:defRPr>
                <a:solidFill>
                  <a:schemeClr val="bg1"/>
                </a:solidFill>
              </a:defRPr>
            </a:lvl5pPr>
          </a:lstStyle>
          <a:p>
            <a:pPr lvl="0"/>
            <a:r>
              <a:rPr lang="lt-LT" dirty="0" err="1"/>
              <a:t>Click</a:t>
            </a:r>
            <a:r>
              <a:rPr lang="lt-LT" dirty="0"/>
              <a:t> to </a:t>
            </a:r>
            <a:r>
              <a:rPr lang="lt-LT" dirty="0" err="1"/>
              <a:t>add</a:t>
            </a:r>
            <a:r>
              <a:rPr lang="lt-LT" dirty="0"/>
              <a:t> </a:t>
            </a:r>
            <a:r>
              <a:rPr lang="lt-LT" dirty="0" err="1"/>
              <a:t>text</a:t>
            </a:r>
            <a:endParaRPr lang="lt-LT" dirty="0"/>
          </a:p>
        </p:txBody>
      </p:sp>
      <p:sp>
        <p:nvSpPr>
          <p:cNvPr id="4" name="Content Placeholder 3"/>
          <p:cNvSpPr>
            <a:spLocks noGrp="1"/>
          </p:cNvSpPr>
          <p:nvPr>
            <p:ph sz="quarter" idx="11"/>
          </p:nvPr>
        </p:nvSpPr>
        <p:spPr>
          <a:xfrm>
            <a:off x="9034463" y="365125"/>
            <a:ext cx="2974975" cy="56657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3260805130"/>
      </p:ext>
    </p:extLst>
  </p:cSld>
  <p:clrMapOvr>
    <a:masterClrMapping/>
  </p:clrMapOvr>
  <p:extLst>
    <p:ext uri="{DCECCB84-F9BA-43D5-87BE-67443E8EF086}">
      <p15:sldGuideLst xmlns:p15="http://schemas.microsoft.com/office/powerpoint/2012/main">
        <p15:guide id="2" pos="4135">
          <p15:clr>
            <a:srgbClr val="FBAE40"/>
          </p15:clr>
        </p15:guide>
        <p15:guide id="4" pos="7423">
          <p15:clr>
            <a:srgbClr val="FBAE40"/>
          </p15:clr>
        </p15:guide>
        <p15:guide id="5" pos="415">
          <p15:clr>
            <a:srgbClr val="FBAE40"/>
          </p15:clr>
        </p15:guide>
        <p15:guide id="6" pos="84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hasCustomPrompt="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300" y="102627"/>
            <a:ext cx="4002450" cy="1303020"/>
          </a:xfrm>
          <a:prstGeom prst="rect">
            <a:avLst/>
          </a:prstGeom>
        </p:spPr>
      </p:pic>
      <p:grpSp>
        <p:nvGrpSpPr>
          <p:cNvPr id="8" name="Group 7"/>
          <p:cNvGrpSpPr/>
          <p:nvPr/>
        </p:nvGrpSpPr>
        <p:grpSpPr>
          <a:xfrm>
            <a:off x="0" y="6200775"/>
            <a:ext cx="12192000" cy="657225"/>
            <a:chOff x="-6092" y="914400"/>
            <a:chExt cx="6102092" cy="788312"/>
          </a:xfrm>
        </p:grpSpPr>
        <p:sp>
          <p:nvSpPr>
            <p:cNvPr id="9" name="Rectangle 8"/>
            <p:cNvSpPr/>
            <p:nvPr/>
          </p:nvSpPr>
          <p:spPr>
            <a:xfrm>
              <a:off x="0" y="914400"/>
              <a:ext cx="6096000"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6"/>
            <p:cNvSpPr/>
            <p:nvPr/>
          </p:nvSpPr>
          <p:spPr>
            <a:xfrm rot="5400000">
              <a:off x="-231009" y="1139319"/>
              <a:ext cx="788310"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11" name="Straight Connector 10"/>
          <p:cNvCxnSpPr/>
          <p:nvPr/>
        </p:nvCxnSpPr>
        <p:spPr>
          <a:xfrm>
            <a:off x="0" y="1480344"/>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71525" y="6350170"/>
            <a:ext cx="7430239" cy="369332"/>
          </a:xfrm>
          <a:prstGeom prst="rect">
            <a:avLst/>
          </a:prstGeom>
          <a:noFill/>
        </p:spPr>
        <p:txBody>
          <a:bodyPr wrap="none" rtlCol="0">
            <a:spAutoFit/>
          </a:bodyPr>
          <a:lstStyle/>
          <a:p>
            <a:r>
              <a:rPr lang="en-GB" sz="1800" b="1" i="0" dirty="0">
                <a:solidFill>
                  <a:schemeClr val="bg1"/>
                </a:solidFill>
                <a:latin typeface="Arial" panose="020B0604020202020204" pitchFamily="34" charset="0"/>
                <a:cs typeface="Arial" panose="020B0604020202020204" pitchFamily="34" charset="0"/>
              </a:rPr>
              <a:t>Latvia-Lithuania Cross Border Cooperation Programme 2014-2020</a:t>
            </a:r>
          </a:p>
        </p:txBody>
      </p:sp>
      <p:sp>
        <p:nvSpPr>
          <p:cNvPr id="15" name="TextBox 14"/>
          <p:cNvSpPr txBox="1"/>
          <p:nvPr/>
        </p:nvSpPr>
        <p:spPr>
          <a:xfrm>
            <a:off x="10153650" y="6350170"/>
            <a:ext cx="1511889" cy="353943"/>
          </a:xfrm>
          <a:prstGeom prst="rect">
            <a:avLst/>
          </a:prstGeom>
          <a:noFill/>
        </p:spPr>
        <p:txBody>
          <a:bodyPr wrap="none" rtlCol="0">
            <a:spAutoFit/>
          </a:bodyPr>
          <a:lstStyle/>
          <a:p>
            <a:r>
              <a:rPr lang="lv-LV" sz="1700" b="1" i="0" dirty="0">
                <a:solidFill>
                  <a:schemeClr val="bg1"/>
                </a:solidFill>
                <a:latin typeface="+mn-lt"/>
              </a:rPr>
              <a:t>www.latlit.eu</a:t>
            </a:r>
            <a:endParaRPr lang="en-GB" sz="1700" b="1" i="0" dirty="0">
              <a:solidFill>
                <a:schemeClr val="bg1"/>
              </a:solidFill>
              <a:latin typeface="+mn-lt"/>
            </a:endParaRPr>
          </a:p>
        </p:txBody>
      </p:sp>
    </p:spTree>
    <p:extLst>
      <p:ext uri="{BB962C8B-B14F-4D97-AF65-F5344CB8AC3E}">
        <p14:creationId xmlns:p14="http://schemas.microsoft.com/office/powerpoint/2010/main" val="3764825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hasCustomPrompt="1"/>
          </p:nvPr>
        </p:nvSpPr>
        <p:spPr/>
        <p:txBody>
          <a:bodyPr vert="vert27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300" y="102627"/>
            <a:ext cx="4002450" cy="1303020"/>
          </a:xfrm>
          <a:prstGeom prst="rect">
            <a:avLst/>
          </a:prstGeom>
        </p:spPr>
      </p:pic>
      <p:grpSp>
        <p:nvGrpSpPr>
          <p:cNvPr id="8" name="Group 7"/>
          <p:cNvGrpSpPr/>
          <p:nvPr/>
        </p:nvGrpSpPr>
        <p:grpSpPr>
          <a:xfrm>
            <a:off x="0" y="6200775"/>
            <a:ext cx="12192000" cy="657225"/>
            <a:chOff x="-6092" y="914400"/>
            <a:chExt cx="6102092" cy="788312"/>
          </a:xfrm>
        </p:grpSpPr>
        <p:sp>
          <p:nvSpPr>
            <p:cNvPr id="9" name="Rectangle 8"/>
            <p:cNvSpPr/>
            <p:nvPr/>
          </p:nvSpPr>
          <p:spPr>
            <a:xfrm>
              <a:off x="0" y="914400"/>
              <a:ext cx="6096000"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6"/>
            <p:cNvSpPr/>
            <p:nvPr/>
          </p:nvSpPr>
          <p:spPr>
            <a:xfrm rot="5400000">
              <a:off x="-231009" y="1139319"/>
              <a:ext cx="788310"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11" name="Straight Connector 10"/>
          <p:cNvCxnSpPr/>
          <p:nvPr/>
        </p:nvCxnSpPr>
        <p:spPr>
          <a:xfrm>
            <a:off x="0" y="1480344"/>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71525" y="6350170"/>
            <a:ext cx="7430239" cy="369332"/>
          </a:xfrm>
          <a:prstGeom prst="rect">
            <a:avLst/>
          </a:prstGeom>
          <a:noFill/>
        </p:spPr>
        <p:txBody>
          <a:bodyPr wrap="none" rtlCol="0">
            <a:spAutoFit/>
          </a:bodyPr>
          <a:lstStyle/>
          <a:p>
            <a:r>
              <a:rPr lang="en-GB" sz="1800" b="1" i="0" dirty="0">
                <a:solidFill>
                  <a:schemeClr val="bg1"/>
                </a:solidFill>
                <a:latin typeface="Arial" panose="020B0604020202020204" pitchFamily="34" charset="0"/>
                <a:cs typeface="Arial" panose="020B0604020202020204" pitchFamily="34" charset="0"/>
              </a:rPr>
              <a:t>Latvia-Lithuania Cross Border Cooperation Programme 2014-2020</a:t>
            </a:r>
          </a:p>
        </p:txBody>
      </p:sp>
      <p:sp>
        <p:nvSpPr>
          <p:cNvPr id="15" name="TextBox 14"/>
          <p:cNvSpPr txBox="1"/>
          <p:nvPr/>
        </p:nvSpPr>
        <p:spPr>
          <a:xfrm>
            <a:off x="10153650" y="6350170"/>
            <a:ext cx="1586716" cy="369332"/>
          </a:xfrm>
          <a:prstGeom prst="rect">
            <a:avLst/>
          </a:prstGeom>
          <a:noFill/>
        </p:spPr>
        <p:txBody>
          <a:bodyPr wrap="none" rtlCol="0">
            <a:spAutoFit/>
          </a:bodyPr>
          <a:lstStyle/>
          <a:p>
            <a:r>
              <a:rPr lang="lv-LV" sz="1800" b="1" i="0" dirty="0">
                <a:solidFill>
                  <a:schemeClr val="bg1"/>
                </a:solidFill>
                <a:latin typeface="+mn-lt"/>
              </a:rPr>
              <a:t>www.latlit.eu</a:t>
            </a:r>
            <a:endParaRPr lang="en-GB" sz="1800" b="1" i="0" dirty="0">
              <a:solidFill>
                <a:schemeClr val="bg1"/>
              </a:solidFill>
              <a:latin typeface="+mn-lt"/>
            </a:endParaRPr>
          </a:p>
        </p:txBody>
      </p:sp>
    </p:spTree>
    <p:extLst>
      <p:ext uri="{BB962C8B-B14F-4D97-AF65-F5344CB8AC3E}">
        <p14:creationId xmlns:p14="http://schemas.microsoft.com/office/powerpoint/2010/main" val="2737774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Vertical Title and Conten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37713" y="1666800"/>
            <a:ext cx="2146300" cy="4366800"/>
          </a:xfrm>
        </p:spPr>
        <p:txBody>
          <a:bodyPr vert="eaVert"/>
          <a:lstStyle/>
          <a:p>
            <a:r>
              <a:rPr lang="en-US"/>
              <a:t>Click to edit Master title style</a:t>
            </a: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300" y="102627"/>
            <a:ext cx="4002450" cy="1303020"/>
          </a:xfrm>
          <a:prstGeom prst="rect">
            <a:avLst/>
          </a:prstGeom>
        </p:spPr>
      </p:pic>
      <p:grpSp>
        <p:nvGrpSpPr>
          <p:cNvPr id="8" name="Group 7"/>
          <p:cNvGrpSpPr/>
          <p:nvPr/>
        </p:nvGrpSpPr>
        <p:grpSpPr>
          <a:xfrm>
            <a:off x="0" y="6200775"/>
            <a:ext cx="12192000" cy="657225"/>
            <a:chOff x="-6092" y="914400"/>
            <a:chExt cx="6102092" cy="788312"/>
          </a:xfrm>
        </p:grpSpPr>
        <p:sp>
          <p:nvSpPr>
            <p:cNvPr id="9" name="Rectangle 8"/>
            <p:cNvSpPr/>
            <p:nvPr/>
          </p:nvSpPr>
          <p:spPr>
            <a:xfrm>
              <a:off x="0" y="914400"/>
              <a:ext cx="6096000"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6"/>
            <p:cNvSpPr/>
            <p:nvPr/>
          </p:nvSpPr>
          <p:spPr>
            <a:xfrm rot="5400000">
              <a:off x="-231009" y="1139319"/>
              <a:ext cx="788310"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11" name="Straight Connector 10"/>
          <p:cNvCxnSpPr/>
          <p:nvPr/>
        </p:nvCxnSpPr>
        <p:spPr>
          <a:xfrm>
            <a:off x="0" y="1480344"/>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71525" y="6350170"/>
            <a:ext cx="7430239" cy="369332"/>
          </a:xfrm>
          <a:prstGeom prst="rect">
            <a:avLst/>
          </a:prstGeom>
          <a:noFill/>
        </p:spPr>
        <p:txBody>
          <a:bodyPr wrap="none" rtlCol="0">
            <a:spAutoFit/>
          </a:bodyPr>
          <a:lstStyle/>
          <a:p>
            <a:r>
              <a:rPr lang="en-GB" sz="1800" b="1" i="0" dirty="0">
                <a:solidFill>
                  <a:schemeClr val="bg1"/>
                </a:solidFill>
                <a:latin typeface="Arial" panose="020B0604020202020204" pitchFamily="34" charset="0"/>
                <a:cs typeface="Arial" panose="020B0604020202020204" pitchFamily="34" charset="0"/>
              </a:rPr>
              <a:t>Latvia-Lithuania Cross Border Cooperation Programme 2014-2020</a:t>
            </a:r>
          </a:p>
        </p:txBody>
      </p:sp>
      <p:sp>
        <p:nvSpPr>
          <p:cNvPr id="15" name="TextBox 14"/>
          <p:cNvSpPr txBox="1"/>
          <p:nvPr/>
        </p:nvSpPr>
        <p:spPr>
          <a:xfrm>
            <a:off x="10153650" y="6350170"/>
            <a:ext cx="1586716" cy="369332"/>
          </a:xfrm>
          <a:prstGeom prst="rect">
            <a:avLst/>
          </a:prstGeom>
          <a:noFill/>
        </p:spPr>
        <p:txBody>
          <a:bodyPr wrap="none" rtlCol="0">
            <a:spAutoFit/>
          </a:bodyPr>
          <a:lstStyle/>
          <a:p>
            <a:r>
              <a:rPr lang="lv-LV" sz="1800" b="1" i="0" dirty="0">
                <a:solidFill>
                  <a:schemeClr val="bg1"/>
                </a:solidFill>
                <a:latin typeface="+mn-lt"/>
              </a:rPr>
              <a:t>www.latlit.eu</a:t>
            </a:r>
            <a:endParaRPr lang="en-GB" sz="1800" b="1" i="0" dirty="0">
              <a:solidFill>
                <a:schemeClr val="bg1"/>
              </a:solidFill>
              <a:latin typeface="+mn-lt"/>
            </a:endParaRPr>
          </a:p>
        </p:txBody>
      </p:sp>
      <p:sp>
        <p:nvSpPr>
          <p:cNvPr id="12" name="Content Placeholder 11"/>
          <p:cNvSpPr>
            <a:spLocks noGrp="1"/>
          </p:cNvSpPr>
          <p:nvPr>
            <p:ph sz="quarter" idx="10"/>
          </p:nvPr>
        </p:nvSpPr>
        <p:spPr>
          <a:xfrm>
            <a:off x="1343025" y="1666800"/>
            <a:ext cx="8188325" cy="436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Tree>
    <p:extLst>
      <p:ext uri="{BB962C8B-B14F-4D97-AF65-F5344CB8AC3E}">
        <p14:creationId xmlns:p14="http://schemas.microsoft.com/office/powerpoint/2010/main" val="3340175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Vertical Title and Conten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9375" y="1654940"/>
            <a:ext cx="2146300" cy="4366800"/>
          </a:xfrm>
        </p:spPr>
        <p:txBody>
          <a:bodyPr vert="vert270" anchor="t" anchorCtr="0"/>
          <a:lstStyle/>
          <a:p>
            <a:r>
              <a:rPr lang="en-US"/>
              <a:t>Click to edit Master title style</a:t>
            </a: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300" y="102627"/>
            <a:ext cx="4002450" cy="1303020"/>
          </a:xfrm>
          <a:prstGeom prst="rect">
            <a:avLst/>
          </a:prstGeom>
        </p:spPr>
      </p:pic>
      <p:grpSp>
        <p:nvGrpSpPr>
          <p:cNvPr id="8" name="Group 7"/>
          <p:cNvGrpSpPr/>
          <p:nvPr/>
        </p:nvGrpSpPr>
        <p:grpSpPr>
          <a:xfrm>
            <a:off x="0" y="6200775"/>
            <a:ext cx="12192000" cy="657225"/>
            <a:chOff x="-6092" y="914400"/>
            <a:chExt cx="6102092" cy="788312"/>
          </a:xfrm>
        </p:grpSpPr>
        <p:sp>
          <p:nvSpPr>
            <p:cNvPr id="9" name="Rectangle 8"/>
            <p:cNvSpPr/>
            <p:nvPr/>
          </p:nvSpPr>
          <p:spPr>
            <a:xfrm>
              <a:off x="0" y="914400"/>
              <a:ext cx="6096000"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6"/>
            <p:cNvSpPr/>
            <p:nvPr/>
          </p:nvSpPr>
          <p:spPr>
            <a:xfrm rot="5400000">
              <a:off x="-231009" y="1139319"/>
              <a:ext cx="788310"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11" name="Straight Connector 10"/>
          <p:cNvCxnSpPr/>
          <p:nvPr/>
        </p:nvCxnSpPr>
        <p:spPr>
          <a:xfrm>
            <a:off x="0" y="1480344"/>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71525" y="6350170"/>
            <a:ext cx="7430239" cy="369332"/>
          </a:xfrm>
          <a:prstGeom prst="rect">
            <a:avLst/>
          </a:prstGeom>
          <a:noFill/>
        </p:spPr>
        <p:txBody>
          <a:bodyPr wrap="none" rtlCol="0">
            <a:spAutoFit/>
          </a:bodyPr>
          <a:lstStyle/>
          <a:p>
            <a:r>
              <a:rPr lang="en-GB" sz="1800" b="1" i="0" dirty="0">
                <a:solidFill>
                  <a:schemeClr val="bg1"/>
                </a:solidFill>
                <a:latin typeface="Arial" panose="020B0604020202020204" pitchFamily="34" charset="0"/>
                <a:cs typeface="Arial" panose="020B0604020202020204" pitchFamily="34" charset="0"/>
              </a:rPr>
              <a:t>Latvia-Lithuania Cross Border Cooperation Programme 2014-2020</a:t>
            </a:r>
          </a:p>
        </p:txBody>
      </p:sp>
      <p:sp>
        <p:nvSpPr>
          <p:cNvPr id="15" name="TextBox 14"/>
          <p:cNvSpPr txBox="1"/>
          <p:nvPr/>
        </p:nvSpPr>
        <p:spPr>
          <a:xfrm>
            <a:off x="10153650" y="6350170"/>
            <a:ext cx="1586716" cy="369332"/>
          </a:xfrm>
          <a:prstGeom prst="rect">
            <a:avLst/>
          </a:prstGeom>
          <a:noFill/>
        </p:spPr>
        <p:txBody>
          <a:bodyPr wrap="none" rtlCol="0">
            <a:spAutoFit/>
          </a:bodyPr>
          <a:lstStyle/>
          <a:p>
            <a:r>
              <a:rPr lang="lv-LV" sz="1800" b="1" i="0" dirty="0">
                <a:solidFill>
                  <a:schemeClr val="bg1"/>
                </a:solidFill>
                <a:latin typeface="+mn-lt"/>
              </a:rPr>
              <a:t>www.latlit.eu</a:t>
            </a:r>
            <a:endParaRPr lang="en-GB" sz="1800" b="1" i="0" dirty="0">
              <a:solidFill>
                <a:schemeClr val="bg1"/>
              </a:solidFill>
              <a:latin typeface="+mn-lt"/>
            </a:endParaRPr>
          </a:p>
        </p:txBody>
      </p:sp>
      <p:sp>
        <p:nvSpPr>
          <p:cNvPr id="12" name="Content Placeholder 11"/>
          <p:cNvSpPr>
            <a:spLocks noGrp="1"/>
          </p:cNvSpPr>
          <p:nvPr>
            <p:ph sz="quarter" idx="10"/>
          </p:nvPr>
        </p:nvSpPr>
        <p:spPr>
          <a:xfrm>
            <a:off x="3595688" y="1657160"/>
            <a:ext cx="8188325" cy="436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157577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ast sl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3025" y="2546580"/>
            <a:ext cx="10423823" cy="2171724"/>
          </a:xfrm>
        </p:spPr>
        <p:txBody>
          <a:bodyPr/>
          <a:lstStyle>
            <a:lvl1pPr algn="ctr">
              <a:defRPr/>
            </a:lvl1pPr>
          </a:lstStyle>
          <a:p>
            <a:r>
              <a:rPr lang="en-US"/>
              <a:t>Click to edit Master title style</a:t>
            </a:r>
            <a:endParaRPr lang="lt-LT"/>
          </a:p>
        </p:txBody>
      </p:sp>
    </p:spTree>
    <p:extLst>
      <p:ext uri="{BB962C8B-B14F-4D97-AF65-F5344CB8AC3E}">
        <p14:creationId xmlns:p14="http://schemas.microsoft.com/office/powerpoint/2010/main" val="3302934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8308"/>
            <a:ext cx="6036275" cy="1965143"/>
          </a:xfrm>
          <a:prstGeom prst="rect">
            <a:avLst/>
          </a:prstGeom>
        </p:spPr>
      </p:pic>
      <p:sp>
        <p:nvSpPr>
          <p:cNvPr id="23" name="Subtitle 2"/>
          <p:cNvSpPr>
            <a:spLocks noGrp="1"/>
          </p:cNvSpPr>
          <p:nvPr>
            <p:ph type="subTitle" idx="1" hasCustomPrompt="1"/>
          </p:nvPr>
        </p:nvSpPr>
        <p:spPr>
          <a:xfrm>
            <a:off x="1397000" y="4642608"/>
            <a:ext cx="6083300" cy="86641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Subtitle</a:t>
            </a:r>
          </a:p>
        </p:txBody>
      </p:sp>
      <p:grpSp>
        <p:nvGrpSpPr>
          <p:cNvPr id="24" name="Group 23"/>
          <p:cNvGrpSpPr/>
          <p:nvPr/>
        </p:nvGrpSpPr>
        <p:grpSpPr>
          <a:xfrm>
            <a:off x="0" y="6200775"/>
            <a:ext cx="12192000" cy="657225"/>
            <a:chOff x="-6092" y="914400"/>
            <a:chExt cx="6102092" cy="788312"/>
          </a:xfrm>
        </p:grpSpPr>
        <p:sp>
          <p:nvSpPr>
            <p:cNvPr id="25" name="Rectangle 24"/>
            <p:cNvSpPr/>
            <p:nvPr/>
          </p:nvSpPr>
          <p:spPr>
            <a:xfrm>
              <a:off x="0" y="914400"/>
              <a:ext cx="6096000"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endParaRPr lang="en-GB"/>
            </a:p>
          </p:txBody>
        </p:sp>
        <p:sp>
          <p:nvSpPr>
            <p:cNvPr id="26" name="Isosceles Triangle 6"/>
            <p:cNvSpPr/>
            <p:nvPr/>
          </p:nvSpPr>
          <p:spPr>
            <a:xfrm rot="5400000">
              <a:off x="-231009" y="1139319"/>
              <a:ext cx="788310"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endParaRPr lang="en-GB" dirty="0"/>
            </a:p>
          </p:txBody>
        </p:sp>
      </p:grpSp>
      <p:sp>
        <p:nvSpPr>
          <p:cNvPr id="27" name="TextBox 26"/>
          <p:cNvSpPr txBox="1"/>
          <p:nvPr/>
        </p:nvSpPr>
        <p:spPr>
          <a:xfrm>
            <a:off x="771525" y="6350170"/>
            <a:ext cx="7430239" cy="369332"/>
          </a:xfrm>
          <a:prstGeom prst="rect">
            <a:avLst/>
          </a:prstGeom>
          <a:noFill/>
        </p:spPr>
        <p:txBody>
          <a:bodyPr wrap="none" rtlCol="0">
            <a:spAutoFit/>
          </a:bodyPr>
          <a:lstStyle/>
          <a:p>
            <a:r>
              <a:rPr lang="en-GB" sz="1800" b="1" i="0" dirty="0">
                <a:solidFill>
                  <a:schemeClr val="bg1"/>
                </a:solidFill>
                <a:latin typeface="Arial" panose="020B0604020202020204" pitchFamily="34" charset="0"/>
                <a:cs typeface="Arial" panose="020B0604020202020204" pitchFamily="34" charset="0"/>
              </a:rPr>
              <a:t>Latvia-Lithuania Cross Border Cooperation Programme 2014-2020</a:t>
            </a:r>
          </a:p>
        </p:txBody>
      </p:sp>
      <p:sp>
        <p:nvSpPr>
          <p:cNvPr id="28" name="TextBox 27"/>
          <p:cNvSpPr txBox="1"/>
          <p:nvPr/>
        </p:nvSpPr>
        <p:spPr>
          <a:xfrm>
            <a:off x="10153650" y="6350170"/>
            <a:ext cx="1586716" cy="369332"/>
          </a:xfrm>
          <a:prstGeom prst="rect">
            <a:avLst/>
          </a:prstGeom>
          <a:noFill/>
        </p:spPr>
        <p:txBody>
          <a:bodyPr wrap="none" rtlCol="0">
            <a:spAutoFit/>
          </a:bodyPr>
          <a:lstStyle/>
          <a:p>
            <a:r>
              <a:rPr lang="lv-LV" sz="1800" b="1" i="0" dirty="0">
                <a:solidFill>
                  <a:schemeClr val="bg1"/>
                </a:solidFill>
                <a:latin typeface="+mn-lt"/>
              </a:rPr>
              <a:t>www.latlit.eu</a:t>
            </a:r>
            <a:endParaRPr lang="en-GB" sz="1800" b="1" i="0" dirty="0">
              <a:solidFill>
                <a:schemeClr val="bg1"/>
              </a:solidFill>
              <a:latin typeface="+mn-lt"/>
            </a:endParaRPr>
          </a:p>
        </p:txBody>
      </p:sp>
      <p:sp>
        <p:nvSpPr>
          <p:cNvPr id="30" name="Title 29"/>
          <p:cNvSpPr>
            <a:spLocks noGrp="1"/>
          </p:cNvSpPr>
          <p:nvPr>
            <p:ph type="title" hasCustomPrompt="1"/>
          </p:nvPr>
        </p:nvSpPr>
        <p:spPr>
          <a:xfrm>
            <a:off x="1396800" y="2584800"/>
            <a:ext cx="6084000" cy="1911600"/>
          </a:xfrm>
        </p:spPr>
        <p:txBody>
          <a:bodyPr anchor="b" anchorCtr="0">
            <a:normAutofit/>
          </a:bodyPr>
          <a:lstStyle>
            <a:lvl1pPr>
              <a:defRPr sz="4000" b="1" i="0">
                <a:latin typeface="Arial" panose="020B0604020202020204" pitchFamily="34" charset="0"/>
                <a:cs typeface="Arial" panose="020B0604020202020204" pitchFamily="34" charset="0"/>
              </a:defRPr>
            </a:lvl1pPr>
          </a:lstStyle>
          <a:p>
            <a:r>
              <a:rPr lang="en-US" noProof="0"/>
              <a:t>Presentation title</a:t>
            </a:r>
          </a:p>
        </p:txBody>
      </p:sp>
    </p:spTree>
    <p:extLst>
      <p:ext uri="{BB962C8B-B14F-4D97-AF65-F5344CB8AC3E}">
        <p14:creationId xmlns:p14="http://schemas.microsoft.com/office/powerpoint/2010/main" val="34289537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431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1343024" y="1676400"/>
            <a:ext cx="10423823" cy="4355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300" y="102627"/>
            <a:ext cx="4002450" cy="1303020"/>
          </a:xfrm>
          <a:prstGeom prst="rect">
            <a:avLst/>
          </a:prstGeom>
        </p:spPr>
      </p:pic>
      <p:grpSp>
        <p:nvGrpSpPr>
          <p:cNvPr id="15" name="Group 14"/>
          <p:cNvGrpSpPr/>
          <p:nvPr/>
        </p:nvGrpSpPr>
        <p:grpSpPr>
          <a:xfrm>
            <a:off x="0" y="6200775"/>
            <a:ext cx="12192000" cy="657225"/>
            <a:chOff x="-6092" y="914400"/>
            <a:chExt cx="6102092" cy="788312"/>
          </a:xfrm>
        </p:grpSpPr>
        <p:sp>
          <p:nvSpPr>
            <p:cNvPr id="16" name="Rectangle 15"/>
            <p:cNvSpPr/>
            <p:nvPr/>
          </p:nvSpPr>
          <p:spPr>
            <a:xfrm>
              <a:off x="0" y="914400"/>
              <a:ext cx="6096000"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6"/>
            <p:cNvSpPr/>
            <p:nvPr/>
          </p:nvSpPr>
          <p:spPr>
            <a:xfrm rot="5400000">
              <a:off x="-231009" y="1139319"/>
              <a:ext cx="788310"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9" name="TextBox 18"/>
          <p:cNvSpPr txBox="1"/>
          <p:nvPr/>
        </p:nvSpPr>
        <p:spPr>
          <a:xfrm>
            <a:off x="771525" y="6350170"/>
            <a:ext cx="7430239" cy="369332"/>
          </a:xfrm>
          <a:prstGeom prst="rect">
            <a:avLst/>
          </a:prstGeom>
          <a:noFill/>
        </p:spPr>
        <p:txBody>
          <a:bodyPr wrap="none" rtlCol="0">
            <a:spAutoFit/>
          </a:bodyPr>
          <a:lstStyle/>
          <a:p>
            <a:r>
              <a:rPr lang="en-GB" sz="1800" b="1" i="0" dirty="0">
                <a:solidFill>
                  <a:schemeClr val="bg1"/>
                </a:solidFill>
                <a:latin typeface="Arial" panose="020B0604020202020204" pitchFamily="34" charset="0"/>
                <a:cs typeface="Arial" panose="020B0604020202020204" pitchFamily="34" charset="0"/>
              </a:rPr>
              <a:t>Latvia-Lithuania Cross Border Cooperation Programme 2014-2020</a:t>
            </a:r>
          </a:p>
        </p:txBody>
      </p:sp>
      <p:sp>
        <p:nvSpPr>
          <p:cNvPr id="20" name="TextBox 19"/>
          <p:cNvSpPr txBox="1"/>
          <p:nvPr/>
        </p:nvSpPr>
        <p:spPr>
          <a:xfrm>
            <a:off x="10153650" y="6350170"/>
            <a:ext cx="1586716" cy="369332"/>
          </a:xfrm>
          <a:prstGeom prst="rect">
            <a:avLst/>
          </a:prstGeom>
          <a:noFill/>
        </p:spPr>
        <p:txBody>
          <a:bodyPr wrap="none" rtlCol="0">
            <a:spAutoFit/>
          </a:bodyPr>
          <a:lstStyle/>
          <a:p>
            <a:r>
              <a:rPr lang="lv-LV" sz="1800" b="1" i="0" dirty="0">
                <a:solidFill>
                  <a:schemeClr val="bg1"/>
                </a:solidFill>
                <a:latin typeface="+mn-lt"/>
              </a:rPr>
              <a:t>www.latlit.eu</a:t>
            </a:r>
            <a:endParaRPr lang="en-GB" sz="1800" b="1" i="0" dirty="0">
              <a:solidFill>
                <a:schemeClr val="bg1"/>
              </a:solidFill>
              <a:latin typeface="+mn-lt"/>
            </a:endParaRPr>
          </a:p>
        </p:txBody>
      </p:sp>
      <p:cxnSp>
        <p:nvCxnSpPr>
          <p:cNvPr id="11" name="Straight Connector 10"/>
          <p:cNvCxnSpPr/>
          <p:nvPr/>
        </p:nvCxnSpPr>
        <p:spPr>
          <a:xfrm>
            <a:off x="0" y="1480344"/>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3682565"/>
      </p:ext>
    </p:extLst>
  </p:cSld>
  <p:clrMapOvr>
    <a:masterClrMapping/>
  </p:clrMapOvr>
  <p:extLst>
    <p:ext uri="{DCECCB84-F9BA-43D5-87BE-67443E8EF086}">
      <p15:sldGuideLst xmlns:p15="http://schemas.microsoft.com/office/powerpoint/2012/main">
        <p15:guide id="2" pos="4135">
          <p15:clr>
            <a:srgbClr val="FBAE40"/>
          </p15:clr>
        </p15:guide>
        <p15:guide id="4" pos="7423">
          <p15:clr>
            <a:srgbClr val="FBAE40"/>
          </p15:clr>
        </p15:guide>
        <p15:guide id="5" pos="415">
          <p15:clr>
            <a:srgbClr val="FBAE40"/>
          </p15:clr>
        </p15:guide>
        <p15:guide id="6" pos="84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343023" y="1666800"/>
            <a:ext cx="4892400" cy="43668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891613" y="1657160"/>
            <a:ext cx="4892400" cy="43668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300" y="102627"/>
            <a:ext cx="4002450" cy="1303020"/>
          </a:xfrm>
          <a:prstGeom prst="rect">
            <a:avLst/>
          </a:prstGeom>
        </p:spPr>
      </p:pic>
      <p:grpSp>
        <p:nvGrpSpPr>
          <p:cNvPr id="9" name="Group 8"/>
          <p:cNvGrpSpPr/>
          <p:nvPr/>
        </p:nvGrpSpPr>
        <p:grpSpPr>
          <a:xfrm>
            <a:off x="0" y="6200775"/>
            <a:ext cx="12192000" cy="657225"/>
            <a:chOff x="-6092" y="914400"/>
            <a:chExt cx="6102092" cy="788312"/>
          </a:xfrm>
        </p:grpSpPr>
        <p:sp>
          <p:nvSpPr>
            <p:cNvPr id="10" name="Rectangle 9"/>
            <p:cNvSpPr/>
            <p:nvPr/>
          </p:nvSpPr>
          <p:spPr>
            <a:xfrm>
              <a:off x="0" y="914400"/>
              <a:ext cx="6096000"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6"/>
            <p:cNvSpPr/>
            <p:nvPr/>
          </p:nvSpPr>
          <p:spPr>
            <a:xfrm rot="5400000">
              <a:off x="-231009" y="1139319"/>
              <a:ext cx="788310"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12" name="Straight Connector 11"/>
          <p:cNvCxnSpPr/>
          <p:nvPr/>
        </p:nvCxnSpPr>
        <p:spPr>
          <a:xfrm>
            <a:off x="0" y="1480344"/>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71525" y="6350170"/>
            <a:ext cx="7430239" cy="369332"/>
          </a:xfrm>
          <a:prstGeom prst="rect">
            <a:avLst/>
          </a:prstGeom>
          <a:noFill/>
        </p:spPr>
        <p:txBody>
          <a:bodyPr wrap="none" rtlCol="0">
            <a:spAutoFit/>
          </a:bodyPr>
          <a:lstStyle/>
          <a:p>
            <a:r>
              <a:rPr lang="en-GB" sz="1800" b="1" i="0" dirty="0">
                <a:solidFill>
                  <a:schemeClr val="bg1"/>
                </a:solidFill>
                <a:latin typeface="Arial" panose="020B0604020202020204" pitchFamily="34" charset="0"/>
                <a:cs typeface="Arial" panose="020B0604020202020204" pitchFamily="34" charset="0"/>
              </a:rPr>
              <a:t>Latvia-Lithuania Cross Border Cooperation Programme 2014-2020</a:t>
            </a:r>
          </a:p>
        </p:txBody>
      </p:sp>
      <p:sp>
        <p:nvSpPr>
          <p:cNvPr id="16" name="TextBox 15"/>
          <p:cNvSpPr txBox="1"/>
          <p:nvPr/>
        </p:nvSpPr>
        <p:spPr>
          <a:xfrm>
            <a:off x="10153650" y="6350170"/>
            <a:ext cx="1586716" cy="369332"/>
          </a:xfrm>
          <a:prstGeom prst="rect">
            <a:avLst/>
          </a:prstGeom>
          <a:noFill/>
        </p:spPr>
        <p:txBody>
          <a:bodyPr wrap="none" rtlCol="0">
            <a:spAutoFit/>
          </a:bodyPr>
          <a:lstStyle/>
          <a:p>
            <a:r>
              <a:rPr lang="lv-LV" sz="1800" b="1" i="0" dirty="0">
                <a:solidFill>
                  <a:schemeClr val="bg1"/>
                </a:solidFill>
                <a:latin typeface="+mn-lt"/>
              </a:rPr>
              <a:t>www.latlit.eu</a:t>
            </a:r>
            <a:endParaRPr lang="en-GB" sz="1800" b="1" i="0" dirty="0">
              <a:solidFill>
                <a:schemeClr val="bg1"/>
              </a:solidFill>
              <a:latin typeface="+mn-lt"/>
            </a:endParaRPr>
          </a:p>
        </p:txBody>
      </p:sp>
    </p:spTree>
    <p:extLst>
      <p:ext uri="{BB962C8B-B14F-4D97-AF65-F5344CB8AC3E}">
        <p14:creationId xmlns:p14="http://schemas.microsoft.com/office/powerpoint/2010/main" val="3684840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1343024" y="1676401"/>
            <a:ext cx="10423823" cy="2061410"/>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300" y="102627"/>
            <a:ext cx="4002450" cy="1303020"/>
          </a:xfrm>
          <a:prstGeom prst="rect">
            <a:avLst/>
          </a:prstGeom>
        </p:spPr>
      </p:pic>
      <p:grpSp>
        <p:nvGrpSpPr>
          <p:cNvPr id="15" name="Group 14"/>
          <p:cNvGrpSpPr/>
          <p:nvPr/>
        </p:nvGrpSpPr>
        <p:grpSpPr>
          <a:xfrm>
            <a:off x="0" y="6200775"/>
            <a:ext cx="12192000" cy="657225"/>
            <a:chOff x="-6092" y="914400"/>
            <a:chExt cx="6102092" cy="788312"/>
          </a:xfrm>
        </p:grpSpPr>
        <p:sp>
          <p:nvSpPr>
            <p:cNvPr id="16" name="Rectangle 15"/>
            <p:cNvSpPr/>
            <p:nvPr/>
          </p:nvSpPr>
          <p:spPr>
            <a:xfrm>
              <a:off x="0" y="914400"/>
              <a:ext cx="6096000"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6"/>
            <p:cNvSpPr/>
            <p:nvPr/>
          </p:nvSpPr>
          <p:spPr>
            <a:xfrm rot="5400000">
              <a:off x="-231009" y="1139319"/>
              <a:ext cx="788310"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9" name="TextBox 18"/>
          <p:cNvSpPr txBox="1"/>
          <p:nvPr/>
        </p:nvSpPr>
        <p:spPr>
          <a:xfrm>
            <a:off x="771525" y="6350170"/>
            <a:ext cx="7430239" cy="369332"/>
          </a:xfrm>
          <a:prstGeom prst="rect">
            <a:avLst/>
          </a:prstGeom>
          <a:noFill/>
        </p:spPr>
        <p:txBody>
          <a:bodyPr wrap="none" rtlCol="0">
            <a:spAutoFit/>
          </a:bodyPr>
          <a:lstStyle/>
          <a:p>
            <a:r>
              <a:rPr lang="en-GB" sz="1800" b="1" i="0" dirty="0">
                <a:solidFill>
                  <a:schemeClr val="bg1"/>
                </a:solidFill>
                <a:latin typeface="Arial" panose="020B0604020202020204" pitchFamily="34" charset="0"/>
                <a:cs typeface="Arial" panose="020B0604020202020204" pitchFamily="34" charset="0"/>
              </a:rPr>
              <a:t>Latvia-Lithuania Cross Border Cooperation Programme 2014-2020</a:t>
            </a:r>
          </a:p>
        </p:txBody>
      </p:sp>
      <p:sp>
        <p:nvSpPr>
          <p:cNvPr id="20" name="TextBox 19"/>
          <p:cNvSpPr txBox="1"/>
          <p:nvPr/>
        </p:nvSpPr>
        <p:spPr>
          <a:xfrm>
            <a:off x="10153650" y="6350170"/>
            <a:ext cx="1586716" cy="369332"/>
          </a:xfrm>
          <a:prstGeom prst="rect">
            <a:avLst/>
          </a:prstGeom>
          <a:noFill/>
        </p:spPr>
        <p:txBody>
          <a:bodyPr wrap="none" rtlCol="0">
            <a:spAutoFit/>
          </a:bodyPr>
          <a:lstStyle/>
          <a:p>
            <a:r>
              <a:rPr lang="lv-LV" sz="1800" b="1" i="0" dirty="0">
                <a:solidFill>
                  <a:schemeClr val="bg1"/>
                </a:solidFill>
                <a:latin typeface="+mn-lt"/>
              </a:rPr>
              <a:t>www.latlit.eu</a:t>
            </a:r>
            <a:endParaRPr lang="en-GB" sz="1800" b="1" i="0" dirty="0">
              <a:solidFill>
                <a:schemeClr val="bg1"/>
              </a:solidFill>
              <a:latin typeface="+mn-lt"/>
            </a:endParaRPr>
          </a:p>
        </p:txBody>
      </p:sp>
      <p:cxnSp>
        <p:nvCxnSpPr>
          <p:cNvPr id="11" name="Straight Connector 10"/>
          <p:cNvCxnSpPr/>
          <p:nvPr/>
        </p:nvCxnSpPr>
        <p:spPr>
          <a:xfrm>
            <a:off x="0" y="1480344"/>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sz="quarter" idx="10"/>
          </p:nvPr>
        </p:nvSpPr>
        <p:spPr>
          <a:xfrm>
            <a:off x="1343024" y="3933867"/>
            <a:ext cx="10440989" cy="213038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3705482032"/>
      </p:ext>
    </p:extLst>
  </p:cSld>
  <p:clrMapOvr>
    <a:masterClrMapping/>
  </p:clrMapOvr>
  <p:extLst>
    <p:ext uri="{DCECCB84-F9BA-43D5-87BE-67443E8EF086}">
      <p15:sldGuideLst xmlns:p15="http://schemas.microsoft.com/office/powerpoint/2012/main">
        <p15:guide id="2" pos="4135">
          <p15:clr>
            <a:srgbClr val="FBAE40"/>
          </p15:clr>
        </p15:guide>
        <p15:guide id="4" pos="7423">
          <p15:clr>
            <a:srgbClr val="FBAE40"/>
          </p15:clr>
        </p15:guide>
        <p15:guide id="5" pos="415">
          <p15:clr>
            <a:srgbClr val="FBAE40"/>
          </p15:clr>
        </p15:guide>
        <p15:guide id="6" pos="84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04400" y="365125"/>
            <a:ext cx="7164000" cy="946800"/>
          </a:xfrm>
        </p:spPr>
        <p:txBody>
          <a:bodyPr/>
          <a:lstStyle/>
          <a:p>
            <a:r>
              <a:rPr lang="en-US"/>
              <a:t>Click to edit Master title style</a:t>
            </a:r>
            <a:endParaRPr lang="en-GB"/>
          </a:p>
        </p:txBody>
      </p:sp>
      <p:sp>
        <p:nvSpPr>
          <p:cNvPr id="3" name="Text Placeholder 2"/>
          <p:cNvSpPr>
            <a:spLocks noGrp="1"/>
          </p:cNvSpPr>
          <p:nvPr>
            <p:ph type="body" idx="1"/>
          </p:nvPr>
        </p:nvSpPr>
        <p:spPr>
          <a:xfrm>
            <a:off x="1343025" y="1648764"/>
            <a:ext cx="4892400" cy="823912"/>
          </a:xfrm>
        </p:spPr>
        <p:txBody>
          <a:bodyPr anchor="b">
            <a:noAutofit/>
          </a:bodyPr>
          <a:lstStyle>
            <a:lvl1pPr marL="0" indent="0">
              <a:buNone/>
              <a:defRPr sz="2800" b="0">
                <a:solidFill>
                  <a:srgbClr val="034EA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3025" y="2505075"/>
            <a:ext cx="4892400" cy="355720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876000" y="1648800"/>
            <a:ext cx="4892400" cy="823912"/>
          </a:xfrm>
        </p:spPr>
        <p:txBody>
          <a:bodyPr anchor="b">
            <a:normAutofit/>
          </a:bodyPr>
          <a:lstStyle>
            <a:lvl1pPr marL="0" indent="0">
              <a:buNone/>
              <a:defRPr sz="2800" b="0" i="0">
                <a:solidFill>
                  <a:srgbClr val="034EA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876000" y="2505600"/>
            <a:ext cx="4892400" cy="35568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300" y="102627"/>
            <a:ext cx="4002450" cy="1303020"/>
          </a:xfrm>
          <a:prstGeom prst="rect">
            <a:avLst/>
          </a:prstGeom>
        </p:spPr>
      </p:pic>
      <p:grpSp>
        <p:nvGrpSpPr>
          <p:cNvPr id="11" name="Group 10"/>
          <p:cNvGrpSpPr/>
          <p:nvPr/>
        </p:nvGrpSpPr>
        <p:grpSpPr>
          <a:xfrm>
            <a:off x="0" y="6200775"/>
            <a:ext cx="12192000" cy="657225"/>
            <a:chOff x="-6092" y="914400"/>
            <a:chExt cx="6102092" cy="788312"/>
          </a:xfrm>
        </p:grpSpPr>
        <p:sp>
          <p:nvSpPr>
            <p:cNvPr id="12" name="Rectangle 11"/>
            <p:cNvSpPr/>
            <p:nvPr/>
          </p:nvSpPr>
          <p:spPr>
            <a:xfrm>
              <a:off x="0" y="914400"/>
              <a:ext cx="6096000"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6"/>
            <p:cNvSpPr/>
            <p:nvPr/>
          </p:nvSpPr>
          <p:spPr>
            <a:xfrm rot="5400000">
              <a:off x="-231009" y="1139319"/>
              <a:ext cx="788310"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14" name="Straight Connector 13"/>
          <p:cNvCxnSpPr/>
          <p:nvPr/>
        </p:nvCxnSpPr>
        <p:spPr>
          <a:xfrm>
            <a:off x="0" y="1480344"/>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71525" y="6350170"/>
            <a:ext cx="7430239" cy="369332"/>
          </a:xfrm>
          <a:prstGeom prst="rect">
            <a:avLst/>
          </a:prstGeom>
          <a:noFill/>
        </p:spPr>
        <p:txBody>
          <a:bodyPr wrap="none" rtlCol="0">
            <a:spAutoFit/>
          </a:bodyPr>
          <a:lstStyle/>
          <a:p>
            <a:r>
              <a:rPr lang="en-GB" sz="1800" b="1" i="0" dirty="0">
                <a:solidFill>
                  <a:schemeClr val="bg1"/>
                </a:solidFill>
                <a:latin typeface="Arial" panose="020B0604020202020204" pitchFamily="34" charset="0"/>
                <a:cs typeface="Arial" panose="020B0604020202020204" pitchFamily="34" charset="0"/>
              </a:rPr>
              <a:t>Latvia-Lithuania Cross Border Cooperation Programme 2014-2020</a:t>
            </a:r>
          </a:p>
        </p:txBody>
      </p:sp>
      <p:sp>
        <p:nvSpPr>
          <p:cNvPr id="18" name="TextBox 17"/>
          <p:cNvSpPr txBox="1"/>
          <p:nvPr/>
        </p:nvSpPr>
        <p:spPr>
          <a:xfrm>
            <a:off x="10153650" y="6350170"/>
            <a:ext cx="1586716" cy="369332"/>
          </a:xfrm>
          <a:prstGeom prst="rect">
            <a:avLst/>
          </a:prstGeom>
          <a:noFill/>
        </p:spPr>
        <p:txBody>
          <a:bodyPr wrap="none" rtlCol="0">
            <a:spAutoFit/>
          </a:bodyPr>
          <a:lstStyle/>
          <a:p>
            <a:r>
              <a:rPr lang="lv-LV" sz="1800" b="1" i="0" dirty="0">
                <a:solidFill>
                  <a:schemeClr val="bg1"/>
                </a:solidFill>
                <a:latin typeface="+mn-lt"/>
              </a:rPr>
              <a:t>www.latlit.eu</a:t>
            </a:r>
            <a:endParaRPr lang="en-GB" sz="1800" b="1" i="0" dirty="0">
              <a:solidFill>
                <a:schemeClr val="bg1"/>
              </a:solidFill>
              <a:latin typeface="+mn-lt"/>
            </a:endParaRPr>
          </a:p>
        </p:txBody>
      </p:sp>
    </p:spTree>
    <p:extLst>
      <p:ext uri="{BB962C8B-B14F-4D97-AF65-F5344CB8AC3E}">
        <p14:creationId xmlns:p14="http://schemas.microsoft.com/office/powerpoint/2010/main" val="1879532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343024" y="1702160"/>
            <a:ext cx="3240000" cy="4366800"/>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934936" y="1702160"/>
            <a:ext cx="3240000" cy="4366800"/>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300" y="102627"/>
            <a:ext cx="4002450" cy="1303020"/>
          </a:xfrm>
          <a:prstGeom prst="rect">
            <a:avLst/>
          </a:prstGeom>
        </p:spPr>
      </p:pic>
      <p:grpSp>
        <p:nvGrpSpPr>
          <p:cNvPr id="9" name="Group 8"/>
          <p:cNvGrpSpPr/>
          <p:nvPr/>
        </p:nvGrpSpPr>
        <p:grpSpPr>
          <a:xfrm>
            <a:off x="0" y="6200775"/>
            <a:ext cx="12192000" cy="657225"/>
            <a:chOff x="-6092" y="914400"/>
            <a:chExt cx="6102092" cy="788312"/>
          </a:xfrm>
        </p:grpSpPr>
        <p:sp>
          <p:nvSpPr>
            <p:cNvPr id="10" name="Rectangle 9"/>
            <p:cNvSpPr/>
            <p:nvPr/>
          </p:nvSpPr>
          <p:spPr>
            <a:xfrm>
              <a:off x="0" y="914400"/>
              <a:ext cx="6096000"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6"/>
            <p:cNvSpPr/>
            <p:nvPr/>
          </p:nvSpPr>
          <p:spPr>
            <a:xfrm rot="5400000">
              <a:off x="-231009" y="1139319"/>
              <a:ext cx="788310"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12" name="Straight Connector 11"/>
          <p:cNvCxnSpPr/>
          <p:nvPr/>
        </p:nvCxnSpPr>
        <p:spPr>
          <a:xfrm>
            <a:off x="0" y="1626420"/>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71525" y="6350170"/>
            <a:ext cx="7430239" cy="369332"/>
          </a:xfrm>
          <a:prstGeom prst="rect">
            <a:avLst/>
          </a:prstGeom>
          <a:noFill/>
        </p:spPr>
        <p:txBody>
          <a:bodyPr wrap="none" rtlCol="0">
            <a:spAutoFit/>
          </a:bodyPr>
          <a:lstStyle/>
          <a:p>
            <a:r>
              <a:rPr lang="en-GB" sz="1800" b="1" i="0" dirty="0">
                <a:solidFill>
                  <a:schemeClr val="bg1"/>
                </a:solidFill>
                <a:latin typeface="Arial" panose="020B0604020202020204" pitchFamily="34" charset="0"/>
                <a:cs typeface="Arial" panose="020B0604020202020204" pitchFamily="34" charset="0"/>
              </a:rPr>
              <a:t>Latvia-Lithuania Cross Border Cooperation Programme 2014-2020</a:t>
            </a:r>
          </a:p>
        </p:txBody>
      </p:sp>
      <p:sp>
        <p:nvSpPr>
          <p:cNvPr id="16" name="TextBox 15"/>
          <p:cNvSpPr txBox="1"/>
          <p:nvPr/>
        </p:nvSpPr>
        <p:spPr>
          <a:xfrm>
            <a:off x="10153650" y="6350170"/>
            <a:ext cx="1586716" cy="369332"/>
          </a:xfrm>
          <a:prstGeom prst="rect">
            <a:avLst/>
          </a:prstGeom>
          <a:noFill/>
        </p:spPr>
        <p:txBody>
          <a:bodyPr wrap="none" rtlCol="0">
            <a:spAutoFit/>
          </a:bodyPr>
          <a:lstStyle/>
          <a:p>
            <a:r>
              <a:rPr lang="lv-LV" sz="1800" b="1" i="0" dirty="0">
                <a:solidFill>
                  <a:schemeClr val="bg1"/>
                </a:solidFill>
                <a:latin typeface="+mn-lt"/>
              </a:rPr>
              <a:t>www.latlit.eu</a:t>
            </a:r>
            <a:endParaRPr lang="en-GB" sz="1800" b="1" i="0" dirty="0">
              <a:solidFill>
                <a:schemeClr val="bg1"/>
              </a:solidFill>
              <a:latin typeface="+mn-lt"/>
            </a:endParaRPr>
          </a:p>
        </p:txBody>
      </p:sp>
      <p:sp>
        <p:nvSpPr>
          <p:cNvPr id="13" name="Content Placeholder 12"/>
          <p:cNvSpPr>
            <a:spLocks noGrp="1"/>
          </p:cNvSpPr>
          <p:nvPr>
            <p:ph sz="quarter" idx="10"/>
          </p:nvPr>
        </p:nvSpPr>
        <p:spPr>
          <a:xfrm>
            <a:off x="8526848" y="1702160"/>
            <a:ext cx="3240000" cy="4366800"/>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198578273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hree Pictures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343024" y="3352800"/>
            <a:ext cx="3240000" cy="2716159"/>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934936" y="3352800"/>
            <a:ext cx="3240000" cy="2716160"/>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300" y="102627"/>
            <a:ext cx="4002450" cy="1303020"/>
          </a:xfrm>
          <a:prstGeom prst="rect">
            <a:avLst/>
          </a:prstGeom>
        </p:spPr>
      </p:pic>
      <p:grpSp>
        <p:nvGrpSpPr>
          <p:cNvPr id="9" name="Group 8"/>
          <p:cNvGrpSpPr/>
          <p:nvPr/>
        </p:nvGrpSpPr>
        <p:grpSpPr>
          <a:xfrm>
            <a:off x="0" y="6200775"/>
            <a:ext cx="12192000" cy="657225"/>
            <a:chOff x="-6092" y="914400"/>
            <a:chExt cx="6102092" cy="788312"/>
          </a:xfrm>
        </p:grpSpPr>
        <p:sp>
          <p:nvSpPr>
            <p:cNvPr id="10" name="Rectangle 9"/>
            <p:cNvSpPr/>
            <p:nvPr/>
          </p:nvSpPr>
          <p:spPr>
            <a:xfrm>
              <a:off x="0" y="914400"/>
              <a:ext cx="6096000"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6"/>
            <p:cNvSpPr/>
            <p:nvPr/>
          </p:nvSpPr>
          <p:spPr>
            <a:xfrm rot="5400000">
              <a:off x="-231009" y="1139319"/>
              <a:ext cx="788310"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12" name="Straight Connector 11"/>
          <p:cNvCxnSpPr/>
          <p:nvPr/>
        </p:nvCxnSpPr>
        <p:spPr>
          <a:xfrm>
            <a:off x="0" y="1480344"/>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71525" y="6350170"/>
            <a:ext cx="7430239" cy="369332"/>
          </a:xfrm>
          <a:prstGeom prst="rect">
            <a:avLst/>
          </a:prstGeom>
          <a:noFill/>
        </p:spPr>
        <p:txBody>
          <a:bodyPr wrap="none" rtlCol="0">
            <a:spAutoFit/>
          </a:bodyPr>
          <a:lstStyle/>
          <a:p>
            <a:r>
              <a:rPr lang="en-GB" sz="1800" b="1" i="0" dirty="0">
                <a:solidFill>
                  <a:schemeClr val="bg1"/>
                </a:solidFill>
                <a:latin typeface="+mn-lt"/>
                <a:cs typeface="Arial" panose="020B0604020202020204" pitchFamily="34" charset="0"/>
              </a:rPr>
              <a:t>Latvia-Lithuania Cross Border Cooperation Programme 2014-2020</a:t>
            </a:r>
          </a:p>
        </p:txBody>
      </p:sp>
      <p:sp>
        <p:nvSpPr>
          <p:cNvPr id="16" name="TextBox 15"/>
          <p:cNvSpPr txBox="1"/>
          <p:nvPr/>
        </p:nvSpPr>
        <p:spPr>
          <a:xfrm>
            <a:off x="10153650" y="6350170"/>
            <a:ext cx="1586716" cy="369332"/>
          </a:xfrm>
          <a:prstGeom prst="rect">
            <a:avLst/>
          </a:prstGeom>
          <a:noFill/>
        </p:spPr>
        <p:txBody>
          <a:bodyPr wrap="none" rtlCol="0">
            <a:spAutoFit/>
          </a:bodyPr>
          <a:lstStyle/>
          <a:p>
            <a:r>
              <a:rPr lang="lv-LV" sz="1800" b="1" i="0" dirty="0">
                <a:solidFill>
                  <a:schemeClr val="bg1"/>
                </a:solidFill>
                <a:latin typeface="+mn-lt"/>
              </a:rPr>
              <a:t>www.latlit.eu</a:t>
            </a:r>
            <a:endParaRPr lang="en-GB" sz="1800" b="1" i="0" dirty="0">
              <a:solidFill>
                <a:schemeClr val="bg1"/>
              </a:solidFill>
              <a:latin typeface="+mn-lt"/>
            </a:endParaRPr>
          </a:p>
        </p:txBody>
      </p:sp>
      <p:sp>
        <p:nvSpPr>
          <p:cNvPr id="13" name="Content Placeholder 12"/>
          <p:cNvSpPr>
            <a:spLocks noGrp="1"/>
          </p:cNvSpPr>
          <p:nvPr>
            <p:ph sz="quarter" idx="10"/>
          </p:nvPr>
        </p:nvSpPr>
        <p:spPr>
          <a:xfrm>
            <a:off x="8526848" y="3352800"/>
            <a:ext cx="3240000" cy="2716160"/>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
        <p:nvSpPr>
          <p:cNvPr id="7" name="Content Placeholder 6"/>
          <p:cNvSpPr>
            <a:spLocks noGrp="1"/>
          </p:cNvSpPr>
          <p:nvPr>
            <p:ph sz="quarter" idx="14"/>
          </p:nvPr>
        </p:nvSpPr>
        <p:spPr>
          <a:xfrm>
            <a:off x="1343025" y="1663337"/>
            <a:ext cx="3239999" cy="1520185"/>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
        <p:nvSpPr>
          <p:cNvPr id="19" name="Content Placeholder 18"/>
          <p:cNvSpPr>
            <a:spLocks noGrp="1"/>
          </p:cNvSpPr>
          <p:nvPr>
            <p:ph sz="quarter" idx="15"/>
          </p:nvPr>
        </p:nvSpPr>
        <p:spPr>
          <a:xfrm>
            <a:off x="4934936" y="1666875"/>
            <a:ext cx="3240000" cy="1516647"/>
          </a:xfrm>
        </p:spPr>
        <p:txBody>
          <a:bodyPr>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
        <p:nvSpPr>
          <p:cNvPr id="21" name="Content Placeholder 20"/>
          <p:cNvSpPr>
            <a:spLocks noGrp="1"/>
          </p:cNvSpPr>
          <p:nvPr>
            <p:ph sz="quarter" idx="16"/>
          </p:nvPr>
        </p:nvSpPr>
        <p:spPr>
          <a:xfrm>
            <a:off x="8526847" y="1666876"/>
            <a:ext cx="3257165" cy="1516648"/>
          </a:xfrm>
        </p:spPr>
        <p:txBody>
          <a:bodyPr>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dirty="0"/>
          </a:p>
        </p:txBody>
      </p:sp>
    </p:spTree>
    <p:extLst>
      <p:ext uri="{BB962C8B-B14F-4D97-AF65-F5344CB8AC3E}">
        <p14:creationId xmlns:p14="http://schemas.microsoft.com/office/powerpoint/2010/main" val="1150168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300" y="102627"/>
            <a:ext cx="4002450" cy="1303020"/>
          </a:xfrm>
          <a:prstGeom prst="rect">
            <a:avLst/>
          </a:prstGeom>
        </p:spPr>
      </p:pic>
      <p:grpSp>
        <p:nvGrpSpPr>
          <p:cNvPr id="7" name="Group 6"/>
          <p:cNvGrpSpPr/>
          <p:nvPr/>
        </p:nvGrpSpPr>
        <p:grpSpPr>
          <a:xfrm>
            <a:off x="0" y="6200775"/>
            <a:ext cx="12192000" cy="657225"/>
            <a:chOff x="-6092" y="914400"/>
            <a:chExt cx="6102092" cy="788312"/>
          </a:xfrm>
        </p:grpSpPr>
        <p:sp>
          <p:nvSpPr>
            <p:cNvPr id="8" name="Rectangle 7"/>
            <p:cNvSpPr/>
            <p:nvPr/>
          </p:nvSpPr>
          <p:spPr>
            <a:xfrm>
              <a:off x="0" y="914400"/>
              <a:ext cx="6096000"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6"/>
            <p:cNvSpPr/>
            <p:nvPr/>
          </p:nvSpPr>
          <p:spPr>
            <a:xfrm rot="5400000">
              <a:off x="-231009" y="1139319"/>
              <a:ext cx="788310"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10" name="Straight Connector 9"/>
          <p:cNvCxnSpPr/>
          <p:nvPr/>
        </p:nvCxnSpPr>
        <p:spPr>
          <a:xfrm>
            <a:off x="0" y="1480344"/>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71525" y="6350170"/>
            <a:ext cx="7430239" cy="369332"/>
          </a:xfrm>
          <a:prstGeom prst="rect">
            <a:avLst/>
          </a:prstGeom>
          <a:noFill/>
        </p:spPr>
        <p:txBody>
          <a:bodyPr wrap="none" rtlCol="0">
            <a:spAutoFit/>
          </a:bodyPr>
          <a:lstStyle/>
          <a:p>
            <a:r>
              <a:rPr lang="en-GB" sz="1800" b="1" i="0" dirty="0">
                <a:solidFill>
                  <a:schemeClr val="bg1"/>
                </a:solidFill>
                <a:latin typeface="+mn-lt"/>
                <a:cs typeface="Arial" panose="020B0604020202020204" pitchFamily="34" charset="0"/>
              </a:rPr>
              <a:t>Latvia-Lithuania Cross Border Cooperation Programme 2014-2020</a:t>
            </a:r>
          </a:p>
        </p:txBody>
      </p:sp>
      <p:sp>
        <p:nvSpPr>
          <p:cNvPr id="14" name="TextBox 13"/>
          <p:cNvSpPr txBox="1"/>
          <p:nvPr/>
        </p:nvSpPr>
        <p:spPr>
          <a:xfrm>
            <a:off x="10180131" y="6350170"/>
            <a:ext cx="1586717" cy="369332"/>
          </a:xfrm>
          <a:prstGeom prst="rect">
            <a:avLst/>
          </a:prstGeom>
          <a:noFill/>
        </p:spPr>
        <p:txBody>
          <a:bodyPr wrap="none" rtlCol="0">
            <a:spAutoFit/>
          </a:bodyPr>
          <a:lstStyle/>
          <a:p>
            <a:pPr algn="r"/>
            <a:r>
              <a:rPr lang="lv-LV" sz="1800" b="1" i="0" dirty="0">
                <a:solidFill>
                  <a:schemeClr val="bg1"/>
                </a:solidFill>
                <a:latin typeface="+mn-lt"/>
              </a:rPr>
              <a:t>www.latlit.eu</a:t>
            </a:r>
            <a:endParaRPr lang="en-GB" sz="1800" b="1" i="0" dirty="0">
              <a:solidFill>
                <a:schemeClr val="bg1"/>
              </a:solidFill>
              <a:latin typeface="+mn-lt"/>
            </a:endParaRPr>
          </a:p>
        </p:txBody>
      </p:sp>
    </p:spTree>
    <p:extLst>
      <p:ext uri="{BB962C8B-B14F-4D97-AF65-F5344CB8AC3E}">
        <p14:creationId xmlns:p14="http://schemas.microsoft.com/office/powerpoint/2010/main" val="2992447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37462" y="365125"/>
            <a:ext cx="7029385" cy="945943"/>
          </a:xfrm>
          <a:prstGeom prst="rect">
            <a:avLst/>
          </a:prstGeom>
        </p:spPr>
        <p:txBody>
          <a:bodyPr vert="horz" lIns="0" tIns="0" rIns="0" bIns="0" rtlCol="0" anchor="ctr" anchorCtr="0">
            <a:norm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1343025" y="1724025"/>
            <a:ext cx="10423823" cy="4310920"/>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129151940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Lst>
  <p:txStyles>
    <p:titleStyle>
      <a:lvl1pPr algn="l" defTabSz="914400" rtl="0" eaLnBrk="1" latinLnBrk="0" hangingPunct="1">
        <a:lnSpc>
          <a:spcPct val="100000"/>
        </a:lnSpc>
        <a:spcBef>
          <a:spcPct val="0"/>
        </a:spcBef>
        <a:buNone/>
        <a:defRPr sz="3600" b="0" i="0" kern="1200" baseline="0">
          <a:solidFill>
            <a:srgbClr val="003399"/>
          </a:solidFill>
          <a:latin typeface="+mn-lt"/>
          <a:ea typeface="+mj-ea"/>
          <a:cs typeface="+mj-cs"/>
        </a:defRPr>
      </a:lvl1pPr>
    </p:titleStyle>
    <p:bodyStyle>
      <a:lvl1pPr marL="288000" indent="-288000" algn="l" defTabSz="914400" rtl="0" eaLnBrk="1" latinLnBrk="0" hangingPunct="1">
        <a:lnSpc>
          <a:spcPct val="100000"/>
        </a:lnSpc>
        <a:spcBef>
          <a:spcPts val="300"/>
        </a:spcBef>
        <a:spcAft>
          <a:spcPts val="0"/>
        </a:spcAft>
        <a:buFont typeface="Arial" panose="020B0604020202020204" pitchFamily="34" charset="0"/>
        <a:buChar char="•"/>
        <a:defRPr sz="2400" b="0" i="0" kern="1200">
          <a:solidFill>
            <a:schemeClr val="tx1"/>
          </a:solidFill>
          <a:latin typeface="+mn-lt"/>
          <a:ea typeface="+mn-ea"/>
          <a:cs typeface="+mn-cs"/>
        </a:defRPr>
      </a:lvl1pPr>
      <a:lvl2pPr marL="685800" indent="-288000" algn="l" defTabSz="914400" rtl="0" eaLnBrk="1" latinLnBrk="0" hangingPunct="1">
        <a:lnSpc>
          <a:spcPct val="100000"/>
        </a:lnSpc>
        <a:spcBef>
          <a:spcPts val="300"/>
        </a:spcBef>
        <a:spcAft>
          <a:spcPts val="0"/>
        </a:spcAft>
        <a:buFont typeface="Arial" panose="020B0604020202020204" pitchFamily="34" charset="0"/>
        <a:buChar char="•"/>
        <a:defRPr sz="2000" b="0" i="0" kern="1200">
          <a:solidFill>
            <a:schemeClr val="tx1"/>
          </a:solidFill>
          <a:latin typeface="+mn-lt"/>
          <a:ea typeface="+mn-ea"/>
          <a:cs typeface="+mn-cs"/>
        </a:defRPr>
      </a:lvl2pPr>
      <a:lvl3pPr marL="1143000" indent="-288000" algn="l" defTabSz="914400" rtl="0" eaLnBrk="1" latinLnBrk="0" hangingPunct="1">
        <a:lnSpc>
          <a:spcPct val="100000"/>
        </a:lnSpc>
        <a:spcBef>
          <a:spcPts val="300"/>
        </a:spcBef>
        <a:spcAft>
          <a:spcPts val="0"/>
        </a:spcAft>
        <a:buFont typeface="Arial" panose="020B0604020202020204" pitchFamily="34" charset="0"/>
        <a:buChar char="•"/>
        <a:defRPr sz="1800" b="0" i="0" kern="1200">
          <a:solidFill>
            <a:schemeClr val="tx1"/>
          </a:solidFill>
          <a:latin typeface="+mn-lt"/>
          <a:ea typeface="+mn-ea"/>
          <a:cs typeface="+mn-cs"/>
        </a:defRPr>
      </a:lvl3pPr>
      <a:lvl4pPr marL="1600200" indent="-288000" algn="l" defTabSz="914400" rtl="0" eaLnBrk="1" latinLnBrk="0" hangingPunct="1">
        <a:lnSpc>
          <a:spcPct val="100000"/>
        </a:lnSpc>
        <a:spcBef>
          <a:spcPts val="300"/>
        </a:spcBef>
        <a:spcAft>
          <a:spcPts val="0"/>
        </a:spcAft>
        <a:buFont typeface="Arial" panose="020B0604020202020204" pitchFamily="34" charset="0"/>
        <a:buChar char="•"/>
        <a:defRPr sz="1600" b="0" i="0" kern="1200">
          <a:solidFill>
            <a:schemeClr val="tx1"/>
          </a:solidFill>
          <a:latin typeface="+mn-lt"/>
          <a:ea typeface="+mn-ea"/>
          <a:cs typeface="+mn-cs"/>
        </a:defRPr>
      </a:lvl4pPr>
      <a:lvl5pPr marL="2057400" indent="-288000" algn="l" defTabSz="914400" rtl="0" eaLnBrk="1" latinLnBrk="0" hangingPunct="1">
        <a:lnSpc>
          <a:spcPct val="100000"/>
        </a:lnSpc>
        <a:spcBef>
          <a:spcPts val="300"/>
        </a:spcBef>
        <a:spcAft>
          <a:spcPts val="0"/>
        </a:spcAft>
        <a:buFont typeface="Arial" panose="020B0604020202020204" pitchFamily="34" charset="0"/>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32">
          <p15:clr>
            <a:srgbClr val="F26B43"/>
          </p15:clr>
        </p15:guide>
        <p15:guide id="2" pos="846">
          <p15:clr>
            <a:srgbClr val="F26B43"/>
          </p15:clr>
        </p15:guide>
        <p15:guide id="3" pos="7423">
          <p15:clr>
            <a:srgbClr val="F26B43"/>
          </p15:clr>
        </p15:guide>
        <p15:guide id="4" pos="413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5.jp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6.png"/><Relationship Id="rId7" Type="http://schemas.openxmlformats.org/officeDocument/2006/relationships/diagramQuickStyle" Target="../diagrams/quickStyle4.xml"/><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5.jpeg"/><Relationship Id="rId9" Type="http://schemas.microsoft.com/office/2007/relationships/diagramDrawing" Target="../diagrams/drawing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0.xml"/><Relationship Id="rId5" Type="http://schemas.openxmlformats.org/officeDocument/2006/relationships/image" Target="../media/image18.jpe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chart" Target="../charts/chart1.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0.xml"/><Relationship Id="rId5" Type="http://schemas.openxmlformats.org/officeDocument/2006/relationships/image" Target="../media/image18.jpe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0.xml"/><Relationship Id="rId5" Type="http://schemas.openxmlformats.org/officeDocument/2006/relationships/image" Target="../media/image18.jpe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20.xml"/><Relationship Id="rId5" Type="http://schemas.openxmlformats.org/officeDocument/2006/relationships/image" Target="../media/image18.jpeg"/><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20.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20.xml"/><Relationship Id="rId6" Type="http://schemas.openxmlformats.org/officeDocument/2006/relationships/image" Target="../media/image18.jpeg"/><Relationship Id="rId5" Type="http://schemas.openxmlformats.org/officeDocument/2006/relationships/image" Target="../media/image40.jpe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1.jp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11.png"/><Relationship Id="rId9" Type="http://schemas.microsoft.com/office/2007/relationships/diagramDrawing" Target="../diagrams/drawing1.xml"/><Relationship Id="rId14"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hyperlink" Target="https://latlit.eu/wp-content/uploads/2019/04/Programme_Manual_3rd_call.pdf" TargetMode="External"/><Relationship Id="rId3" Type="http://schemas.openxmlformats.org/officeDocument/2006/relationships/image" Target="../media/image1.jpg"/><Relationship Id="rId7" Type="http://schemas.openxmlformats.org/officeDocument/2006/relationships/diagramData" Target="../diagrams/data3.xml"/><Relationship Id="rId12" Type="http://schemas.openxmlformats.org/officeDocument/2006/relationships/hyperlink" Target="http://www.latlit.eu/"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jpeg"/><Relationship Id="rId11" Type="http://schemas.microsoft.com/office/2007/relationships/diagramDrawing" Target="../diagrams/drawing3.xml"/><Relationship Id="rId5" Type="http://schemas.openxmlformats.org/officeDocument/2006/relationships/image" Target="../media/image13.jpeg"/><Relationship Id="rId10" Type="http://schemas.openxmlformats.org/officeDocument/2006/relationships/diagramColors" Target="../diagrams/colors3.xml"/><Relationship Id="rId4" Type="http://schemas.openxmlformats.org/officeDocument/2006/relationships/image" Target="../media/image12.png"/><Relationship Id="rId9"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a:extLst>
              <a:ext uri="{FF2B5EF4-FFF2-40B4-BE49-F238E27FC236}">
                <a16:creationId xmlns:a16="http://schemas.microsoft.com/office/drawing/2014/main" id="{2DD9E660-CDB7-4B34-A014-83DE998D1B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88313" y="-22225"/>
            <a:ext cx="6096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a:extLst>
              <a:ext uri="{FF2B5EF4-FFF2-40B4-BE49-F238E27FC236}">
                <a16:creationId xmlns:a16="http://schemas.microsoft.com/office/drawing/2014/main" id="{4D13C602-A3BE-48C2-A412-F81B480326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17538"/>
            <a:ext cx="603567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1A86C3C-D2BC-4BD7-99E2-2494E37D9008}"/>
              </a:ext>
            </a:extLst>
          </p:cNvPr>
          <p:cNvSpPr txBox="1">
            <a:spLocks noChangeArrowheads="1"/>
          </p:cNvSpPr>
          <p:nvPr/>
        </p:nvSpPr>
        <p:spPr bwMode="auto">
          <a:xfrm>
            <a:off x="377825" y="2800350"/>
            <a:ext cx="8407400"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lv-LV" sz="2500" dirty="0">
                <a:solidFill>
                  <a:srgbClr val="0A3399"/>
                </a:solidFill>
                <a:latin typeface="Arial" panose="020B0604020202020204" pitchFamily="34" charset="0"/>
                <a:ea typeface="Arial Unicode MS" panose="020B0604020202020204" pitchFamily="34" charset="-128"/>
              </a:rPr>
              <a:t>Interreg V-A Latvia-Lithuania programme 2014-2020</a:t>
            </a:r>
          </a:p>
          <a:p>
            <a:pPr eaLnBrk="1" hangingPunct="1">
              <a:lnSpc>
                <a:spcPct val="100000"/>
              </a:lnSpc>
              <a:spcBef>
                <a:spcPct val="0"/>
              </a:spcBef>
              <a:buFontTx/>
              <a:buNone/>
            </a:pPr>
            <a:r>
              <a:rPr lang="en-GB" altLang="lv-LV" sz="3000" b="1" dirty="0">
                <a:solidFill>
                  <a:srgbClr val="0A3399"/>
                </a:solidFill>
                <a:latin typeface="Arial" panose="020B0604020202020204" pitchFamily="34" charset="0"/>
                <a:ea typeface="Arial Unicode MS" panose="020B0604020202020204" pitchFamily="34" charset="-128"/>
              </a:rPr>
              <a:t>INFORMATION SEMINAR</a:t>
            </a:r>
          </a:p>
          <a:p>
            <a:pPr eaLnBrk="1" hangingPunct="1">
              <a:lnSpc>
                <a:spcPct val="100000"/>
              </a:lnSpc>
              <a:spcBef>
                <a:spcPct val="0"/>
              </a:spcBef>
              <a:buFontTx/>
              <a:buNone/>
            </a:pPr>
            <a:r>
              <a:rPr lang="lv-LV" altLang="lv-LV" sz="2500" dirty="0">
                <a:solidFill>
                  <a:srgbClr val="0A3399"/>
                </a:solidFill>
                <a:latin typeface="Arial" panose="020B0604020202020204" pitchFamily="34" charset="0"/>
                <a:ea typeface="Arial Unicode MS" panose="020B0604020202020204" pitchFamily="34" charset="-128"/>
              </a:rPr>
              <a:t>3rd</a:t>
            </a:r>
            <a:r>
              <a:rPr lang="en-GB" altLang="lv-LV" sz="2500" dirty="0">
                <a:solidFill>
                  <a:srgbClr val="0A3399"/>
                </a:solidFill>
                <a:latin typeface="Arial" panose="020B0604020202020204" pitchFamily="34" charset="0"/>
                <a:ea typeface="Arial Unicode MS" panose="020B0604020202020204" pitchFamily="34" charset="-128"/>
              </a:rPr>
              <a:t> Call for proposals</a:t>
            </a:r>
            <a:endParaRPr lang="lv-LV" altLang="lv-LV" sz="2500" dirty="0">
              <a:solidFill>
                <a:srgbClr val="0A3399"/>
              </a:solidFill>
              <a:latin typeface="Arial" panose="020B0604020202020204" pitchFamily="34" charset="0"/>
              <a:ea typeface="Arial Unicode MS" panose="020B0604020202020204" pitchFamily="34" charset="-128"/>
            </a:endParaRPr>
          </a:p>
          <a:p>
            <a:pPr eaLnBrk="1" hangingPunct="1">
              <a:lnSpc>
                <a:spcPct val="100000"/>
              </a:lnSpc>
              <a:spcBef>
                <a:spcPct val="0"/>
              </a:spcBef>
              <a:buFontTx/>
              <a:buNone/>
            </a:pPr>
            <a:r>
              <a:rPr lang="lt-LT" altLang="lv-LV" sz="2400" b="1" dirty="0">
                <a:solidFill>
                  <a:srgbClr val="FF0000"/>
                </a:solidFill>
                <a:latin typeface="Arial" panose="020B0604020202020204" pitchFamily="34" charset="0"/>
                <a:ea typeface="Arial Unicode MS" panose="020B0604020202020204" pitchFamily="34" charset="-128"/>
              </a:rPr>
              <a:t>Specific Objective 1.2 and 4.1</a:t>
            </a:r>
            <a:endParaRPr lang="en-GB" altLang="lv-LV" sz="2400" b="1" dirty="0">
              <a:solidFill>
                <a:srgbClr val="FF0000"/>
              </a:solidFill>
              <a:latin typeface="Arial" panose="020B0604020202020204" pitchFamily="34" charset="0"/>
              <a:ea typeface="Arial Unicode MS" panose="020B0604020202020204" pitchFamily="34" charset="-128"/>
            </a:endParaRPr>
          </a:p>
          <a:p>
            <a:pPr>
              <a:lnSpc>
                <a:spcPct val="100000"/>
              </a:lnSpc>
              <a:spcBef>
                <a:spcPct val="0"/>
              </a:spcBef>
              <a:buFontTx/>
              <a:buNone/>
            </a:pPr>
            <a:endParaRPr lang="en-GB" altLang="lv-LV" sz="2400" b="1" dirty="0">
              <a:solidFill>
                <a:srgbClr val="95A4D4"/>
              </a:solidFill>
              <a:latin typeface="Arial" panose="020B0604020202020204" pitchFamily="34" charset="0"/>
              <a:ea typeface="Arial Unicode MS" panose="020B0604020202020204" pitchFamily="34" charset="-128"/>
            </a:endParaRPr>
          </a:p>
          <a:p>
            <a:pPr>
              <a:lnSpc>
                <a:spcPct val="100000"/>
              </a:lnSpc>
              <a:spcBef>
                <a:spcPct val="0"/>
              </a:spcBef>
              <a:buFontTx/>
              <a:buNone/>
            </a:pPr>
            <a:endParaRPr lang="en-GB" altLang="lv-LV" sz="2400" b="1" dirty="0">
              <a:solidFill>
                <a:srgbClr val="95A4D4"/>
              </a:solidFill>
              <a:latin typeface="Arial" panose="020B0604020202020204" pitchFamily="34" charset="0"/>
              <a:ea typeface="Arial Unicode MS" panose="020B0604020202020204" pitchFamily="34" charset="-128"/>
            </a:endParaRPr>
          </a:p>
          <a:p>
            <a:pPr>
              <a:lnSpc>
                <a:spcPct val="100000"/>
              </a:lnSpc>
              <a:spcBef>
                <a:spcPct val="0"/>
              </a:spcBef>
              <a:buFontTx/>
              <a:buNone/>
            </a:pPr>
            <a:r>
              <a:rPr lang="en-US" altLang="lv-LV" sz="3000" b="1" dirty="0" err="1">
                <a:solidFill>
                  <a:srgbClr val="95A4D4"/>
                </a:solidFill>
                <a:latin typeface="Arial" panose="020B0604020202020204" pitchFamily="34" charset="0"/>
                <a:ea typeface="Arial Unicode MS" panose="020B0604020202020204" pitchFamily="34" charset="-128"/>
              </a:rPr>
              <a:t>Programme</a:t>
            </a:r>
            <a:r>
              <a:rPr lang="en-US" altLang="lv-LV" sz="3000" b="1" dirty="0">
                <a:solidFill>
                  <a:srgbClr val="95A4D4"/>
                </a:solidFill>
                <a:latin typeface="Arial" panose="020B0604020202020204" pitchFamily="34" charset="0"/>
                <a:ea typeface="Arial Unicode MS" panose="020B0604020202020204" pitchFamily="34" charset="-128"/>
              </a:rPr>
              <a:t> requirements</a:t>
            </a:r>
            <a:r>
              <a:rPr lang="lt-LT" altLang="lv-LV" sz="3000" b="1" dirty="0">
                <a:solidFill>
                  <a:srgbClr val="95A4D4"/>
                </a:solidFill>
                <a:latin typeface="Arial" panose="020B0604020202020204" pitchFamily="34" charset="0"/>
                <a:ea typeface="Arial Unicode MS" panose="020B0604020202020204" pitchFamily="34" charset="-128"/>
              </a:rPr>
              <a:t> </a:t>
            </a:r>
            <a:endParaRPr lang="en-GB" altLang="lv-LV" sz="3000" b="1" dirty="0">
              <a:solidFill>
                <a:srgbClr val="95A4D4"/>
              </a:solidFill>
              <a:latin typeface="Arial" panose="020B0604020202020204" pitchFamily="34" charset="0"/>
              <a:ea typeface="Arial Unicode MS" panose="020B0604020202020204"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7">
            <a:extLst>
              <a:ext uri="{FF2B5EF4-FFF2-40B4-BE49-F238E27FC236}">
                <a16:creationId xmlns:a16="http://schemas.microsoft.com/office/drawing/2014/main" id="{8DB49927-6401-4F7B-A3F6-257C3279663F}"/>
              </a:ext>
            </a:extLst>
          </p:cNvPr>
          <p:cNvGrpSpPr>
            <a:grpSpLocks/>
          </p:cNvGrpSpPr>
          <p:nvPr/>
        </p:nvGrpSpPr>
        <p:grpSpPr bwMode="auto">
          <a:xfrm>
            <a:off x="0" y="6200775"/>
            <a:ext cx="12192000" cy="657225"/>
            <a:chOff x="-6092" y="914400"/>
            <a:chExt cx="6102092" cy="788312"/>
          </a:xfrm>
        </p:grpSpPr>
        <p:sp>
          <p:nvSpPr>
            <p:cNvPr id="6" name="Rectangle 5">
              <a:extLst>
                <a:ext uri="{FF2B5EF4-FFF2-40B4-BE49-F238E27FC236}">
                  <a16:creationId xmlns:a16="http://schemas.microsoft.com/office/drawing/2014/main" id="{1D62B4A3-F1D1-47E5-B03E-7D3C0EA0EAEC}"/>
                </a:ext>
              </a:extLst>
            </p:cNvPr>
            <p:cNvSpPr/>
            <p:nvPr/>
          </p:nvSpPr>
          <p:spPr>
            <a:xfrm>
              <a:off x="264" y="914400"/>
              <a:ext cx="6095736"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Isosceles Triangle 6">
              <a:extLst>
                <a:ext uri="{FF2B5EF4-FFF2-40B4-BE49-F238E27FC236}">
                  <a16:creationId xmlns:a16="http://schemas.microsoft.com/office/drawing/2014/main" id="{BDF9A0D7-6155-4CEB-B5AA-2B1EEA0CC371}"/>
                </a:ext>
              </a:extLst>
            </p:cNvPr>
            <p:cNvSpPr/>
            <p:nvPr/>
          </p:nvSpPr>
          <p:spPr>
            <a:xfrm rot="5400000">
              <a:off x="-231010" y="1139318"/>
              <a:ext cx="788312"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43011" name="TextBox 9">
            <a:extLst>
              <a:ext uri="{FF2B5EF4-FFF2-40B4-BE49-F238E27FC236}">
                <a16:creationId xmlns:a16="http://schemas.microsoft.com/office/drawing/2014/main" id="{DBA4F3E7-67B5-4D7E-BAF8-E66E019174F2}"/>
              </a:ext>
            </a:extLst>
          </p:cNvPr>
          <p:cNvSpPr txBox="1">
            <a:spLocks noChangeArrowheads="1"/>
          </p:cNvSpPr>
          <p:nvPr/>
        </p:nvSpPr>
        <p:spPr bwMode="auto">
          <a:xfrm>
            <a:off x="676275" y="6350000"/>
            <a:ext cx="520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lt-LT" altLang="lv-LV" sz="1600" b="1">
                <a:solidFill>
                  <a:schemeClr val="bg1"/>
                </a:solidFill>
                <a:latin typeface="Montserrat"/>
              </a:rPr>
              <a:t>Interreg V-A Latvia-Lithuania Programme 2014-2020</a:t>
            </a:r>
            <a:endParaRPr lang="en-GB" altLang="lv-LV" sz="1600" b="1">
              <a:solidFill>
                <a:schemeClr val="bg1"/>
              </a:solidFill>
              <a:latin typeface="Montserrat"/>
            </a:endParaRPr>
          </a:p>
        </p:txBody>
      </p:sp>
      <p:sp>
        <p:nvSpPr>
          <p:cNvPr id="43012" name="TextBox 10">
            <a:extLst>
              <a:ext uri="{FF2B5EF4-FFF2-40B4-BE49-F238E27FC236}">
                <a16:creationId xmlns:a16="http://schemas.microsoft.com/office/drawing/2014/main" id="{0F14C360-D812-494E-9395-370D219F55DE}"/>
              </a:ext>
            </a:extLst>
          </p:cNvPr>
          <p:cNvSpPr txBox="1">
            <a:spLocks noChangeArrowheads="1"/>
          </p:cNvSpPr>
          <p:nvPr/>
        </p:nvSpPr>
        <p:spPr bwMode="auto">
          <a:xfrm>
            <a:off x="10153650" y="6350000"/>
            <a:ext cx="1612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lv-LV" altLang="lv-LV" sz="1600" b="1">
                <a:solidFill>
                  <a:schemeClr val="bg1"/>
                </a:solidFill>
                <a:latin typeface="Montserrat"/>
              </a:rPr>
              <a:t>www.latlit.eu</a:t>
            </a:r>
            <a:endParaRPr lang="en-GB" altLang="lv-LV" sz="1600" b="1">
              <a:solidFill>
                <a:schemeClr val="bg1"/>
              </a:solidFill>
              <a:latin typeface="Montserrat"/>
            </a:endParaRPr>
          </a:p>
        </p:txBody>
      </p:sp>
      <p:sp>
        <p:nvSpPr>
          <p:cNvPr id="43013" name="TextBox 15">
            <a:extLst>
              <a:ext uri="{FF2B5EF4-FFF2-40B4-BE49-F238E27FC236}">
                <a16:creationId xmlns:a16="http://schemas.microsoft.com/office/drawing/2014/main" id="{F1BFF230-E86D-4327-86FB-A9EF315BA9A2}"/>
              </a:ext>
            </a:extLst>
          </p:cNvPr>
          <p:cNvSpPr txBox="1">
            <a:spLocks noChangeArrowheads="1"/>
          </p:cNvSpPr>
          <p:nvPr/>
        </p:nvSpPr>
        <p:spPr bwMode="auto">
          <a:xfrm>
            <a:off x="4333704" y="632514"/>
            <a:ext cx="67408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US" altLang="lv-LV" sz="1800" b="1" dirty="0">
                <a:solidFill>
                  <a:srgbClr val="9FAEE5"/>
                </a:solidFill>
                <a:latin typeface="Arial"/>
                <a:cs typeface="Arial"/>
              </a:rPr>
              <a:t>PRIORITY III</a:t>
            </a:r>
          </a:p>
          <a:p>
            <a:pPr>
              <a:lnSpc>
                <a:spcPct val="100000"/>
              </a:lnSpc>
              <a:spcBef>
                <a:spcPct val="0"/>
              </a:spcBef>
              <a:buFontTx/>
              <a:buNone/>
            </a:pPr>
            <a:r>
              <a:rPr lang="en-US" altLang="lv-LV" sz="1800" b="1" dirty="0">
                <a:solidFill>
                  <a:srgbClr val="9FAEE5"/>
                </a:solidFill>
                <a:latin typeface="Arial"/>
                <a:cs typeface="Arial"/>
              </a:rPr>
              <a:t>Social inclusion as a precondition of territorial development</a:t>
            </a:r>
            <a:endParaRPr lang="en-US" dirty="0">
              <a:latin typeface="Arial"/>
              <a:cs typeface="Arial"/>
            </a:endParaRPr>
          </a:p>
        </p:txBody>
      </p:sp>
      <p:pic>
        <p:nvPicPr>
          <p:cNvPr id="43014" name="Picture 19">
            <a:extLst>
              <a:ext uri="{FF2B5EF4-FFF2-40B4-BE49-F238E27FC236}">
                <a16:creationId xmlns:a16="http://schemas.microsoft.com/office/drawing/2014/main" id="{8B2F1155-9D89-461D-A3CE-9565D7C5D8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0" y="106363"/>
            <a:ext cx="4003675"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0580A09C-0BD5-442E-9877-E441AD72E40E}"/>
              </a:ext>
            </a:extLst>
          </p:cNvPr>
          <p:cNvCxnSpPr/>
          <p:nvPr/>
        </p:nvCxnSpPr>
        <p:spPr>
          <a:xfrm>
            <a:off x="12700" y="1524000"/>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43016" name="TextBox 21">
            <a:extLst>
              <a:ext uri="{FF2B5EF4-FFF2-40B4-BE49-F238E27FC236}">
                <a16:creationId xmlns:a16="http://schemas.microsoft.com/office/drawing/2014/main" id="{26969C6F-E2D6-4429-9493-EA92222936A8}"/>
              </a:ext>
            </a:extLst>
          </p:cNvPr>
          <p:cNvSpPr txBox="1">
            <a:spLocks noChangeArrowheads="1"/>
          </p:cNvSpPr>
          <p:nvPr/>
        </p:nvSpPr>
        <p:spPr bwMode="auto">
          <a:xfrm>
            <a:off x="1304923" y="3175091"/>
            <a:ext cx="39481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lv-LV" altLang="en-US" sz="1400" dirty="0">
                <a:solidFill>
                  <a:srgbClr val="0A3399"/>
                </a:solidFill>
                <a:latin typeface="Arial" panose="020B0604020202020204" pitchFamily="34" charset="0"/>
              </a:rPr>
              <a:t>3</a:t>
            </a:r>
            <a:r>
              <a:rPr lang="en-GB" altLang="en-US" sz="1400" dirty="0">
                <a:solidFill>
                  <a:srgbClr val="0A3399"/>
                </a:solidFill>
                <a:latin typeface="Arial" panose="020B0604020202020204" pitchFamily="34" charset="0"/>
              </a:rPr>
              <a:t>. </a:t>
            </a:r>
            <a:r>
              <a:rPr lang="en-US" altLang="en-US" sz="1400" dirty="0">
                <a:solidFill>
                  <a:srgbClr val="0A3399"/>
                </a:solidFill>
                <a:latin typeface="Arial" panose="020B0604020202020204" pitchFamily="34" charset="0"/>
              </a:rPr>
              <a:t>SOCIAL INCLUSION AS A PRECONDITION OF TERRITORIAL DEVELOPMENT</a:t>
            </a:r>
          </a:p>
        </p:txBody>
      </p:sp>
      <p:sp>
        <p:nvSpPr>
          <p:cNvPr id="2" name="Up Arrow Callout 1">
            <a:extLst>
              <a:ext uri="{FF2B5EF4-FFF2-40B4-BE49-F238E27FC236}">
                <a16:creationId xmlns:a16="http://schemas.microsoft.com/office/drawing/2014/main" id="{41F14C41-BD25-4A0E-BF3F-18649371298A}"/>
              </a:ext>
            </a:extLst>
          </p:cNvPr>
          <p:cNvSpPr/>
          <p:nvPr/>
        </p:nvSpPr>
        <p:spPr>
          <a:xfrm>
            <a:off x="2155825" y="3714751"/>
            <a:ext cx="2247900" cy="690563"/>
          </a:xfrm>
          <a:prstGeom prst="upArrowCallout">
            <a:avLst/>
          </a:prstGeom>
          <a:ln w="28575">
            <a:solidFill>
              <a:srgbClr val="0A3399"/>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lt-LT" sz="1600" dirty="0">
                <a:solidFill>
                  <a:srgbClr val="0A3399"/>
                </a:solidFill>
                <a:latin typeface="Arial" panose="020B0604020202020204" pitchFamily="34" charset="0"/>
                <a:cs typeface="Arial" panose="020B0604020202020204" pitchFamily="34" charset="0"/>
              </a:rPr>
              <a:t>ERDF ~</a:t>
            </a:r>
            <a:r>
              <a:rPr lang="lv-LV" sz="1600" dirty="0">
                <a:solidFill>
                  <a:srgbClr val="0A3399"/>
                </a:solidFill>
                <a:latin typeface="Arial" panose="020B0604020202020204" pitchFamily="34" charset="0"/>
                <a:cs typeface="Arial" panose="020B0604020202020204" pitchFamily="34" charset="0"/>
              </a:rPr>
              <a:t>5 </a:t>
            </a:r>
            <a:r>
              <a:rPr lang="lt-LT" sz="1600" dirty="0">
                <a:solidFill>
                  <a:srgbClr val="0A3399"/>
                </a:solidFill>
                <a:latin typeface="Arial" panose="020B0604020202020204" pitchFamily="34" charset="0"/>
                <a:cs typeface="Arial" panose="020B0604020202020204" pitchFamily="34" charset="0"/>
              </a:rPr>
              <a:t>mln. EUR  </a:t>
            </a:r>
            <a:endParaRPr lang="en-GB" sz="1600" dirty="0">
              <a:solidFill>
                <a:srgbClr val="0A3399"/>
              </a:solidFill>
              <a:latin typeface="Arial" panose="020B0604020202020204" pitchFamily="34" charset="0"/>
              <a:cs typeface="Arial" panose="020B0604020202020204" pitchFamily="34" charset="0"/>
            </a:endParaRPr>
          </a:p>
        </p:txBody>
      </p:sp>
      <p:sp>
        <p:nvSpPr>
          <p:cNvPr id="8" name="Hexagon 7">
            <a:extLst>
              <a:ext uri="{FF2B5EF4-FFF2-40B4-BE49-F238E27FC236}">
                <a16:creationId xmlns:a16="http://schemas.microsoft.com/office/drawing/2014/main" id="{54E34CD7-9605-41F0-A5AC-964549E49968}"/>
              </a:ext>
            </a:extLst>
          </p:cNvPr>
          <p:cNvSpPr/>
          <p:nvPr/>
        </p:nvSpPr>
        <p:spPr>
          <a:xfrm>
            <a:off x="1201737" y="4614862"/>
            <a:ext cx="1898650" cy="423863"/>
          </a:xfrm>
          <a:prstGeom prst="hexagon">
            <a:avLst/>
          </a:prstGeom>
          <a:solidFill>
            <a:schemeClr val="bg1"/>
          </a:solidFill>
          <a:ln w="28575">
            <a:solidFill>
              <a:srgbClr val="A362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t-LT" sz="1300" b="1" dirty="0">
                <a:solidFill>
                  <a:srgbClr val="7030A0"/>
                </a:solidFill>
                <a:latin typeface="Arial" panose="020B0604020202020204" pitchFamily="34" charset="0"/>
                <a:cs typeface="Arial" panose="020B0604020202020204" pitchFamily="34" charset="0"/>
              </a:rPr>
              <a:t>3.1 ~ </a:t>
            </a:r>
            <a:r>
              <a:rPr lang="lv-LV" sz="1300" b="1" dirty="0">
                <a:solidFill>
                  <a:srgbClr val="7030A0"/>
                </a:solidFill>
                <a:latin typeface="Arial" panose="020B0604020202020204" pitchFamily="34" charset="0"/>
                <a:cs typeface="Arial" panose="020B0604020202020204" pitchFamily="34" charset="0"/>
              </a:rPr>
              <a:t>3 </a:t>
            </a:r>
            <a:r>
              <a:rPr lang="lt-LT" sz="1300" b="1" dirty="0">
                <a:solidFill>
                  <a:srgbClr val="7030A0"/>
                </a:solidFill>
                <a:latin typeface="Arial" panose="020B0604020202020204" pitchFamily="34" charset="0"/>
                <a:cs typeface="Arial" panose="020B0604020202020204" pitchFamily="34" charset="0"/>
              </a:rPr>
              <a:t>MEUR (ERDF)</a:t>
            </a:r>
            <a:endParaRPr lang="en-GB" sz="1300" b="1" dirty="0">
              <a:solidFill>
                <a:srgbClr val="7030A0"/>
              </a:solidFill>
              <a:latin typeface="Arial" panose="020B0604020202020204" pitchFamily="34" charset="0"/>
              <a:cs typeface="Arial" panose="020B0604020202020204" pitchFamily="34" charset="0"/>
            </a:endParaRPr>
          </a:p>
        </p:txBody>
      </p:sp>
      <p:sp>
        <p:nvSpPr>
          <p:cNvPr id="33" name="Hexagon 32">
            <a:extLst>
              <a:ext uri="{FF2B5EF4-FFF2-40B4-BE49-F238E27FC236}">
                <a16:creationId xmlns:a16="http://schemas.microsoft.com/office/drawing/2014/main" id="{E7A8EE22-5E7B-4C98-B015-F3CDFD81CB4F}"/>
              </a:ext>
            </a:extLst>
          </p:cNvPr>
          <p:cNvSpPr/>
          <p:nvPr/>
        </p:nvSpPr>
        <p:spPr>
          <a:xfrm>
            <a:off x="3427412" y="4622800"/>
            <a:ext cx="2041525" cy="438150"/>
          </a:xfrm>
          <a:prstGeom prst="hexagon">
            <a:avLst/>
          </a:prstGeom>
          <a:solidFill>
            <a:schemeClr val="bg1"/>
          </a:solidFill>
          <a:ln w="28575">
            <a:solidFill>
              <a:srgbClr val="A362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t-LT" sz="1300" b="1" dirty="0">
                <a:solidFill>
                  <a:srgbClr val="7030A0"/>
                </a:solidFill>
                <a:latin typeface="Arial" panose="020B0604020202020204" pitchFamily="34" charset="0"/>
                <a:cs typeface="Arial" panose="020B0604020202020204" pitchFamily="34" charset="0"/>
              </a:rPr>
              <a:t>3.2 ~ </a:t>
            </a:r>
            <a:r>
              <a:rPr lang="lv-LV" sz="1300" b="1" dirty="0">
                <a:solidFill>
                  <a:srgbClr val="7030A0"/>
                </a:solidFill>
                <a:latin typeface="Arial" panose="020B0604020202020204" pitchFamily="34" charset="0"/>
                <a:cs typeface="Arial" panose="020B0604020202020204" pitchFamily="34" charset="0"/>
              </a:rPr>
              <a:t>2</a:t>
            </a:r>
            <a:r>
              <a:rPr lang="lt-LT" sz="1300" b="1" dirty="0">
                <a:solidFill>
                  <a:srgbClr val="7030A0"/>
                </a:solidFill>
                <a:latin typeface="Arial" panose="020B0604020202020204" pitchFamily="34" charset="0"/>
                <a:cs typeface="Arial" panose="020B0604020202020204" pitchFamily="34" charset="0"/>
              </a:rPr>
              <a:t> MEUR (ERDF)</a:t>
            </a:r>
            <a:endParaRPr lang="en-GB" sz="1300" b="1" dirty="0">
              <a:solidFill>
                <a:srgbClr val="7030A0"/>
              </a:solidFill>
              <a:latin typeface="Arial" panose="020B0604020202020204" pitchFamily="34" charset="0"/>
              <a:cs typeface="Arial" panose="020B0604020202020204" pitchFamily="34" charset="0"/>
            </a:endParaRPr>
          </a:p>
        </p:txBody>
      </p:sp>
      <p:sp>
        <p:nvSpPr>
          <p:cNvPr id="43020" name="Rectangle 4">
            <a:extLst>
              <a:ext uri="{FF2B5EF4-FFF2-40B4-BE49-F238E27FC236}">
                <a16:creationId xmlns:a16="http://schemas.microsoft.com/office/drawing/2014/main" id="{4D31E23A-84FF-4A47-B528-264D1CA11315}"/>
              </a:ext>
            </a:extLst>
          </p:cNvPr>
          <p:cNvSpPr>
            <a:spLocks noChangeArrowheads="1"/>
          </p:cNvSpPr>
          <p:nvPr/>
        </p:nvSpPr>
        <p:spPr bwMode="auto">
          <a:xfrm>
            <a:off x="6573339" y="2182813"/>
            <a:ext cx="4416425"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14000"/>
              </a:lnSpc>
              <a:spcBef>
                <a:spcPct val="0"/>
              </a:spcBef>
              <a:buNone/>
            </a:pPr>
            <a:r>
              <a:rPr lang="en-GB" altLang="en-US" sz="2400" b="1" dirty="0">
                <a:solidFill>
                  <a:srgbClr val="7030A0"/>
                </a:solidFill>
                <a:latin typeface="Arial"/>
                <a:cs typeface="Arial"/>
              </a:rPr>
              <a:t>Two specific objectives: </a:t>
            </a:r>
            <a:endParaRPr lang="en-GB" altLang="en-US" sz="2400" b="1" dirty="0">
              <a:solidFill>
                <a:srgbClr val="7030A0"/>
              </a:solidFill>
              <a:latin typeface="Arial" panose="020B0604020202020204" pitchFamily="34" charset="0"/>
            </a:endParaRPr>
          </a:p>
          <a:p>
            <a:pPr algn="just">
              <a:lnSpc>
                <a:spcPct val="114000"/>
              </a:lnSpc>
              <a:spcBef>
                <a:spcPct val="0"/>
              </a:spcBef>
              <a:buFont typeface="Arial" panose="020B0604020202020204" pitchFamily="34" charset="0"/>
              <a:buNone/>
            </a:pPr>
            <a:r>
              <a:rPr lang="en-GB" altLang="en-US" sz="2000" b="1" dirty="0">
                <a:solidFill>
                  <a:srgbClr val="7030A0"/>
                </a:solidFill>
                <a:latin typeface="Arial"/>
                <a:cs typeface="Arial"/>
              </a:rPr>
              <a:t>3.1. </a:t>
            </a:r>
            <a:r>
              <a:rPr lang="en-US" altLang="en-US" sz="2000" dirty="0">
                <a:solidFill>
                  <a:srgbClr val="7030A0"/>
                </a:solidFill>
                <a:latin typeface="Arial"/>
                <a:cs typeface="Arial"/>
              </a:rPr>
              <a:t>To improve accessibility and efficiency of social services</a:t>
            </a:r>
            <a:endParaRPr lang="lv-LV" altLang="en-US" sz="2000" dirty="0">
              <a:solidFill>
                <a:srgbClr val="7030A0"/>
              </a:solidFill>
              <a:latin typeface="Arial"/>
              <a:cs typeface="Arial"/>
            </a:endParaRPr>
          </a:p>
          <a:p>
            <a:pPr algn="just">
              <a:lnSpc>
                <a:spcPct val="114000"/>
              </a:lnSpc>
              <a:spcBef>
                <a:spcPct val="0"/>
              </a:spcBef>
              <a:buFont typeface="Arial" panose="020B0604020202020204" pitchFamily="34" charset="0"/>
              <a:buNone/>
            </a:pPr>
            <a:endParaRPr lang="en-GB" altLang="en-US" sz="2000" dirty="0">
              <a:solidFill>
                <a:srgbClr val="7030A0"/>
              </a:solidFill>
              <a:latin typeface="Arial" panose="020B0604020202020204" pitchFamily="34" charset="0"/>
            </a:endParaRPr>
          </a:p>
          <a:p>
            <a:pPr algn="just">
              <a:lnSpc>
                <a:spcPct val="114000"/>
              </a:lnSpc>
              <a:spcBef>
                <a:spcPct val="0"/>
              </a:spcBef>
              <a:buFont typeface="Arial" panose="020B0604020202020204" pitchFamily="34" charset="0"/>
              <a:buNone/>
            </a:pPr>
            <a:r>
              <a:rPr lang="en-GB" altLang="en-US" sz="2000" b="1" dirty="0">
                <a:solidFill>
                  <a:srgbClr val="7030A0"/>
                </a:solidFill>
                <a:latin typeface="Arial"/>
                <a:cs typeface="Arial"/>
              </a:rPr>
              <a:t>3.2. </a:t>
            </a:r>
            <a:r>
              <a:rPr lang="en-US" altLang="en-US" sz="2000" dirty="0">
                <a:solidFill>
                  <a:srgbClr val="7030A0"/>
                </a:solidFill>
                <a:latin typeface="Arial"/>
                <a:cs typeface="Arial"/>
              </a:rPr>
              <a:t>To improve living conditions in deprived communities and territories</a:t>
            </a:r>
            <a:endParaRPr lang="en-GB" altLang="en-US" sz="2000" dirty="0">
              <a:solidFill>
                <a:srgbClr val="7030A0"/>
              </a:solidFill>
              <a:latin typeface="Arial"/>
              <a:cs typeface="Arial"/>
            </a:endParaRPr>
          </a:p>
        </p:txBody>
      </p:sp>
      <p:sp>
        <p:nvSpPr>
          <p:cNvPr id="24" name="Round Diagonal Corner Rectangle 23">
            <a:extLst>
              <a:ext uri="{FF2B5EF4-FFF2-40B4-BE49-F238E27FC236}">
                <a16:creationId xmlns:a16="http://schemas.microsoft.com/office/drawing/2014/main" id="{A4E059EC-15FB-44D8-8EAA-0689E34C217F}"/>
              </a:ext>
            </a:extLst>
          </p:cNvPr>
          <p:cNvSpPr/>
          <p:nvPr/>
        </p:nvSpPr>
        <p:spPr>
          <a:xfrm>
            <a:off x="1197359" y="5278436"/>
            <a:ext cx="1870075" cy="593725"/>
          </a:xfrm>
          <a:prstGeom prst="round2DiagRect">
            <a:avLst/>
          </a:prstGeom>
          <a:ln w="28575">
            <a:solidFill>
              <a:srgbClr val="A36298"/>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lt-LT" sz="1300" b="1" dirty="0">
                <a:solidFill>
                  <a:srgbClr val="7030A0"/>
                </a:solidFill>
                <a:latin typeface="Arial" panose="020B0604020202020204" pitchFamily="34" charset="0"/>
                <a:cs typeface="Arial" panose="020B0604020202020204" pitchFamily="34" charset="0"/>
              </a:rPr>
              <a:t>3.1.Max. </a:t>
            </a:r>
            <a:r>
              <a:rPr lang="en-GB" sz="1300" b="1" dirty="0">
                <a:solidFill>
                  <a:srgbClr val="7030A0"/>
                </a:solidFill>
                <a:latin typeface="Arial" panose="020B0604020202020204" pitchFamily="34" charset="0"/>
                <a:cs typeface="Arial" panose="020B0604020202020204" pitchFamily="34" charset="0"/>
              </a:rPr>
              <a:t>project size  </a:t>
            </a:r>
          </a:p>
          <a:p>
            <a:pPr algn="ctr">
              <a:defRPr/>
            </a:pPr>
            <a:r>
              <a:rPr lang="lt-LT" sz="1300" b="1" dirty="0">
                <a:solidFill>
                  <a:srgbClr val="7030A0"/>
                </a:solidFill>
                <a:latin typeface="Arial" panose="020B0604020202020204" pitchFamily="34" charset="0"/>
                <a:cs typeface="Arial" panose="020B0604020202020204" pitchFamily="34" charset="0"/>
              </a:rPr>
              <a:t>EUR </a:t>
            </a:r>
            <a:r>
              <a:rPr lang="lv-LV" sz="1300" b="1" dirty="0">
                <a:solidFill>
                  <a:srgbClr val="7030A0"/>
                </a:solidFill>
                <a:latin typeface="Arial" panose="020B0604020202020204" pitchFamily="34" charset="0"/>
                <a:cs typeface="Arial" panose="020B0604020202020204" pitchFamily="34" charset="0"/>
              </a:rPr>
              <a:t>6</a:t>
            </a:r>
            <a:r>
              <a:rPr lang="lt-LT" sz="1300" b="1" dirty="0">
                <a:solidFill>
                  <a:srgbClr val="7030A0"/>
                </a:solidFill>
                <a:latin typeface="Arial" panose="020B0604020202020204" pitchFamily="34" charset="0"/>
                <a:cs typeface="Arial" panose="020B0604020202020204" pitchFamily="34" charset="0"/>
              </a:rPr>
              <a:t>00 000 (ERDF)</a:t>
            </a:r>
            <a:endParaRPr lang="en-GB" sz="1300" b="1" dirty="0">
              <a:solidFill>
                <a:srgbClr val="7030A0"/>
              </a:solidFill>
              <a:latin typeface="Arial" panose="020B0604020202020204" pitchFamily="34" charset="0"/>
              <a:cs typeface="Arial" panose="020B0604020202020204" pitchFamily="34" charset="0"/>
            </a:endParaRPr>
          </a:p>
        </p:txBody>
      </p:sp>
      <p:sp>
        <p:nvSpPr>
          <p:cNvPr id="25" name="Round Diagonal Corner Rectangle 24">
            <a:extLst>
              <a:ext uri="{FF2B5EF4-FFF2-40B4-BE49-F238E27FC236}">
                <a16:creationId xmlns:a16="http://schemas.microsoft.com/office/drawing/2014/main" id="{625EBDA4-3F1E-43D2-AA63-551C0FF8BD8D}"/>
              </a:ext>
            </a:extLst>
          </p:cNvPr>
          <p:cNvSpPr/>
          <p:nvPr/>
        </p:nvSpPr>
        <p:spPr>
          <a:xfrm>
            <a:off x="3459161" y="5278436"/>
            <a:ext cx="1978025" cy="593725"/>
          </a:xfrm>
          <a:prstGeom prst="round2DiagRect">
            <a:avLst/>
          </a:prstGeom>
          <a:ln w="28575">
            <a:solidFill>
              <a:srgbClr val="A36298"/>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lt-LT" sz="1300" b="1" dirty="0">
                <a:solidFill>
                  <a:srgbClr val="7030A0"/>
                </a:solidFill>
                <a:latin typeface="Arial" panose="020B0604020202020204" pitchFamily="34" charset="0"/>
                <a:cs typeface="Arial" panose="020B0604020202020204" pitchFamily="34" charset="0"/>
              </a:rPr>
              <a:t>3.2.Max. </a:t>
            </a:r>
            <a:r>
              <a:rPr lang="en-GB" sz="1300" b="1" dirty="0">
                <a:solidFill>
                  <a:srgbClr val="7030A0"/>
                </a:solidFill>
                <a:latin typeface="Arial" panose="020B0604020202020204" pitchFamily="34" charset="0"/>
                <a:cs typeface="Arial" panose="020B0604020202020204" pitchFamily="34" charset="0"/>
              </a:rPr>
              <a:t>project size  </a:t>
            </a:r>
          </a:p>
          <a:p>
            <a:pPr algn="ctr">
              <a:defRPr/>
            </a:pPr>
            <a:r>
              <a:rPr lang="lt-LT" sz="1300" b="1" dirty="0">
                <a:solidFill>
                  <a:srgbClr val="7030A0"/>
                </a:solidFill>
                <a:latin typeface="Arial" panose="020B0604020202020204" pitchFamily="34" charset="0"/>
                <a:cs typeface="Arial" panose="020B0604020202020204" pitchFamily="34" charset="0"/>
              </a:rPr>
              <a:t>EUR </a:t>
            </a:r>
            <a:r>
              <a:rPr lang="lv-LV" sz="1300" b="1" dirty="0">
                <a:solidFill>
                  <a:srgbClr val="7030A0"/>
                </a:solidFill>
                <a:latin typeface="Arial" panose="020B0604020202020204" pitchFamily="34" charset="0"/>
                <a:cs typeface="Arial" panose="020B0604020202020204" pitchFamily="34" charset="0"/>
              </a:rPr>
              <a:t>200 </a:t>
            </a:r>
            <a:r>
              <a:rPr lang="lt-LT" sz="1300" b="1" dirty="0">
                <a:solidFill>
                  <a:srgbClr val="7030A0"/>
                </a:solidFill>
                <a:latin typeface="Arial" panose="020B0604020202020204" pitchFamily="34" charset="0"/>
                <a:cs typeface="Arial" panose="020B0604020202020204" pitchFamily="34" charset="0"/>
              </a:rPr>
              <a:t>000 (ERDF)</a:t>
            </a:r>
            <a:endParaRPr lang="en-GB" sz="1300" b="1" dirty="0">
              <a:solidFill>
                <a:srgbClr val="7030A0"/>
              </a:solidFill>
              <a:latin typeface="Arial" panose="020B0604020202020204" pitchFamily="34" charset="0"/>
              <a:cs typeface="Arial" panose="020B0604020202020204" pitchFamily="34" charset="0"/>
            </a:endParaRPr>
          </a:p>
        </p:txBody>
      </p:sp>
      <p:pic>
        <p:nvPicPr>
          <p:cNvPr id="43023" name="Picture 4">
            <a:extLst>
              <a:ext uri="{FF2B5EF4-FFF2-40B4-BE49-F238E27FC236}">
                <a16:creationId xmlns:a16="http://schemas.microsoft.com/office/drawing/2014/main" id="{D113A994-0D24-4F0A-A893-774D3D4573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60100" y="153988"/>
            <a:ext cx="955675"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4" name="Picture 4">
            <a:extLst>
              <a:ext uri="{FF2B5EF4-FFF2-40B4-BE49-F238E27FC236}">
                <a16:creationId xmlns:a16="http://schemas.microsoft.com/office/drawing/2014/main" id="{D0CFBC8F-FDE7-471D-A9EA-A546F47CEC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53493" y="1636713"/>
            <a:ext cx="145097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1265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7">
            <a:extLst>
              <a:ext uri="{FF2B5EF4-FFF2-40B4-BE49-F238E27FC236}">
                <a16:creationId xmlns:a16="http://schemas.microsoft.com/office/drawing/2014/main" id="{8DB49927-6401-4F7B-A3F6-257C3279663F}"/>
              </a:ext>
            </a:extLst>
          </p:cNvPr>
          <p:cNvGrpSpPr>
            <a:grpSpLocks/>
          </p:cNvGrpSpPr>
          <p:nvPr/>
        </p:nvGrpSpPr>
        <p:grpSpPr bwMode="auto">
          <a:xfrm>
            <a:off x="0" y="6200775"/>
            <a:ext cx="12192000" cy="657225"/>
            <a:chOff x="-6092" y="914400"/>
            <a:chExt cx="6102092" cy="788312"/>
          </a:xfrm>
        </p:grpSpPr>
        <p:sp>
          <p:nvSpPr>
            <p:cNvPr id="6" name="Rectangle 5">
              <a:extLst>
                <a:ext uri="{FF2B5EF4-FFF2-40B4-BE49-F238E27FC236}">
                  <a16:creationId xmlns:a16="http://schemas.microsoft.com/office/drawing/2014/main" id="{1D62B4A3-F1D1-47E5-B03E-7D3C0EA0EAEC}"/>
                </a:ext>
              </a:extLst>
            </p:cNvPr>
            <p:cNvSpPr/>
            <p:nvPr/>
          </p:nvSpPr>
          <p:spPr>
            <a:xfrm>
              <a:off x="264" y="914400"/>
              <a:ext cx="6095736"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Isosceles Triangle 6">
              <a:extLst>
                <a:ext uri="{FF2B5EF4-FFF2-40B4-BE49-F238E27FC236}">
                  <a16:creationId xmlns:a16="http://schemas.microsoft.com/office/drawing/2014/main" id="{BDF9A0D7-6155-4CEB-B5AA-2B1EEA0CC371}"/>
                </a:ext>
              </a:extLst>
            </p:cNvPr>
            <p:cNvSpPr/>
            <p:nvPr/>
          </p:nvSpPr>
          <p:spPr>
            <a:xfrm rot="5400000">
              <a:off x="-231010" y="1139318"/>
              <a:ext cx="788312"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43011" name="TextBox 9">
            <a:extLst>
              <a:ext uri="{FF2B5EF4-FFF2-40B4-BE49-F238E27FC236}">
                <a16:creationId xmlns:a16="http://schemas.microsoft.com/office/drawing/2014/main" id="{DBA4F3E7-67B5-4D7E-BAF8-E66E019174F2}"/>
              </a:ext>
            </a:extLst>
          </p:cNvPr>
          <p:cNvSpPr txBox="1">
            <a:spLocks noChangeArrowheads="1"/>
          </p:cNvSpPr>
          <p:nvPr/>
        </p:nvSpPr>
        <p:spPr bwMode="auto">
          <a:xfrm>
            <a:off x="676275" y="6350000"/>
            <a:ext cx="520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lt-LT" altLang="lv-LV" sz="1600" b="1">
                <a:solidFill>
                  <a:schemeClr val="bg1"/>
                </a:solidFill>
                <a:latin typeface="Montserrat"/>
              </a:rPr>
              <a:t>Interreg V-A Latvia-Lithuania Programme 2014-2020</a:t>
            </a:r>
            <a:endParaRPr lang="en-GB" altLang="lv-LV" sz="1600" b="1">
              <a:solidFill>
                <a:schemeClr val="bg1"/>
              </a:solidFill>
              <a:latin typeface="Montserrat"/>
            </a:endParaRPr>
          </a:p>
        </p:txBody>
      </p:sp>
      <p:sp>
        <p:nvSpPr>
          <p:cNvPr id="43012" name="TextBox 10">
            <a:extLst>
              <a:ext uri="{FF2B5EF4-FFF2-40B4-BE49-F238E27FC236}">
                <a16:creationId xmlns:a16="http://schemas.microsoft.com/office/drawing/2014/main" id="{0F14C360-D812-494E-9395-370D219F55DE}"/>
              </a:ext>
            </a:extLst>
          </p:cNvPr>
          <p:cNvSpPr txBox="1">
            <a:spLocks noChangeArrowheads="1"/>
          </p:cNvSpPr>
          <p:nvPr/>
        </p:nvSpPr>
        <p:spPr bwMode="auto">
          <a:xfrm>
            <a:off x="10153650" y="6350000"/>
            <a:ext cx="1612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lv-LV" altLang="lv-LV" sz="1600" b="1">
                <a:solidFill>
                  <a:schemeClr val="bg1"/>
                </a:solidFill>
                <a:latin typeface="Montserrat"/>
              </a:rPr>
              <a:t>www.latlit.eu</a:t>
            </a:r>
            <a:endParaRPr lang="en-GB" altLang="lv-LV" sz="1600" b="1">
              <a:solidFill>
                <a:schemeClr val="bg1"/>
              </a:solidFill>
              <a:latin typeface="Montserrat"/>
            </a:endParaRPr>
          </a:p>
        </p:txBody>
      </p:sp>
      <p:pic>
        <p:nvPicPr>
          <p:cNvPr id="43014" name="Picture 19">
            <a:extLst>
              <a:ext uri="{FF2B5EF4-FFF2-40B4-BE49-F238E27FC236}">
                <a16:creationId xmlns:a16="http://schemas.microsoft.com/office/drawing/2014/main" id="{8B2F1155-9D89-461D-A3CE-9565D7C5D8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0" y="106363"/>
            <a:ext cx="4003675"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0580A09C-0BD5-442E-9877-E441AD72E40E}"/>
              </a:ext>
            </a:extLst>
          </p:cNvPr>
          <p:cNvCxnSpPr/>
          <p:nvPr/>
        </p:nvCxnSpPr>
        <p:spPr>
          <a:xfrm>
            <a:off x="12700" y="1524000"/>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43020" name="Rectangle 4">
            <a:extLst>
              <a:ext uri="{FF2B5EF4-FFF2-40B4-BE49-F238E27FC236}">
                <a16:creationId xmlns:a16="http://schemas.microsoft.com/office/drawing/2014/main" id="{4D31E23A-84FF-4A47-B528-264D1CA11315}"/>
              </a:ext>
            </a:extLst>
          </p:cNvPr>
          <p:cNvSpPr>
            <a:spLocks noChangeArrowheads="1"/>
          </p:cNvSpPr>
          <p:nvPr/>
        </p:nvSpPr>
        <p:spPr bwMode="auto">
          <a:xfrm>
            <a:off x="843519" y="1627126"/>
            <a:ext cx="10403567" cy="79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13999"/>
              </a:lnSpc>
              <a:spcBef>
                <a:spcPct val="0"/>
              </a:spcBef>
              <a:buFont typeface="Arial" panose="020B0604020202020204" pitchFamily="34" charset="0"/>
              <a:buNone/>
            </a:pPr>
            <a:endParaRPr lang="en-US" altLang="en-US" sz="2000" dirty="0">
              <a:solidFill>
                <a:srgbClr val="EA6647"/>
              </a:solidFill>
              <a:latin typeface="Arial" panose="020B0604020202020204" pitchFamily="34" charset="0"/>
            </a:endParaRPr>
          </a:p>
          <a:p>
            <a:pPr algn="just">
              <a:lnSpc>
                <a:spcPct val="113999"/>
              </a:lnSpc>
              <a:spcBef>
                <a:spcPct val="0"/>
              </a:spcBef>
              <a:buNone/>
            </a:pPr>
            <a:endParaRPr lang="en-US" altLang="en-US" sz="2000" dirty="0">
              <a:solidFill>
                <a:srgbClr val="EA6647"/>
              </a:solidFill>
              <a:latin typeface="Arial"/>
              <a:cs typeface="Arial"/>
            </a:endParaRPr>
          </a:p>
        </p:txBody>
      </p:sp>
      <p:pic>
        <p:nvPicPr>
          <p:cNvPr id="43023" name="Picture 4">
            <a:extLst>
              <a:ext uri="{FF2B5EF4-FFF2-40B4-BE49-F238E27FC236}">
                <a16:creationId xmlns:a16="http://schemas.microsoft.com/office/drawing/2014/main" id="{D113A994-0D24-4F0A-A893-774D3D4573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60100" y="153988"/>
            <a:ext cx="955675"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5">
            <a:extLst>
              <a:ext uri="{FF2B5EF4-FFF2-40B4-BE49-F238E27FC236}">
                <a16:creationId xmlns:a16="http://schemas.microsoft.com/office/drawing/2014/main" id="{63424104-E8AD-4D78-A028-425DE66BB050}"/>
              </a:ext>
            </a:extLst>
          </p:cNvPr>
          <p:cNvSpPr txBox="1">
            <a:spLocks noChangeArrowheads="1"/>
          </p:cNvSpPr>
          <p:nvPr/>
        </p:nvSpPr>
        <p:spPr bwMode="auto">
          <a:xfrm>
            <a:off x="4333704" y="632514"/>
            <a:ext cx="67408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US" altLang="lv-LV" sz="1800" b="1" dirty="0">
                <a:solidFill>
                  <a:srgbClr val="9FAEE5"/>
                </a:solidFill>
                <a:latin typeface="Arial"/>
                <a:cs typeface="Arial"/>
              </a:rPr>
              <a:t>PRIORITY III</a:t>
            </a:r>
          </a:p>
          <a:p>
            <a:pPr>
              <a:lnSpc>
                <a:spcPct val="100000"/>
              </a:lnSpc>
              <a:spcBef>
                <a:spcPct val="0"/>
              </a:spcBef>
              <a:buFontTx/>
              <a:buNone/>
            </a:pPr>
            <a:r>
              <a:rPr lang="en-US" altLang="lv-LV" sz="1800" b="1" dirty="0">
                <a:solidFill>
                  <a:srgbClr val="9FAEE5"/>
                </a:solidFill>
                <a:latin typeface="Arial"/>
                <a:cs typeface="Arial"/>
              </a:rPr>
              <a:t>Social inclusion as a precondition of territorial development</a:t>
            </a:r>
            <a:endParaRPr lang="en-US" dirty="0">
              <a:latin typeface="Arial"/>
              <a:cs typeface="Arial"/>
            </a:endParaRPr>
          </a:p>
        </p:txBody>
      </p:sp>
      <p:pic>
        <p:nvPicPr>
          <p:cNvPr id="13" name="Picture 4">
            <a:extLst>
              <a:ext uri="{FF2B5EF4-FFF2-40B4-BE49-F238E27FC236}">
                <a16:creationId xmlns:a16="http://schemas.microsoft.com/office/drawing/2014/main" id="{D0CFBC8F-FDE7-471D-A9EA-A546F47CEC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2895" y="3338030"/>
            <a:ext cx="145097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Hexagon 13">
            <a:extLst>
              <a:ext uri="{FF2B5EF4-FFF2-40B4-BE49-F238E27FC236}">
                <a16:creationId xmlns:a16="http://schemas.microsoft.com/office/drawing/2014/main" id="{AB131088-D4F8-48D6-A6C6-60FC57EBF4EA}"/>
              </a:ext>
            </a:extLst>
          </p:cNvPr>
          <p:cNvSpPr/>
          <p:nvPr/>
        </p:nvSpPr>
        <p:spPr>
          <a:xfrm>
            <a:off x="3933850" y="2483802"/>
            <a:ext cx="3609066" cy="729330"/>
          </a:xfrm>
          <a:prstGeom prst="hexagon">
            <a:avLst/>
          </a:prstGeom>
          <a:solidFill>
            <a:schemeClr val="bg1"/>
          </a:solidFill>
          <a:ln w="28575">
            <a:solidFill>
              <a:srgbClr val="A362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Arial" panose="020B0604020202020204" pitchFamily="34" charset="0"/>
                <a:cs typeface="Arial" panose="020B0604020202020204" pitchFamily="34" charset="0"/>
              </a:rPr>
              <a:t>Networking </a:t>
            </a:r>
            <a:r>
              <a:rPr lang="lv-LV" sz="1600" b="1" dirty="0" err="1">
                <a:solidFill>
                  <a:schemeClr val="tx1"/>
                </a:solidFill>
                <a:latin typeface="Arial" panose="020B0604020202020204" pitchFamily="34" charset="0"/>
                <a:cs typeface="Arial" panose="020B0604020202020204" pitchFamily="34" charset="0"/>
              </a:rPr>
              <a:t>and</a:t>
            </a:r>
            <a:r>
              <a:rPr lang="lv-LV" sz="1600" b="1" dirty="0">
                <a:solidFill>
                  <a:schemeClr val="tx1"/>
                </a:solidFill>
                <a:latin typeface="Arial" panose="020B0604020202020204" pitchFamily="34" charset="0"/>
                <a:cs typeface="Arial" panose="020B0604020202020204" pitchFamily="34" charset="0"/>
              </a:rPr>
              <a:t> exchange </a:t>
            </a:r>
            <a:r>
              <a:rPr lang="lv-LV" sz="1600" b="1" dirty="0" err="1">
                <a:solidFill>
                  <a:schemeClr val="tx1"/>
                </a:solidFill>
                <a:latin typeface="Arial" panose="020B0604020202020204" pitchFamily="34" charset="0"/>
                <a:cs typeface="Arial" panose="020B0604020202020204" pitchFamily="34" charset="0"/>
              </a:rPr>
              <a:t>of</a:t>
            </a:r>
            <a:r>
              <a:rPr lang="lv-LV" sz="1600" b="1" dirty="0">
                <a:solidFill>
                  <a:schemeClr val="tx1"/>
                </a:solidFill>
                <a:latin typeface="Arial" panose="020B0604020202020204" pitchFamily="34" charset="0"/>
                <a:cs typeface="Arial" panose="020B0604020202020204" pitchFamily="34" charset="0"/>
              </a:rPr>
              <a:t> experience</a:t>
            </a:r>
            <a:endParaRPr lang="en-US" sz="1600" b="1" dirty="0">
              <a:solidFill>
                <a:schemeClr val="tx1"/>
              </a:solidFill>
              <a:latin typeface="Arial" panose="020B0604020202020204" pitchFamily="34" charset="0"/>
              <a:cs typeface="Arial" panose="020B0604020202020204" pitchFamily="34" charset="0"/>
            </a:endParaRPr>
          </a:p>
        </p:txBody>
      </p:sp>
      <p:sp>
        <p:nvSpPr>
          <p:cNvPr id="15" name="Hexagon 14">
            <a:extLst>
              <a:ext uri="{FF2B5EF4-FFF2-40B4-BE49-F238E27FC236}">
                <a16:creationId xmlns:a16="http://schemas.microsoft.com/office/drawing/2014/main" id="{AB131088-D4F8-48D6-A6C6-60FC57EBF4EA}"/>
              </a:ext>
            </a:extLst>
          </p:cNvPr>
          <p:cNvSpPr/>
          <p:nvPr/>
        </p:nvSpPr>
        <p:spPr>
          <a:xfrm>
            <a:off x="1368984" y="3295891"/>
            <a:ext cx="3609065" cy="729330"/>
          </a:xfrm>
          <a:prstGeom prst="hexagon">
            <a:avLst/>
          </a:prstGeom>
          <a:solidFill>
            <a:schemeClr val="bg1"/>
          </a:solidFill>
          <a:ln w="28575">
            <a:solidFill>
              <a:srgbClr val="A362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Arial" panose="020B0604020202020204" pitchFamily="34" charset="0"/>
                <a:cs typeface="Arial" panose="020B0604020202020204" pitchFamily="34" charset="0"/>
              </a:rPr>
              <a:t>Improvement of infrastructure and equipment</a:t>
            </a:r>
            <a:endParaRPr lang="en-US" sz="800" b="1" dirty="0">
              <a:solidFill>
                <a:schemeClr val="tx1"/>
              </a:solidFill>
              <a:latin typeface="Arial" panose="020B0604020202020204" pitchFamily="34" charset="0"/>
              <a:cs typeface="Arial" panose="020B0604020202020204" pitchFamily="34" charset="0"/>
            </a:endParaRPr>
          </a:p>
        </p:txBody>
      </p:sp>
      <p:sp>
        <p:nvSpPr>
          <p:cNvPr id="16" name="Hexagon 15">
            <a:extLst>
              <a:ext uri="{FF2B5EF4-FFF2-40B4-BE49-F238E27FC236}">
                <a16:creationId xmlns:a16="http://schemas.microsoft.com/office/drawing/2014/main" id="{AB131088-D4F8-48D6-A6C6-60FC57EBF4EA}"/>
              </a:ext>
            </a:extLst>
          </p:cNvPr>
          <p:cNvSpPr/>
          <p:nvPr/>
        </p:nvSpPr>
        <p:spPr>
          <a:xfrm>
            <a:off x="1403830" y="4138382"/>
            <a:ext cx="3609065" cy="729330"/>
          </a:xfrm>
          <a:prstGeom prst="hexagon">
            <a:avLst/>
          </a:prstGeom>
          <a:solidFill>
            <a:schemeClr val="bg1"/>
          </a:solidFill>
          <a:ln w="28575">
            <a:solidFill>
              <a:srgbClr val="A362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Arial" panose="020B0604020202020204" pitchFamily="34" charset="0"/>
                <a:cs typeface="Arial" panose="020B0604020202020204" pitchFamily="34" charset="0"/>
              </a:rPr>
              <a:t>Improvement of competencies of specialists </a:t>
            </a:r>
          </a:p>
        </p:txBody>
      </p:sp>
      <p:sp>
        <p:nvSpPr>
          <p:cNvPr id="17" name="Hexagon 16">
            <a:extLst>
              <a:ext uri="{FF2B5EF4-FFF2-40B4-BE49-F238E27FC236}">
                <a16:creationId xmlns:a16="http://schemas.microsoft.com/office/drawing/2014/main" id="{AB131088-D4F8-48D6-A6C6-60FC57EBF4EA}"/>
              </a:ext>
            </a:extLst>
          </p:cNvPr>
          <p:cNvSpPr/>
          <p:nvPr/>
        </p:nvSpPr>
        <p:spPr>
          <a:xfrm>
            <a:off x="6463870" y="4114426"/>
            <a:ext cx="3609065" cy="729330"/>
          </a:xfrm>
          <a:prstGeom prst="hexagon">
            <a:avLst/>
          </a:prstGeom>
          <a:solidFill>
            <a:schemeClr val="bg1"/>
          </a:solidFill>
          <a:ln w="28575">
            <a:solidFill>
              <a:srgbClr val="A362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Arial" panose="020B0604020202020204" pitchFamily="34" charset="0"/>
                <a:cs typeface="Arial" panose="020B0604020202020204" pitchFamily="34" charset="0"/>
              </a:rPr>
              <a:t>Informative campaigns </a:t>
            </a:r>
          </a:p>
        </p:txBody>
      </p:sp>
      <p:sp>
        <p:nvSpPr>
          <p:cNvPr id="18" name="Hexagon 17">
            <a:extLst>
              <a:ext uri="{FF2B5EF4-FFF2-40B4-BE49-F238E27FC236}">
                <a16:creationId xmlns:a16="http://schemas.microsoft.com/office/drawing/2014/main" id="{AB131088-D4F8-48D6-A6C6-60FC57EBF4EA}"/>
              </a:ext>
            </a:extLst>
          </p:cNvPr>
          <p:cNvSpPr/>
          <p:nvPr/>
        </p:nvSpPr>
        <p:spPr>
          <a:xfrm>
            <a:off x="6498716" y="3295891"/>
            <a:ext cx="3609065" cy="729330"/>
          </a:xfrm>
          <a:prstGeom prst="hexagon">
            <a:avLst/>
          </a:prstGeom>
          <a:solidFill>
            <a:schemeClr val="bg1"/>
          </a:solidFill>
          <a:ln w="28575">
            <a:solidFill>
              <a:srgbClr val="A362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latin typeface="Arial" panose="020B0604020202020204" pitchFamily="34" charset="0"/>
                <a:cs typeface="Arial" panose="020B0604020202020204" pitchFamily="34" charset="0"/>
              </a:rPr>
              <a:t>Improvement of accessibility</a:t>
            </a:r>
            <a:r>
              <a:rPr lang="lv-LV" sz="1400" b="1" dirty="0">
                <a:solidFill>
                  <a:schemeClr val="tx1"/>
                </a:solidFill>
                <a:latin typeface="Arial" panose="020B0604020202020204" pitchFamily="34" charset="0"/>
                <a:cs typeface="Arial" panose="020B0604020202020204" pitchFamily="34" charset="0"/>
              </a:rPr>
              <a:t>, </a:t>
            </a:r>
            <a:r>
              <a:rPr lang="en-US" sz="1400" b="1" dirty="0">
                <a:solidFill>
                  <a:schemeClr val="tx1"/>
                </a:solidFill>
                <a:latin typeface="Arial" panose="020B0604020202020204" pitchFamily="34" charset="0"/>
                <a:cs typeface="Arial" panose="020B0604020202020204" pitchFamily="34" charset="0"/>
              </a:rPr>
              <a:t>efficiency </a:t>
            </a:r>
            <a:r>
              <a:rPr lang="lv-LV" sz="1400" b="1" dirty="0" err="1">
                <a:solidFill>
                  <a:schemeClr val="tx1"/>
                </a:solidFill>
                <a:latin typeface="Arial" panose="020B0604020202020204" pitchFamily="34" charset="0"/>
                <a:cs typeface="Arial" panose="020B0604020202020204" pitchFamily="34" charset="0"/>
              </a:rPr>
              <a:t>and</a:t>
            </a:r>
            <a:r>
              <a:rPr lang="lv-LV" sz="1400" b="1" dirty="0">
                <a:solidFill>
                  <a:schemeClr val="tx1"/>
                </a:solidFill>
                <a:latin typeface="Arial" panose="020B0604020202020204" pitchFamily="34" charset="0"/>
                <a:cs typeface="Arial" panose="020B0604020202020204" pitchFamily="34" charset="0"/>
              </a:rPr>
              <a:t> </a:t>
            </a:r>
            <a:r>
              <a:rPr lang="en-US" sz="1400" b="1" dirty="0">
                <a:solidFill>
                  <a:schemeClr val="tx1"/>
                </a:solidFill>
                <a:latin typeface="Arial" panose="020B0604020202020204" pitchFamily="34" charset="0"/>
                <a:cs typeface="Arial" panose="020B0604020202020204" pitchFamily="34" charset="0"/>
              </a:rPr>
              <a:t>diversification </a:t>
            </a:r>
            <a:r>
              <a:rPr lang="en-US" sz="1000" b="1" dirty="0">
                <a:solidFill>
                  <a:schemeClr val="tx1"/>
                </a:solidFill>
                <a:latin typeface="Arial" panose="020B0604020202020204" pitchFamily="34" charset="0"/>
                <a:cs typeface="Arial" panose="020B0604020202020204" pitchFamily="34" charset="0"/>
              </a:rPr>
              <a:t>of social services or social inclusion measures </a:t>
            </a:r>
          </a:p>
        </p:txBody>
      </p:sp>
      <p:sp>
        <p:nvSpPr>
          <p:cNvPr id="19" name="Hexagon 18">
            <a:extLst>
              <a:ext uri="{FF2B5EF4-FFF2-40B4-BE49-F238E27FC236}">
                <a16:creationId xmlns:a16="http://schemas.microsoft.com/office/drawing/2014/main" id="{AB131088-D4F8-48D6-A6C6-60FC57EBF4EA}"/>
              </a:ext>
            </a:extLst>
          </p:cNvPr>
          <p:cNvSpPr/>
          <p:nvPr/>
        </p:nvSpPr>
        <p:spPr>
          <a:xfrm>
            <a:off x="5899604" y="4963158"/>
            <a:ext cx="3609065" cy="781891"/>
          </a:xfrm>
          <a:prstGeom prst="hexagon">
            <a:avLst/>
          </a:prstGeom>
          <a:solidFill>
            <a:schemeClr val="bg1"/>
          </a:solidFill>
          <a:ln w="28575">
            <a:solidFill>
              <a:srgbClr val="A362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latin typeface="Arial" panose="020B0604020202020204" pitchFamily="34" charset="0"/>
                <a:cs typeface="Arial" panose="020B0604020202020204" pitchFamily="34" charset="0"/>
              </a:rPr>
              <a:t>Creation and improvement of </a:t>
            </a:r>
            <a:r>
              <a:rPr lang="en-US" sz="1400" b="1" dirty="0" err="1">
                <a:solidFill>
                  <a:schemeClr val="tx1"/>
                </a:solidFill>
                <a:latin typeface="Arial" panose="020B0604020202020204" pitchFamily="34" charset="0"/>
                <a:cs typeface="Arial" panose="020B0604020202020204" pitchFamily="34" charset="0"/>
              </a:rPr>
              <a:t>labour</a:t>
            </a:r>
            <a:r>
              <a:rPr lang="en-US" sz="1400" b="1" dirty="0">
                <a:solidFill>
                  <a:schemeClr val="tx1"/>
                </a:solidFill>
                <a:latin typeface="Arial" panose="020B0604020202020204" pitchFamily="34" charset="0"/>
                <a:cs typeface="Arial" panose="020B0604020202020204" pitchFamily="34" charset="0"/>
              </a:rPr>
              <a:t> market/educational activities/social life activities </a:t>
            </a:r>
          </a:p>
        </p:txBody>
      </p:sp>
      <p:sp>
        <p:nvSpPr>
          <p:cNvPr id="20" name="Rectangle 4">
            <a:extLst>
              <a:ext uri="{FF2B5EF4-FFF2-40B4-BE49-F238E27FC236}">
                <a16:creationId xmlns:a16="http://schemas.microsoft.com/office/drawing/2014/main" id="{5F63E38A-187A-4488-9C45-00ED84BB79FD}"/>
              </a:ext>
            </a:extLst>
          </p:cNvPr>
          <p:cNvSpPr>
            <a:spLocks noChangeArrowheads="1"/>
          </p:cNvSpPr>
          <p:nvPr/>
        </p:nvSpPr>
        <p:spPr bwMode="auto">
          <a:xfrm>
            <a:off x="843519" y="1722397"/>
            <a:ext cx="10977558" cy="794064"/>
          </a:xfrm>
          <a:prstGeom prst="rect">
            <a:avLst/>
          </a:prstGeom>
          <a:noFill/>
          <a:ln>
            <a:noFill/>
          </a:ln>
        </p:spPr>
        <p:txBody>
          <a:bodyPr wrap="square"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14000"/>
              </a:lnSpc>
              <a:spcBef>
                <a:spcPct val="0"/>
              </a:spcBef>
              <a:buNone/>
            </a:pPr>
            <a:r>
              <a:rPr lang="en-GB" altLang="en-US" sz="2000" b="1" dirty="0">
                <a:solidFill>
                  <a:srgbClr val="7030A0"/>
                </a:solidFill>
                <a:latin typeface="Arial"/>
                <a:cs typeface="Arial"/>
              </a:rPr>
              <a:t>SO 3.1. </a:t>
            </a:r>
            <a:r>
              <a:rPr lang="en-US" altLang="en-US" sz="2000" dirty="0">
                <a:solidFill>
                  <a:srgbClr val="7030A0"/>
                </a:solidFill>
                <a:latin typeface="Arial"/>
                <a:cs typeface="Arial"/>
              </a:rPr>
              <a:t>To improve accessibility and efficiency of social services</a:t>
            </a:r>
            <a:endParaRPr lang="lv-LV" altLang="en-US" sz="2000" dirty="0">
              <a:solidFill>
                <a:srgbClr val="7030A0"/>
              </a:solidFill>
              <a:latin typeface="Arial" panose="020B0604020202020204" pitchFamily="34" charset="0"/>
            </a:endParaRPr>
          </a:p>
          <a:p>
            <a:pPr>
              <a:lnSpc>
                <a:spcPct val="113999"/>
              </a:lnSpc>
              <a:spcBef>
                <a:spcPct val="0"/>
              </a:spcBef>
              <a:buNone/>
              <a:defRPr/>
            </a:pPr>
            <a:r>
              <a:rPr lang="en-GB" altLang="en-US" sz="2000" dirty="0">
                <a:latin typeface="Arial"/>
                <a:cs typeface="Arial"/>
              </a:rPr>
              <a:t>Indicative list of supported activities:</a:t>
            </a:r>
            <a:endParaRPr lang="en-GB" altLang="en-US" sz="2000" dirty="0">
              <a:latin typeface="Arial" panose="020B0604020202020204" pitchFamily="34" charset="0"/>
            </a:endParaRPr>
          </a:p>
        </p:txBody>
      </p:sp>
      <p:sp>
        <p:nvSpPr>
          <p:cNvPr id="22" name="Hexagon 21">
            <a:extLst>
              <a:ext uri="{FF2B5EF4-FFF2-40B4-BE49-F238E27FC236}">
                <a16:creationId xmlns:a16="http://schemas.microsoft.com/office/drawing/2014/main" id="{AB131088-D4F8-48D6-A6C6-60FC57EBF4EA}"/>
              </a:ext>
            </a:extLst>
          </p:cNvPr>
          <p:cNvSpPr/>
          <p:nvPr/>
        </p:nvSpPr>
        <p:spPr>
          <a:xfrm>
            <a:off x="2129317" y="4953272"/>
            <a:ext cx="3609065" cy="798536"/>
          </a:xfrm>
          <a:prstGeom prst="hexagon">
            <a:avLst/>
          </a:prstGeom>
          <a:solidFill>
            <a:schemeClr val="bg1"/>
          </a:solidFill>
          <a:ln w="28575">
            <a:solidFill>
              <a:srgbClr val="A362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latin typeface="Arial" panose="020B0604020202020204" pitchFamily="34" charset="0"/>
                <a:cs typeface="Arial" panose="020B0604020202020204" pitchFamily="34" charset="0"/>
              </a:rPr>
              <a:t>Vulnerable group’s need identification and assessment </a:t>
            </a:r>
            <a:r>
              <a:rPr lang="en-US" sz="1000" b="1" dirty="0">
                <a:solidFill>
                  <a:schemeClr val="tx1"/>
                </a:solidFill>
                <a:latin typeface="Arial" panose="020B0604020202020204" pitchFamily="34" charset="0"/>
                <a:cs typeface="Arial" panose="020B0604020202020204" pitchFamily="34" charset="0"/>
              </a:rPr>
              <a:t>for changing/improving existing social services and social inclusion measures </a:t>
            </a:r>
          </a:p>
        </p:txBody>
      </p:sp>
    </p:spTree>
    <p:extLst>
      <p:ext uri="{BB962C8B-B14F-4D97-AF65-F5344CB8AC3E}">
        <p14:creationId xmlns:p14="http://schemas.microsoft.com/office/powerpoint/2010/main" val="3743057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7">
            <a:extLst>
              <a:ext uri="{FF2B5EF4-FFF2-40B4-BE49-F238E27FC236}">
                <a16:creationId xmlns:a16="http://schemas.microsoft.com/office/drawing/2014/main" id="{8DB49927-6401-4F7B-A3F6-257C3279663F}"/>
              </a:ext>
            </a:extLst>
          </p:cNvPr>
          <p:cNvGrpSpPr>
            <a:grpSpLocks/>
          </p:cNvGrpSpPr>
          <p:nvPr/>
        </p:nvGrpSpPr>
        <p:grpSpPr bwMode="auto">
          <a:xfrm>
            <a:off x="0" y="6200775"/>
            <a:ext cx="12192000" cy="657225"/>
            <a:chOff x="-6092" y="914400"/>
            <a:chExt cx="6102092" cy="788312"/>
          </a:xfrm>
        </p:grpSpPr>
        <p:sp>
          <p:nvSpPr>
            <p:cNvPr id="6" name="Rectangle 5">
              <a:extLst>
                <a:ext uri="{FF2B5EF4-FFF2-40B4-BE49-F238E27FC236}">
                  <a16:creationId xmlns:a16="http://schemas.microsoft.com/office/drawing/2014/main" id="{1D62B4A3-F1D1-47E5-B03E-7D3C0EA0EAEC}"/>
                </a:ext>
              </a:extLst>
            </p:cNvPr>
            <p:cNvSpPr/>
            <p:nvPr/>
          </p:nvSpPr>
          <p:spPr>
            <a:xfrm>
              <a:off x="264" y="914400"/>
              <a:ext cx="6095736"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Isosceles Triangle 6">
              <a:extLst>
                <a:ext uri="{FF2B5EF4-FFF2-40B4-BE49-F238E27FC236}">
                  <a16:creationId xmlns:a16="http://schemas.microsoft.com/office/drawing/2014/main" id="{BDF9A0D7-6155-4CEB-B5AA-2B1EEA0CC371}"/>
                </a:ext>
              </a:extLst>
            </p:cNvPr>
            <p:cNvSpPr/>
            <p:nvPr/>
          </p:nvSpPr>
          <p:spPr>
            <a:xfrm rot="5400000">
              <a:off x="-231010" y="1139318"/>
              <a:ext cx="788312"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43011" name="TextBox 9">
            <a:extLst>
              <a:ext uri="{FF2B5EF4-FFF2-40B4-BE49-F238E27FC236}">
                <a16:creationId xmlns:a16="http://schemas.microsoft.com/office/drawing/2014/main" id="{DBA4F3E7-67B5-4D7E-BAF8-E66E019174F2}"/>
              </a:ext>
            </a:extLst>
          </p:cNvPr>
          <p:cNvSpPr txBox="1">
            <a:spLocks noChangeArrowheads="1"/>
          </p:cNvSpPr>
          <p:nvPr/>
        </p:nvSpPr>
        <p:spPr bwMode="auto">
          <a:xfrm>
            <a:off x="676275" y="6350000"/>
            <a:ext cx="520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lt-LT" altLang="lv-LV" sz="1600" b="1">
                <a:solidFill>
                  <a:schemeClr val="bg1"/>
                </a:solidFill>
                <a:latin typeface="Montserrat"/>
              </a:rPr>
              <a:t>Interreg V-A Latvia-Lithuania Programme 2014-2020</a:t>
            </a:r>
            <a:endParaRPr lang="en-GB" altLang="lv-LV" sz="1600" b="1">
              <a:solidFill>
                <a:schemeClr val="bg1"/>
              </a:solidFill>
              <a:latin typeface="Montserrat"/>
            </a:endParaRPr>
          </a:p>
        </p:txBody>
      </p:sp>
      <p:sp>
        <p:nvSpPr>
          <p:cNvPr id="43012" name="TextBox 10">
            <a:extLst>
              <a:ext uri="{FF2B5EF4-FFF2-40B4-BE49-F238E27FC236}">
                <a16:creationId xmlns:a16="http://schemas.microsoft.com/office/drawing/2014/main" id="{0F14C360-D812-494E-9395-370D219F55DE}"/>
              </a:ext>
            </a:extLst>
          </p:cNvPr>
          <p:cNvSpPr txBox="1">
            <a:spLocks noChangeArrowheads="1"/>
          </p:cNvSpPr>
          <p:nvPr/>
        </p:nvSpPr>
        <p:spPr bwMode="auto">
          <a:xfrm>
            <a:off x="10153650" y="6350000"/>
            <a:ext cx="1612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lv-LV" altLang="lv-LV" sz="1600" b="1">
                <a:solidFill>
                  <a:schemeClr val="bg1"/>
                </a:solidFill>
                <a:latin typeface="Montserrat"/>
              </a:rPr>
              <a:t>www.latlit.eu</a:t>
            </a:r>
            <a:endParaRPr lang="en-GB" altLang="lv-LV" sz="1600" b="1">
              <a:solidFill>
                <a:schemeClr val="bg1"/>
              </a:solidFill>
              <a:latin typeface="Montserrat"/>
            </a:endParaRPr>
          </a:p>
        </p:txBody>
      </p:sp>
      <p:pic>
        <p:nvPicPr>
          <p:cNvPr id="43014" name="Picture 19">
            <a:extLst>
              <a:ext uri="{FF2B5EF4-FFF2-40B4-BE49-F238E27FC236}">
                <a16:creationId xmlns:a16="http://schemas.microsoft.com/office/drawing/2014/main" id="{8B2F1155-9D89-461D-A3CE-9565D7C5D8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0" y="106363"/>
            <a:ext cx="4003675"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0580A09C-0BD5-442E-9877-E441AD72E40E}"/>
              </a:ext>
            </a:extLst>
          </p:cNvPr>
          <p:cNvCxnSpPr/>
          <p:nvPr/>
        </p:nvCxnSpPr>
        <p:spPr>
          <a:xfrm>
            <a:off x="12700" y="1524000"/>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43020" name="Rectangle 4">
            <a:extLst>
              <a:ext uri="{FF2B5EF4-FFF2-40B4-BE49-F238E27FC236}">
                <a16:creationId xmlns:a16="http://schemas.microsoft.com/office/drawing/2014/main" id="{4D31E23A-84FF-4A47-B528-264D1CA11315}"/>
              </a:ext>
            </a:extLst>
          </p:cNvPr>
          <p:cNvSpPr>
            <a:spLocks noChangeArrowheads="1"/>
          </p:cNvSpPr>
          <p:nvPr/>
        </p:nvSpPr>
        <p:spPr bwMode="auto">
          <a:xfrm>
            <a:off x="843519" y="1627126"/>
            <a:ext cx="10403567" cy="79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13999"/>
              </a:lnSpc>
              <a:spcBef>
                <a:spcPct val="0"/>
              </a:spcBef>
              <a:buFont typeface="Arial" panose="020B0604020202020204" pitchFamily="34" charset="0"/>
              <a:buNone/>
            </a:pPr>
            <a:endParaRPr lang="en-US" altLang="en-US" sz="2000" dirty="0">
              <a:solidFill>
                <a:srgbClr val="EA6647"/>
              </a:solidFill>
              <a:latin typeface="Arial" panose="020B0604020202020204" pitchFamily="34" charset="0"/>
            </a:endParaRPr>
          </a:p>
          <a:p>
            <a:pPr algn="just">
              <a:lnSpc>
                <a:spcPct val="113999"/>
              </a:lnSpc>
              <a:spcBef>
                <a:spcPct val="0"/>
              </a:spcBef>
              <a:buNone/>
            </a:pPr>
            <a:endParaRPr lang="en-US" altLang="en-US" sz="2000" dirty="0">
              <a:solidFill>
                <a:srgbClr val="EA6647"/>
              </a:solidFill>
              <a:latin typeface="Arial"/>
              <a:cs typeface="Arial"/>
            </a:endParaRPr>
          </a:p>
        </p:txBody>
      </p:sp>
      <p:pic>
        <p:nvPicPr>
          <p:cNvPr id="43023" name="Picture 4">
            <a:extLst>
              <a:ext uri="{FF2B5EF4-FFF2-40B4-BE49-F238E27FC236}">
                <a16:creationId xmlns:a16="http://schemas.microsoft.com/office/drawing/2014/main" id="{D113A994-0D24-4F0A-A893-774D3D4573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60100" y="153988"/>
            <a:ext cx="955675"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5">
            <a:extLst>
              <a:ext uri="{FF2B5EF4-FFF2-40B4-BE49-F238E27FC236}">
                <a16:creationId xmlns:a16="http://schemas.microsoft.com/office/drawing/2014/main" id="{63424104-E8AD-4D78-A028-425DE66BB050}"/>
              </a:ext>
            </a:extLst>
          </p:cNvPr>
          <p:cNvSpPr txBox="1">
            <a:spLocks noChangeArrowheads="1"/>
          </p:cNvSpPr>
          <p:nvPr/>
        </p:nvSpPr>
        <p:spPr bwMode="auto">
          <a:xfrm>
            <a:off x="4333704" y="632514"/>
            <a:ext cx="67408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US" altLang="lv-LV" sz="1800" b="1" dirty="0">
                <a:solidFill>
                  <a:srgbClr val="9FAEE5"/>
                </a:solidFill>
                <a:latin typeface="Arial"/>
                <a:cs typeface="Arial"/>
              </a:rPr>
              <a:t>PRIORITY III</a:t>
            </a:r>
          </a:p>
          <a:p>
            <a:pPr>
              <a:lnSpc>
                <a:spcPct val="100000"/>
              </a:lnSpc>
              <a:spcBef>
                <a:spcPct val="0"/>
              </a:spcBef>
              <a:buFontTx/>
              <a:buNone/>
            </a:pPr>
            <a:r>
              <a:rPr lang="en-US" altLang="lv-LV" sz="1800" b="1" dirty="0">
                <a:solidFill>
                  <a:srgbClr val="9FAEE5"/>
                </a:solidFill>
                <a:latin typeface="Arial"/>
                <a:cs typeface="Arial"/>
              </a:rPr>
              <a:t>Social inclusion as a precondition of territorial development</a:t>
            </a:r>
            <a:endParaRPr lang="en-US" dirty="0">
              <a:latin typeface="Arial"/>
              <a:cs typeface="Arial"/>
            </a:endParaRPr>
          </a:p>
        </p:txBody>
      </p:sp>
      <p:pic>
        <p:nvPicPr>
          <p:cNvPr id="13" name="Picture 4">
            <a:extLst>
              <a:ext uri="{FF2B5EF4-FFF2-40B4-BE49-F238E27FC236}">
                <a16:creationId xmlns:a16="http://schemas.microsoft.com/office/drawing/2014/main" id="{D0CFBC8F-FDE7-471D-A9EA-A546F47CEC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73353" y="3856521"/>
            <a:ext cx="145097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Hexagon 13">
            <a:extLst>
              <a:ext uri="{FF2B5EF4-FFF2-40B4-BE49-F238E27FC236}">
                <a16:creationId xmlns:a16="http://schemas.microsoft.com/office/drawing/2014/main" id="{AB131088-D4F8-48D6-A6C6-60FC57EBF4EA}"/>
              </a:ext>
            </a:extLst>
          </p:cNvPr>
          <p:cNvSpPr/>
          <p:nvPr/>
        </p:nvSpPr>
        <p:spPr>
          <a:xfrm>
            <a:off x="3888228" y="2605726"/>
            <a:ext cx="3609066" cy="917666"/>
          </a:xfrm>
          <a:prstGeom prst="hexagon">
            <a:avLst/>
          </a:prstGeom>
          <a:solidFill>
            <a:schemeClr val="bg1"/>
          </a:solidFill>
          <a:ln w="28575">
            <a:solidFill>
              <a:srgbClr val="A362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v-LV" sz="1600" b="1" dirty="0">
                <a:solidFill>
                  <a:schemeClr val="tx1"/>
                </a:solidFill>
                <a:latin typeface="Arial" panose="020B0604020202020204" pitchFamily="34" charset="0"/>
                <a:cs typeface="Arial" panose="020B0604020202020204" pitchFamily="34" charset="0"/>
              </a:rPr>
              <a:t>A</a:t>
            </a:r>
            <a:r>
              <a:rPr lang="en-US" sz="1600" b="1" dirty="0" err="1">
                <a:solidFill>
                  <a:schemeClr val="tx1"/>
                </a:solidFill>
                <a:latin typeface="Arial" panose="020B0604020202020204" pitchFamily="34" charset="0"/>
                <a:cs typeface="Arial" panose="020B0604020202020204" pitchFamily="34" charset="0"/>
              </a:rPr>
              <a:t>ctivating</a:t>
            </a:r>
            <a:r>
              <a:rPr lang="en-US" sz="1600" b="1" dirty="0">
                <a:solidFill>
                  <a:schemeClr val="tx1"/>
                </a:solidFill>
                <a:latin typeface="Arial" panose="020B0604020202020204" pitchFamily="34" charset="0"/>
                <a:cs typeface="Arial" panose="020B0604020202020204" pitchFamily="34" charset="0"/>
              </a:rPr>
              <a:t> deprived communities</a:t>
            </a:r>
            <a:r>
              <a:rPr lang="lv-LV" sz="1600" b="1"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solving problems</a:t>
            </a:r>
            <a:r>
              <a:rPr lang="lv-LV" sz="1600" b="1"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capacity building</a:t>
            </a:r>
          </a:p>
        </p:txBody>
      </p:sp>
      <p:sp>
        <p:nvSpPr>
          <p:cNvPr id="15" name="Hexagon 14">
            <a:extLst>
              <a:ext uri="{FF2B5EF4-FFF2-40B4-BE49-F238E27FC236}">
                <a16:creationId xmlns:a16="http://schemas.microsoft.com/office/drawing/2014/main" id="{AB131088-D4F8-48D6-A6C6-60FC57EBF4EA}"/>
              </a:ext>
            </a:extLst>
          </p:cNvPr>
          <p:cNvSpPr/>
          <p:nvPr/>
        </p:nvSpPr>
        <p:spPr>
          <a:xfrm>
            <a:off x="1323345" y="3646815"/>
            <a:ext cx="3609065" cy="921419"/>
          </a:xfrm>
          <a:prstGeom prst="hexagon">
            <a:avLst/>
          </a:prstGeom>
          <a:solidFill>
            <a:schemeClr val="bg1"/>
          </a:solidFill>
          <a:ln w="28575">
            <a:solidFill>
              <a:srgbClr val="A362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Arial" panose="020B0604020202020204" pitchFamily="34" charset="0"/>
                <a:cs typeface="Arial" panose="020B0604020202020204" pitchFamily="34" charset="0"/>
              </a:rPr>
              <a:t>Networking activities to activate deprived communities</a:t>
            </a:r>
          </a:p>
        </p:txBody>
      </p:sp>
      <p:sp>
        <p:nvSpPr>
          <p:cNvPr id="16" name="Hexagon 15">
            <a:extLst>
              <a:ext uri="{FF2B5EF4-FFF2-40B4-BE49-F238E27FC236}">
                <a16:creationId xmlns:a16="http://schemas.microsoft.com/office/drawing/2014/main" id="{AB131088-D4F8-48D6-A6C6-60FC57EBF4EA}"/>
              </a:ext>
            </a:extLst>
          </p:cNvPr>
          <p:cNvSpPr/>
          <p:nvPr/>
        </p:nvSpPr>
        <p:spPr>
          <a:xfrm>
            <a:off x="6453113" y="3658845"/>
            <a:ext cx="3609065" cy="924625"/>
          </a:xfrm>
          <a:prstGeom prst="hexagon">
            <a:avLst/>
          </a:prstGeom>
          <a:solidFill>
            <a:schemeClr val="bg1"/>
          </a:solidFill>
          <a:ln w="28575">
            <a:solidFill>
              <a:srgbClr val="A362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Arial" panose="020B0604020202020204" pitchFamily="34" charset="0"/>
                <a:cs typeface="Arial" panose="020B0604020202020204" pitchFamily="34" charset="0"/>
              </a:rPr>
              <a:t>Experience exchange</a:t>
            </a:r>
            <a:r>
              <a:rPr lang="lv-LV" sz="1600" b="1"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transfer of the best practices</a:t>
            </a:r>
          </a:p>
        </p:txBody>
      </p:sp>
      <p:sp>
        <p:nvSpPr>
          <p:cNvPr id="18" name="Hexagon 17">
            <a:extLst>
              <a:ext uri="{FF2B5EF4-FFF2-40B4-BE49-F238E27FC236}">
                <a16:creationId xmlns:a16="http://schemas.microsoft.com/office/drawing/2014/main" id="{AB131088-D4F8-48D6-A6C6-60FC57EBF4EA}"/>
              </a:ext>
            </a:extLst>
          </p:cNvPr>
          <p:cNvSpPr/>
          <p:nvPr/>
        </p:nvSpPr>
        <p:spPr>
          <a:xfrm>
            <a:off x="1294560" y="4677294"/>
            <a:ext cx="3637850" cy="942658"/>
          </a:xfrm>
          <a:prstGeom prst="hexagon">
            <a:avLst/>
          </a:prstGeom>
          <a:solidFill>
            <a:schemeClr val="bg1"/>
          </a:solidFill>
          <a:ln w="28575">
            <a:solidFill>
              <a:srgbClr val="A362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Arial" panose="020B0604020202020204" pitchFamily="34" charset="0"/>
                <a:cs typeface="Arial" panose="020B0604020202020204" pitchFamily="34" charset="0"/>
              </a:rPr>
              <a:t>Creating, upgrading, equipping social spaces </a:t>
            </a:r>
            <a:endParaRPr lang="lv-LV" sz="1600" b="1" dirty="0">
              <a:solidFill>
                <a:schemeClr val="tx1"/>
              </a:solidFill>
              <a:latin typeface="Arial" panose="020B0604020202020204" pitchFamily="34" charset="0"/>
              <a:cs typeface="Arial" panose="020B0604020202020204" pitchFamily="34" charset="0"/>
            </a:endParaRPr>
          </a:p>
          <a:p>
            <a:pPr algn="ctr">
              <a:defRPr/>
            </a:pPr>
            <a:r>
              <a:rPr lang="en-US" sz="1000" b="1" dirty="0">
                <a:solidFill>
                  <a:schemeClr val="tx1"/>
                </a:solidFill>
                <a:latin typeface="Arial" panose="020B0604020202020204" pitchFamily="34" charset="0"/>
                <a:cs typeface="Arial" panose="020B0604020202020204" pitchFamily="34" charset="0"/>
              </a:rPr>
              <a:t>in the form of small scale investments up to 80 000 EUR ERDF per site (object) for deprived communities and territories</a:t>
            </a:r>
          </a:p>
        </p:txBody>
      </p:sp>
      <p:sp>
        <p:nvSpPr>
          <p:cNvPr id="19" name="Hexagon 18">
            <a:extLst>
              <a:ext uri="{FF2B5EF4-FFF2-40B4-BE49-F238E27FC236}">
                <a16:creationId xmlns:a16="http://schemas.microsoft.com/office/drawing/2014/main" id="{AB131088-D4F8-48D6-A6C6-60FC57EBF4EA}"/>
              </a:ext>
            </a:extLst>
          </p:cNvPr>
          <p:cNvSpPr/>
          <p:nvPr/>
        </p:nvSpPr>
        <p:spPr>
          <a:xfrm>
            <a:off x="6424328" y="4677294"/>
            <a:ext cx="3609065" cy="947836"/>
          </a:xfrm>
          <a:prstGeom prst="hexagon">
            <a:avLst/>
          </a:prstGeom>
          <a:solidFill>
            <a:schemeClr val="bg1"/>
          </a:solidFill>
          <a:ln w="28575">
            <a:solidFill>
              <a:srgbClr val="A362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latin typeface="Arial" panose="020B0604020202020204" pitchFamily="34" charset="0"/>
                <a:cs typeface="Arial" panose="020B0604020202020204" pitchFamily="34" charset="0"/>
              </a:rPr>
              <a:t>Educational activities, practical workshops and involvement of professional assistance</a:t>
            </a:r>
          </a:p>
        </p:txBody>
      </p:sp>
      <p:sp>
        <p:nvSpPr>
          <p:cNvPr id="20" name="Rectangle 4">
            <a:extLst>
              <a:ext uri="{FF2B5EF4-FFF2-40B4-BE49-F238E27FC236}">
                <a16:creationId xmlns:a16="http://schemas.microsoft.com/office/drawing/2014/main" id="{5F63E38A-187A-4488-9C45-00ED84BB79FD}"/>
              </a:ext>
            </a:extLst>
          </p:cNvPr>
          <p:cNvSpPr>
            <a:spLocks noChangeArrowheads="1"/>
          </p:cNvSpPr>
          <p:nvPr/>
        </p:nvSpPr>
        <p:spPr bwMode="auto">
          <a:xfrm>
            <a:off x="843519" y="1722397"/>
            <a:ext cx="10977558" cy="794064"/>
          </a:xfrm>
          <a:prstGeom prst="rect">
            <a:avLst/>
          </a:prstGeom>
          <a:noFill/>
          <a:ln>
            <a:noFill/>
          </a:ln>
        </p:spPr>
        <p:txBody>
          <a:bodyPr wrap="square"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14000"/>
              </a:lnSpc>
              <a:spcBef>
                <a:spcPct val="0"/>
              </a:spcBef>
              <a:buNone/>
            </a:pPr>
            <a:r>
              <a:rPr lang="en-GB" altLang="en-US" sz="2000" b="1" dirty="0">
                <a:solidFill>
                  <a:srgbClr val="7030A0"/>
                </a:solidFill>
                <a:latin typeface="Arial"/>
                <a:cs typeface="Arial"/>
              </a:rPr>
              <a:t>SO 3.2. </a:t>
            </a:r>
            <a:r>
              <a:rPr lang="en-US" altLang="en-US" sz="2000" dirty="0">
                <a:solidFill>
                  <a:srgbClr val="7030A0"/>
                </a:solidFill>
                <a:latin typeface="Arial"/>
                <a:cs typeface="Arial"/>
              </a:rPr>
              <a:t>To improve living conditions in deprived communities and territories</a:t>
            </a:r>
          </a:p>
          <a:p>
            <a:pPr>
              <a:lnSpc>
                <a:spcPct val="113999"/>
              </a:lnSpc>
              <a:spcBef>
                <a:spcPct val="0"/>
              </a:spcBef>
              <a:buNone/>
              <a:defRPr/>
            </a:pPr>
            <a:r>
              <a:rPr lang="en-GB" altLang="en-US" sz="2000" dirty="0">
                <a:latin typeface="Arial"/>
                <a:cs typeface="Arial"/>
              </a:rPr>
              <a:t>Indicative list of supported activities:</a:t>
            </a:r>
            <a:endParaRPr lang="en-GB" altLang="en-US" sz="2000" dirty="0">
              <a:latin typeface="Arial" panose="020B0604020202020204" pitchFamily="34" charset="0"/>
            </a:endParaRPr>
          </a:p>
        </p:txBody>
      </p:sp>
    </p:spTree>
    <p:extLst>
      <p:ext uri="{BB962C8B-B14F-4D97-AF65-F5344CB8AC3E}">
        <p14:creationId xmlns:p14="http://schemas.microsoft.com/office/powerpoint/2010/main" val="1737141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7">
            <a:extLst>
              <a:ext uri="{FF2B5EF4-FFF2-40B4-BE49-F238E27FC236}">
                <a16:creationId xmlns:a16="http://schemas.microsoft.com/office/drawing/2014/main" id="{265C4AD3-AE58-4DBF-878F-1CC80A9622F6}"/>
              </a:ext>
            </a:extLst>
          </p:cNvPr>
          <p:cNvGrpSpPr>
            <a:grpSpLocks/>
          </p:cNvGrpSpPr>
          <p:nvPr/>
        </p:nvGrpSpPr>
        <p:grpSpPr bwMode="auto">
          <a:xfrm>
            <a:off x="0" y="6200775"/>
            <a:ext cx="12192000" cy="657225"/>
            <a:chOff x="-6092" y="914400"/>
            <a:chExt cx="6102092" cy="788312"/>
          </a:xfrm>
        </p:grpSpPr>
        <p:sp>
          <p:nvSpPr>
            <p:cNvPr id="6" name="Rectangle 5">
              <a:extLst>
                <a:ext uri="{FF2B5EF4-FFF2-40B4-BE49-F238E27FC236}">
                  <a16:creationId xmlns:a16="http://schemas.microsoft.com/office/drawing/2014/main" id="{07531AC4-B1BA-424A-B829-888246E3B631}"/>
                </a:ext>
              </a:extLst>
            </p:cNvPr>
            <p:cNvSpPr/>
            <p:nvPr/>
          </p:nvSpPr>
          <p:spPr>
            <a:xfrm>
              <a:off x="264" y="914400"/>
              <a:ext cx="6095736"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Isosceles Triangle 6">
              <a:extLst>
                <a:ext uri="{FF2B5EF4-FFF2-40B4-BE49-F238E27FC236}">
                  <a16:creationId xmlns:a16="http://schemas.microsoft.com/office/drawing/2014/main" id="{15D21AF0-9F18-44B1-9B60-18872D07DF63}"/>
                </a:ext>
              </a:extLst>
            </p:cNvPr>
            <p:cNvSpPr/>
            <p:nvPr/>
          </p:nvSpPr>
          <p:spPr>
            <a:xfrm rot="5400000">
              <a:off x="-231010" y="1139318"/>
              <a:ext cx="788312"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90115" name="TextBox 9">
            <a:extLst>
              <a:ext uri="{FF2B5EF4-FFF2-40B4-BE49-F238E27FC236}">
                <a16:creationId xmlns:a16="http://schemas.microsoft.com/office/drawing/2014/main" id="{F211FD99-39F5-4823-BB48-51CC7DF1E9E0}"/>
              </a:ext>
            </a:extLst>
          </p:cNvPr>
          <p:cNvSpPr txBox="1">
            <a:spLocks noChangeArrowheads="1"/>
          </p:cNvSpPr>
          <p:nvPr/>
        </p:nvSpPr>
        <p:spPr bwMode="auto">
          <a:xfrm>
            <a:off x="676275" y="6350000"/>
            <a:ext cx="520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lt-LT" altLang="lv-LV" sz="1600" b="1">
                <a:solidFill>
                  <a:schemeClr val="bg1"/>
                </a:solidFill>
                <a:latin typeface="Montserrat"/>
              </a:rPr>
              <a:t>Interreg V-A Latvia-Lithuania Programme 2014-2020</a:t>
            </a:r>
            <a:endParaRPr lang="en-GB" altLang="lv-LV" sz="1600" b="1">
              <a:solidFill>
                <a:schemeClr val="bg1"/>
              </a:solidFill>
              <a:latin typeface="Montserrat"/>
            </a:endParaRPr>
          </a:p>
        </p:txBody>
      </p:sp>
      <p:sp>
        <p:nvSpPr>
          <p:cNvPr id="90116" name="TextBox 10">
            <a:extLst>
              <a:ext uri="{FF2B5EF4-FFF2-40B4-BE49-F238E27FC236}">
                <a16:creationId xmlns:a16="http://schemas.microsoft.com/office/drawing/2014/main" id="{FE2FD5C3-14B8-44EC-A1DA-703EFFF66B1A}"/>
              </a:ext>
            </a:extLst>
          </p:cNvPr>
          <p:cNvSpPr txBox="1">
            <a:spLocks noChangeArrowheads="1"/>
          </p:cNvSpPr>
          <p:nvPr/>
        </p:nvSpPr>
        <p:spPr bwMode="auto">
          <a:xfrm>
            <a:off x="10153650" y="6350000"/>
            <a:ext cx="1612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lv-LV" altLang="lv-LV" sz="1600" b="1">
                <a:solidFill>
                  <a:schemeClr val="bg1"/>
                </a:solidFill>
                <a:latin typeface="Montserrat"/>
              </a:rPr>
              <a:t>www.latlit.eu</a:t>
            </a:r>
            <a:endParaRPr lang="en-GB" altLang="lv-LV" sz="1600" b="1">
              <a:solidFill>
                <a:schemeClr val="bg1"/>
              </a:solidFill>
              <a:latin typeface="Montserrat"/>
            </a:endParaRPr>
          </a:p>
        </p:txBody>
      </p:sp>
      <p:sp>
        <p:nvSpPr>
          <p:cNvPr id="90117" name="TextBox 15">
            <a:extLst>
              <a:ext uri="{FF2B5EF4-FFF2-40B4-BE49-F238E27FC236}">
                <a16:creationId xmlns:a16="http://schemas.microsoft.com/office/drawing/2014/main" id="{77239309-DFC3-4597-98D1-0E8C30561681}"/>
              </a:ext>
            </a:extLst>
          </p:cNvPr>
          <p:cNvSpPr txBox="1">
            <a:spLocks noChangeArrowheads="1"/>
          </p:cNvSpPr>
          <p:nvPr/>
        </p:nvSpPr>
        <p:spPr bwMode="auto">
          <a:xfrm>
            <a:off x="4448175" y="591426"/>
            <a:ext cx="60832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altLang="lv-LV" sz="1800" b="1" dirty="0">
                <a:solidFill>
                  <a:srgbClr val="95A4D4"/>
                </a:solidFill>
                <a:latin typeface="Arial"/>
                <a:cs typeface="Arial"/>
              </a:rPr>
              <a:t>PRIORITY IV</a:t>
            </a:r>
          </a:p>
          <a:p>
            <a:pPr>
              <a:lnSpc>
                <a:spcPct val="100000"/>
              </a:lnSpc>
              <a:spcBef>
                <a:spcPct val="0"/>
              </a:spcBef>
              <a:buFontTx/>
              <a:buNone/>
            </a:pPr>
            <a:r>
              <a:rPr lang="en-GB" altLang="lv-LV" sz="1800" b="1" dirty="0">
                <a:solidFill>
                  <a:srgbClr val="95A4D4"/>
                </a:solidFill>
                <a:latin typeface="Arial"/>
                <a:cs typeface="Arial"/>
              </a:rPr>
              <a:t>Public services and administration</a:t>
            </a:r>
            <a:endParaRPr lang="en-GB" dirty="0">
              <a:latin typeface="Arial"/>
              <a:cs typeface="Arial"/>
            </a:endParaRPr>
          </a:p>
        </p:txBody>
      </p:sp>
      <p:pic>
        <p:nvPicPr>
          <p:cNvPr id="90119" name="Picture 19">
            <a:extLst>
              <a:ext uri="{FF2B5EF4-FFF2-40B4-BE49-F238E27FC236}">
                <a16:creationId xmlns:a16="http://schemas.microsoft.com/office/drawing/2014/main" id="{DDEB47A5-0C8B-4A18-92CA-108DC73B10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0" y="106363"/>
            <a:ext cx="4003675"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84EE1A7A-469C-436C-8CCB-301106D0C69B}"/>
              </a:ext>
            </a:extLst>
          </p:cNvPr>
          <p:cNvCxnSpPr/>
          <p:nvPr/>
        </p:nvCxnSpPr>
        <p:spPr>
          <a:xfrm>
            <a:off x="12700" y="1524000"/>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90121" name="TextBox 21">
            <a:extLst>
              <a:ext uri="{FF2B5EF4-FFF2-40B4-BE49-F238E27FC236}">
                <a16:creationId xmlns:a16="http://schemas.microsoft.com/office/drawing/2014/main" id="{CC189D47-2625-433F-AEC5-DF26DF532242}"/>
              </a:ext>
            </a:extLst>
          </p:cNvPr>
          <p:cNvSpPr txBox="1">
            <a:spLocks noChangeArrowheads="1"/>
          </p:cNvSpPr>
          <p:nvPr/>
        </p:nvSpPr>
        <p:spPr bwMode="auto">
          <a:xfrm>
            <a:off x="1025525" y="3285031"/>
            <a:ext cx="45085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lt-LT" altLang="en-US" sz="1400" dirty="0">
                <a:solidFill>
                  <a:srgbClr val="0A3399"/>
                </a:solidFill>
                <a:latin typeface="Arial" panose="020B0604020202020204" pitchFamily="34" charset="0"/>
              </a:rPr>
              <a:t>4. </a:t>
            </a:r>
            <a:r>
              <a:rPr lang="en-GB" altLang="en-US" sz="1400" dirty="0">
                <a:solidFill>
                  <a:srgbClr val="0A3399"/>
                </a:solidFill>
                <a:latin typeface="Arial" panose="020B0604020202020204" pitchFamily="34" charset="0"/>
              </a:rPr>
              <a:t>IMPROVED QUALITY OF LIVING THROUGH EFFICIENT PUBLIC SERVICES AND ADMINISTRATION</a:t>
            </a:r>
            <a:endParaRPr lang="lt-LT" altLang="lv-LV" sz="1400" b="1" dirty="0">
              <a:solidFill>
                <a:srgbClr val="0A3399"/>
              </a:solidFill>
              <a:latin typeface="Arial" panose="020B0604020202020204" pitchFamily="34" charset="0"/>
            </a:endParaRPr>
          </a:p>
        </p:txBody>
      </p:sp>
      <p:sp>
        <p:nvSpPr>
          <p:cNvPr id="2" name="Up Arrow Callout 1">
            <a:extLst>
              <a:ext uri="{FF2B5EF4-FFF2-40B4-BE49-F238E27FC236}">
                <a16:creationId xmlns:a16="http://schemas.microsoft.com/office/drawing/2014/main" id="{90E116E7-9E64-4E20-9FE2-C199659F6C47}"/>
              </a:ext>
            </a:extLst>
          </p:cNvPr>
          <p:cNvSpPr/>
          <p:nvPr/>
        </p:nvSpPr>
        <p:spPr>
          <a:xfrm>
            <a:off x="2090736" y="4071910"/>
            <a:ext cx="2149475" cy="731837"/>
          </a:xfrm>
          <a:prstGeom prst="upArrowCallout">
            <a:avLst/>
          </a:prstGeom>
          <a:ln w="28575">
            <a:solidFill>
              <a:srgbClr val="0A3399"/>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lt-LT" sz="1600" dirty="0">
                <a:solidFill>
                  <a:srgbClr val="0A3399"/>
                </a:solidFill>
                <a:latin typeface="Arial" panose="020B0604020202020204" pitchFamily="34" charset="0"/>
                <a:cs typeface="Arial" panose="020B0604020202020204" pitchFamily="34" charset="0"/>
              </a:rPr>
              <a:t>ERDF ~5,2 </a:t>
            </a:r>
          </a:p>
          <a:p>
            <a:pPr algn="ctr">
              <a:defRPr/>
            </a:pPr>
            <a:r>
              <a:rPr lang="lt-LT" sz="1600" dirty="0">
                <a:solidFill>
                  <a:srgbClr val="0A3399"/>
                </a:solidFill>
                <a:latin typeface="Arial" panose="020B0604020202020204" pitchFamily="34" charset="0"/>
                <a:cs typeface="Arial" panose="020B0604020202020204" pitchFamily="34" charset="0"/>
              </a:rPr>
              <a:t>mln. EUR  </a:t>
            </a:r>
            <a:endParaRPr lang="en-GB" sz="1600" dirty="0">
              <a:solidFill>
                <a:srgbClr val="0A3399"/>
              </a:solidFill>
              <a:latin typeface="Arial" panose="020B0604020202020204" pitchFamily="34" charset="0"/>
              <a:cs typeface="Arial" panose="020B0604020202020204" pitchFamily="34" charset="0"/>
            </a:endParaRPr>
          </a:p>
        </p:txBody>
      </p:sp>
      <p:sp>
        <p:nvSpPr>
          <p:cNvPr id="90123" name="Rectangle 4">
            <a:extLst>
              <a:ext uri="{FF2B5EF4-FFF2-40B4-BE49-F238E27FC236}">
                <a16:creationId xmlns:a16="http://schemas.microsoft.com/office/drawing/2014/main" id="{82E900E5-F925-4E83-8A66-33A0A5F2B984}"/>
              </a:ext>
            </a:extLst>
          </p:cNvPr>
          <p:cNvSpPr>
            <a:spLocks noChangeArrowheads="1"/>
          </p:cNvSpPr>
          <p:nvPr/>
        </p:nvSpPr>
        <p:spPr bwMode="auto">
          <a:xfrm>
            <a:off x="5883275" y="1768475"/>
            <a:ext cx="58832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14000"/>
              </a:lnSpc>
              <a:spcBef>
                <a:spcPct val="0"/>
              </a:spcBef>
              <a:buFont typeface="Arial" panose="020B0604020202020204" pitchFamily="34" charset="0"/>
              <a:buNone/>
            </a:pPr>
            <a:r>
              <a:rPr lang="lt-LT" altLang="en-US" sz="2500" b="1" dirty="0">
                <a:solidFill>
                  <a:srgbClr val="3C7486"/>
                </a:solidFill>
                <a:latin typeface="Arial" panose="020B0604020202020204" pitchFamily="34" charset="0"/>
              </a:rPr>
              <a:t>One</a:t>
            </a:r>
            <a:r>
              <a:rPr lang="en-GB" altLang="en-US" sz="2500" b="1" dirty="0">
                <a:solidFill>
                  <a:srgbClr val="3C7486"/>
                </a:solidFill>
                <a:latin typeface="Arial" panose="020B0604020202020204" pitchFamily="34" charset="0"/>
              </a:rPr>
              <a:t> specific objective: </a:t>
            </a:r>
          </a:p>
          <a:p>
            <a:pPr>
              <a:lnSpc>
                <a:spcPct val="114000"/>
              </a:lnSpc>
              <a:spcBef>
                <a:spcPct val="0"/>
              </a:spcBef>
              <a:buFont typeface="Arial" panose="020B0604020202020204" pitchFamily="34" charset="0"/>
              <a:buNone/>
            </a:pPr>
            <a:endParaRPr lang="en-GB" altLang="en-US" sz="2500" b="1" dirty="0">
              <a:solidFill>
                <a:srgbClr val="3C7486"/>
              </a:solidFill>
              <a:latin typeface="Arial" panose="020B0604020202020204" pitchFamily="34" charset="0"/>
            </a:endParaRPr>
          </a:p>
          <a:p>
            <a:pPr>
              <a:lnSpc>
                <a:spcPct val="114000"/>
              </a:lnSpc>
              <a:spcBef>
                <a:spcPct val="0"/>
              </a:spcBef>
              <a:buFont typeface="Arial" panose="020B0604020202020204" pitchFamily="34" charset="0"/>
              <a:buNone/>
            </a:pPr>
            <a:r>
              <a:rPr lang="lt-LT" altLang="en-US" sz="2500" b="1" dirty="0">
                <a:solidFill>
                  <a:srgbClr val="3C7486"/>
                </a:solidFill>
                <a:latin typeface="Arial" panose="020B0604020202020204" pitchFamily="34" charset="0"/>
              </a:rPr>
              <a:t>4.1. </a:t>
            </a:r>
            <a:r>
              <a:rPr lang="en-GB" altLang="en-US" sz="2500" dirty="0">
                <a:solidFill>
                  <a:srgbClr val="3C7486"/>
                </a:solidFill>
                <a:latin typeface="Arial" panose="020B0604020202020204" pitchFamily="34" charset="0"/>
              </a:rPr>
              <a:t>To improve efficiency of public services by strengthening capacities and cooperation between institutions</a:t>
            </a:r>
            <a:endParaRPr lang="en-GB" altLang="en-US" sz="2000" b="1" dirty="0">
              <a:solidFill>
                <a:srgbClr val="3C7486"/>
              </a:solidFill>
              <a:latin typeface="Arial" panose="020B0604020202020204" pitchFamily="34" charset="0"/>
            </a:endParaRPr>
          </a:p>
        </p:txBody>
      </p:sp>
      <p:sp>
        <p:nvSpPr>
          <p:cNvPr id="16" name="Round Diagonal Corner Rectangle 15">
            <a:extLst>
              <a:ext uri="{FF2B5EF4-FFF2-40B4-BE49-F238E27FC236}">
                <a16:creationId xmlns:a16="http://schemas.microsoft.com/office/drawing/2014/main" id="{FD2C1F27-59BD-49B9-8A7A-B39C7C9CB414}"/>
              </a:ext>
            </a:extLst>
          </p:cNvPr>
          <p:cNvSpPr/>
          <p:nvPr/>
        </p:nvSpPr>
        <p:spPr>
          <a:xfrm>
            <a:off x="2090736" y="5190524"/>
            <a:ext cx="2149475" cy="593725"/>
          </a:xfrm>
          <a:prstGeom prst="round2DiagRect">
            <a:avLst/>
          </a:prstGeom>
          <a:ln w="28575">
            <a:solidFill>
              <a:srgbClr val="3C7486"/>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GB" sz="1300" b="1" dirty="0">
                <a:solidFill>
                  <a:srgbClr val="50A3A1"/>
                </a:solidFill>
                <a:latin typeface="Arial" panose="020B0604020202020204" pitchFamily="34" charset="0"/>
                <a:cs typeface="Arial" panose="020B0604020202020204" pitchFamily="34" charset="0"/>
              </a:rPr>
              <a:t>Max. project size  </a:t>
            </a:r>
          </a:p>
          <a:p>
            <a:pPr algn="ctr">
              <a:defRPr/>
            </a:pPr>
            <a:r>
              <a:rPr lang="lt-LT" sz="1300" b="1" dirty="0">
                <a:solidFill>
                  <a:srgbClr val="50A3A1"/>
                </a:solidFill>
                <a:latin typeface="Arial" panose="020B0604020202020204" pitchFamily="34" charset="0"/>
                <a:cs typeface="Arial" panose="020B0604020202020204" pitchFamily="34" charset="0"/>
              </a:rPr>
              <a:t>EUR 500 000 (ERDF)</a:t>
            </a:r>
            <a:endParaRPr lang="en-GB" sz="1300" b="1" dirty="0">
              <a:solidFill>
                <a:srgbClr val="50A3A1"/>
              </a:solidFill>
              <a:latin typeface="Arial" panose="020B0604020202020204" pitchFamily="34" charset="0"/>
              <a:cs typeface="Arial" panose="020B0604020202020204" pitchFamily="34" charset="0"/>
            </a:endParaRPr>
          </a:p>
        </p:txBody>
      </p:sp>
      <p:pic>
        <p:nvPicPr>
          <p:cNvPr id="90125" name="Picture 7">
            <a:extLst>
              <a:ext uri="{FF2B5EF4-FFF2-40B4-BE49-F238E27FC236}">
                <a16:creationId xmlns:a16="http://schemas.microsoft.com/office/drawing/2014/main" id="{7E6CDB58-8BB8-4418-BDB1-4AD8ED49052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68063" y="100013"/>
            <a:ext cx="8985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6" name="Picture 7">
            <a:extLst>
              <a:ext uri="{FF2B5EF4-FFF2-40B4-BE49-F238E27FC236}">
                <a16:creationId xmlns:a16="http://schemas.microsoft.com/office/drawing/2014/main" id="{8B95F818-E47B-4BBE-9018-57A1A415C71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46337" y="1695943"/>
            <a:ext cx="14382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8026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7">
            <a:extLst>
              <a:ext uri="{FF2B5EF4-FFF2-40B4-BE49-F238E27FC236}">
                <a16:creationId xmlns:a16="http://schemas.microsoft.com/office/drawing/2014/main" id="{8B95F818-E47B-4BBE-9018-57A1A415C7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1126" y="3595451"/>
            <a:ext cx="14382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0114" name="Group 7">
            <a:extLst>
              <a:ext uri="{FF2B5EF4-FFF2-40B4-BE49-F238E27FC236}">
                <a16:creationId xmlns:a16="http://schemas.microsoft.com/office/drawing/2014/main" id="{265C4AD3-AE58-4DBF-878F-1CC80A9622F6}"/>
              </a:ext>
            </a:extLst>
          </p:cNvPr>
          <p:cNvGrpSpPr>
            <a:grpSpLocks/>
          </p:cNvGrpSpPr>
          <p:nvPr/>
        </p:nvGrpSpPr>
        <p:grpSpPr bwMode="auto">
          <a:xfrm>
            <a:off x="0" y="6200775"/>
            <a:ext cx="12192000" cy="657225"/>
            <a:chOff x="-6092" y="914400"/>
            <a:chExt cx="6102092" cy="788312"/>
          </a:xfrm>
        </p:grpSpPr>
        <p:sp>
          <p:nvSpPr>
            <p:cNvPr id="6" name="Rectangle 5">
              <a:extLst>
                <a:ext uri="{FF2B5EF4-FFF2-40B4-BE49-F238E27FC236}">
                  <a16:creationId xmlns:a16="http://schemas.microsoft.com/office/drawing/2014/main" id="{07531AC4-B1BA-424A-B829-888246E3B631}"/>
                </a:ext>
              </a:extLst>
            </p:cNvPr>
            <p:cNvSpPr/>
            <p:nvPr/>
          </p:nvSpPr>
          <p:spPr>
            <a:xfrm>
              <a:off x="264" y="914400"/>
              <a:ext cx="6095736"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Isosceles Triangle 6">
              <a:extLst>
                <a:ext uri="{FF2B5EF4-FFF2-40B4-BE49-F238E27FC236}">
                  <a16:creationId xmlns:a16="http://schemas.microsoft.com/office/drawing/2014/main" id="{15D21AF0-9F18-44B1-9B60-18872D07DF63}"/>
                </a:ext>
              </a:extLst>
            </p:cNvPr>
            <p:cNvSpPr/>
            <p:nvPr/>
          </p:nvSpPr>
          <p:spPr>
            <a:xfrm rot="5400000">
              <a:off x="-231010" y="1139318"/>
              <a:ext cx="788312"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90115" name="TextBox 9">
            <a:extLst>
              <a:ext uri="{FF2B5EF4-FFF2-40B4-BE49-F238E27FC236}">
                <a16:creationId xmlns:a16="http://schemas.microsoft.com/office/drawing/2014/main" id="{F211FD99-39F5-4823-BB48-51CC7DF1E9E0}"/>
              </a:ext>
            </a:extLst>
          </p:cNvPr>
          <p:cNvSpPr txBox="1">
            <a:spLocks noChangeArrowheads="1"/>
          </p:cNvSpPr>
          <p:nvPr/>
        </p:nvSpPr>
        <p:spPr bwMode="auto">
          <a:xfrm>
            <a:off x="676275" y="6350000"/>
            <a:ext cx="520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lt-LT" altLang="lv-LV" sz="1600" b="1">
                <a:solidFill>
                  <a:schemeClr val="bg1"/>
                </a:solidFill>
                <a:latin typeface="Montserrat"/>
              </a:rPr>
              <a:t>Interreg V-A Latvia-Lithuania Programme 2014-2020</a:t>
            </a:r>
            <a:endParaRPr lang="en-GB" altLang="lv-LV" sz="1600" b="1">
              <a:solidFill>
                <a:schemeClr val="bg1"/>
              </a:solidFill>
              <a:latin typeface="Montserrat"/>
            </a:endParaRPr>
          </a:p>
        </p:txBody>
      </p:sp>
      <p:sp>
        <p:nvSpPr>
          <p:cNvPr id="90116" name="TextBox 10">
            <a:extLst>
              <a:ext uri="{FF2B5EF4-FFF2-40B4-BE49-F238E27FC236}">
                <a16:creationId xmlns:a16="http://schemas.microsoft.com/office/drawing/2014/main" id="{FE2FD5C3-14B8-44EC-A1DA-703EFFF66B1A}"/>
              </a:ext>
            </a:extLst>
          </p:cNvPr>
          <p:cNvSpPr txBox="1">
            <a:spLocks noChangeArrowheads="1"/>
          </p:cNvSpPr>
          <p:nvPr/>
        </p:nvSpPr>
        <p:spPr bwMode="auto">
          <a:xfrm>
            <a:off x="10153650" y="6350000"/>
            <a:ext cx="1612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lv-LV" altLang="lv-LV" sz="1600" b="1">
                <a:solidFill>
                  <a:schemeClr val="bg1"/>
                </a:solidFill>
                <a:latin typeface="Montserrat"/>
              </a:rPr>
              <a:t>www.latlit.eu</a:t>
            </a:r>
            <a:endParaRPr lang="en-GB" altLang="lv-LV" sz="1600" b="1">
              <a:solidFill>
                <a:schemeClr val="bg1"/>
              </a:solidFill>
              <a:latin typeface="Montserrat"/>
            </a:endParaRPr>
          </a:p>
        </p:txBody>
      </p:sp>
      <p:pic>
        <p:nvPicPr>
          <p:cNvPr id="90119" name="Picture 19">
            <a:extLst>
              <a:ext uri="{FF2B5EF4-FFF2-40B4-BE49-F238E27FC236}">
                <a16:creationId xmlns:a16="http://schemas.microsoft.com/office/drawing/2014/main" id="{DDEB47A5-0C8B-4A18-92CA-108DC73B10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500" y="106363"/>
            <a:ext cx="4003675"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84EE1A7A-469C-436C-8CCB-301106D0C69B}"/>
              </a:ext>
            </a:extLst>
          </p:cNvPr>
          <p:cNvCxnSpPr/>
          <p:nvPr/>
        </p:nvCxnSpPr>
        <p:spPr>
          <a:xfrm>
            <a:off x="12700" y="1524000"/>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90123" name="Rectangle 4">
            <a:extLst>
              <a:ext uri="{FF2B5EF4-FFF2-40B4-BE49-F238E27FC236}">
                <a16:creationId xmlns:a16="http://schemas.microsoft.com/office/drawing/2014/main" id="{82E900E5-F925-4E83-8A66-33A0A5F2B984}"/>
              </a:ext>
            </a:extLst>
          </p:cNvPr>
          <p:cNvSpPr>
            <a:spLocks noChangeArrowheads="1"/>
          </p:cNvSpPr>
          <p:nvPr/>
        </p:nvSpPr>
        <p:spPr bwMode="auto">
          <a:xfrm>
            <a:off x="747197" y="1718995"/>
            <a:ext cx="10606437" cy="93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14000"/>
              </a:lnSpc>
              <a:spcBef>
                <a:spcPct val="0"/>
              </a:spcBef>
              <a:buFont typeface="Arial" panose="020B0604020202020204" pitchFamily="34" charset="0"/>
              <a:buNone/>
            </a:pPr>
            <a:r>
              <a:rPr lang="lt-LT" altLang="en-US" sz="2500" b="1" dirty="0">
                <a:solidFill>
                  <a:srgbClr val="3C7486"/>
                </a:solidFill>
                <a:latin typeface="Arial"/>
                <a:cs typeface="Arial"/>
              </a:rPr>
              <a:t>4.1. </a:t>
            </a:r>
            <a:r>
              <a:rPr lang="en-GB" altLang="en-US" sz="2500" dirty="0">
                <a:solidFill>
                  <a:srgbClr val="3C7486"/>
                </a:solidFill>
                <a:latin typeface="Arial"/>
                <a:cs typeface="Arial"/>
              </a:rPr>
              <a:t>To improve efficiency of public services by strengthening capacities and cooperation between institutions</a:t>
            </a:r>
            <a:endParaRPr lang="en-GB" altLang="en-US" sz="2000" b="1" dirty="0">
              <a:solidFill>
                <a:srgbClr val="3C7486"/>
              </a:solidFill>
              <a:latin typeface="Arial"/>
              <a:cs typeface="Arial"/>
            </a:endParaRPr>
          </a:p>
        </p:txBody>
      </p:sp>
      <p:pic>
        <p:nvPicPr>
          <p:cNvPr id="90125" name="Picture 7">
            <a:extLst>
              <a:ext uri="{FF2B5EF4-FFF2-40B4-BE49-F238E27FC236}">
                <a16:creationId xmlns:a16="http://schemas.microsoft.com/office/drawing/2014/main" id="{7E6CDB58-8BB8-4418-BDB1-4AD8ED49052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02946" y="505753"/>
            <a:ext cx="8985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5">
            <a:extLst>
              <a:ext uri="{FF2B5EF4-FFF2-40B4-BE49-F238E27FC236}">
                <a16:creationId xmlns:a16="http://schemas.microsoft.com/office/drawing/2014/main" id="{9F3F3424-1DBE-41E1-BFC0-36C7A7C6325D}"/>
              </a:ext>
            </a:extLst>
          </p:cNvPr>
          <p:cNvSpPr txBox="1">
            <a:spLocks noChangeArrowheads="1"/>
          </p:cNvSpPr>
          <p:nvPr/>
        </p:nvSpPr>
        <p:spPr bwMode="auto">
          <a:xfrm>
            <a:off x="4448175" y="591426"/>
            <a:ext cx="60832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altLang="lv-LV" sz="1800" b="1" dirty="0">
                <a:solidFill>
                  <a:srgbClr val="95A4D4"/>
                </a:solidFill>
                <a:latin typeface="Arial"/>
                <a:cs typeface="Arial"/>
              </a:rPr>
              <a:t>PRIORITY IV</a:t>
            </a:r>
          </a:p>
          <a:p>
            <a:pPr>
              <a:lnSpc>
                <a:spcPct val="100000"/>
              </a:lnSpc>
              <a:spcBef>
                <a:spcPct val="0"/>
              </a:spcBef>
              <a:buFontTx/>
              <a:buNone/>
            </a:pPr>
            <a:r>
              <a:rPr lang="en-GB" altLang="lv-LV" sz="1800" b="1" dirty="0">
                <a:solidFill>
                  <a:srgbClr val="95A4D4"/>
                </a:solidFill>
                <a:latin typeface="Arial"/>
                <a:cs typeface="Arial"/>
              </a:rPr>
              <a:t>Public services and administration</a:t>
            </a:r>
            <a:endParaRPr lang="en-GB" dirty="0">
              <a:latin typeface="Arial"/>
              <a:cs typeface="Arial"/>
            </a:endParaRPr>
          </a:p>
        </p:txBody>
      </p:sp>
      <p:sp>
        <p:nvSpPr>
          <p:cNvPr id="14" name="Hexagon 13">
            <a:extLst>
              <a:ext uri="{FF2B5EF4-FFF2-40B4-BE49-F238E27FC236}">
                <a16:creationId xmlns:a16="http://schemas.microsoft.com/office/drawing/2014/main" id="{AB131088-D4F8-48D6-A6C6-60FC57EBF4EA}"/>
              </a:ext>
            </a:extLst>
          </p:cNvPr>
          <p:cNvSpPr/>
          <p:nvPr/>
        </p:nvSpPr>
        <p:spPr>
          <a:xfrm>
            <a:off x="1579745" y="2631482"/>
            <a:ext cx="3609066" cy="973823"/>
          </a:xfrm>
          <a:prstGeom prst="hexagon">
            <a:avLst/>
          </a:prstGeom>
          <a:solidFill>
            <a:schemeClr val="bg1"/>
          </a:solidFill>
          <a:ln w="28575">
            <a:solidFill>
              <a:srgbClr val="50A3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a:solidFill>
                  <a:schemeClr val="tx1"/>
                </a:solidFill>
                <a:latin typeface="Arial" panose="020B0604020202020204" pitchFamily="34" charset="0"/>
                <a:cs typeface="Arial" panose="020B0604020202020204" pitchFamily="34" charset="0"/>
              </a:rPr>
              <a:t>Development and implementation of training and mentoring activities</a:t>
            </a:r>
            <a:endParaRPr lang="en-US" sz="1600" b="1" dirty="0">
              <a:solidFill>
                <a:schemeClr val="tx1"/>
              </a:solidFill>
              <a:latin typeface="Arial" panose="020B0604020202020204" pitchFamily="34" charset="0"/>
              <a:cs typeface="Arial" panose="020B0604020202020204" pitchFamily="34" charset="0"/>
            </a:endParaRPr>
          </a:p>
        </p:txBody>
      </p:sp>
      <p:sp>
        <p:nvSpPr>
          <p:cNvPr id="15" name="Hexagon 14">
            <a:extLst>
              <a:ext uri="{FF2B5EF4-FFF2-40B4-BE49-F238E27FC236}">
                <a16:creationId xmlns:a16="http://schemas.microsoft.com/office/drawing/2014/main" id="{AB131088-D4F8-48D6-A6C6-60FC57EBF4EA}"/>
              </a:ext>
            </a:extLst>
          </p:cNvPr>
          <p:cNvSpPr/>
          <p:nvPr/>
        </p:nvSpPr>
        <p:spPr>
          <a:xfrm>
            <a:off x="897427" y="3731646"/>
            <a:ext cx="3864249" cy="973823"/>
          </a:xfrm>
          <a:prstGeom prst="hexagon">
            <a:avLst/>
          </a:prstGeom>
          <a:solidFill>
            <a:schemeClr val="bg1"/>
          </a:solidFill>
          <a:ln w="28575">
            <a:solidFill>
              <a:srgbClr val="50A3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Arial" panose="020B0604020202020204" pitchFamily="34" charset="0"/>
                <a:cs typeface="Arial" panose="020B0604020202020204" pitchFamily="34" charset="0"/>
              </a:rPr>
              <a:t>Transfer of good practices</a:t>
            </a:r>
            <a:r>
              <a:rPr lang="lv-LV" sz="1600" b="1"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share of experience</a:t>
            </a:r>
            <a:r>
              <a:rPr lang="lv-LV" sz="1600" b="1"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development of innovative models or solutions </a:t>
            </a:r>
          </a:p>
        </p:txBody>
      </p:sp>
      <p:sp>
        <p:nvSpPr>
          <p:cNvPr id="17" name="Hexagon 16">
            <a:extLst>
              <a:ext uri="{FF2B5EF4-FFF2-40B4-BE49-F238E27FC236}">
                <a16:creationId xmlns:a16="http://schemas.microsoft.com/office/drawing/2014/main" id="{AB131088-D4F8-48D6-A6C6-60FC57EBF4EA}"/>
              </a:ext>
            </a:extLst>
          </p:cNvPr>
          <p:cNvSpPr/>
          <p:nvPr/>
        </p:nvSpPr>
        <p:spPr>
          <a:xfrm>
            <a:off x="1283311" y="4858931"/>
            <a:ext cx="3864249" cy="976031"/>
          </a:xfrm>
          <a:prstGeom prst="hexagon">
            <a:avLst/>
          </a:prstGeom>
          <a:solidFill>
            <a:schemeClr val="bg1"/>
          </a:solidFill>
          <a:ln w="28575">
            <a:solidFill>
              <a:srgbClr val="50A3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Arial" panose="020B0604020202020204" pitchFamily="34" charset="0"/>
                <a:cs typeface="Arial" panose="020B0604020202020204" pitchFamily="34" charset="0"/>
              </a:rPr>
              <a:t>Actions and  improvement of   small scale infrastructure and equipment </a:t>
            </a:r>
            <a:endParaRPr lang="lv-LV" sz="1600" b="1" dirty="0">
              <a:solidFill>
                <a:schemeClr val="tx1"/>
              </a:solidFill>
              <a:latin typeface="Arial" panose="020B0604020202020204" pitchFamily="34" charset="0"/>
              <a:cs typeface="Arial" panose="020B0604020202020204" pitchFamily="34" charset="0"/>
            </a:endParaRPr>
          </a:p>
          <a:p>
            <a:pPr algn="ctr">
              <a:defRPr/>
            </a:pPr>
            <a:r>
              <a:rPr lang="en-US" sz="1000" b="1" dirty="0">
                <a:solidFill>
                  <a:schemeClr val="tx1"/>
                </a:solidFill>
                <a:latin typeface="Arial" panose="020B0604020202020204" pitchFamily="34" charset="0"/>
                <a:cs typeface="Arial" panose="020B0604020202020204" pitchFamily="34" charset="0"/>
              </a:rPr>
              <a:t>up to 100 000 EUR ERDF per site (object)</a:t>
            </a:r>
          </a:p>
        </p:txBody>
      </p:sp>
      <p:sp>
        <p:nvSpPr>
          <p:cNvPr id="18" name="Hexagon 17">
            <a:extLst>
              <a:ext uri="{FF2B5EF4-FFF2-40B4-BE49-F238E27FC236}">
                <a16:creationId xmlns:a16="http://schemas.microsoft.com/office/drawing/2014/main" id="{AB131088-D4F8-48D6-A6C6-60FC57EBF4EA}"/>
              </a:ext>
            </a:extLst>
          </p:cNvPr>
          <p:cNvSpPr/>
          <p:nvPr/>
        </p:nvSpPr>
        <p:spPr>
          <a:xfrm>
            <a:off x="6422097" y="3733080"/>
            <a:ext cx="3864249" cy="972389"/>
          </a:xfrm>
          <a:prstGeom prst="hexagon">
            <a:avLst/>
          </a:prstGeom>
          <a:solidFill>
            <a:schemeClr val="bg1"/>
          </a:solidFill>
          <a:ln w="28575">
            <a:solidFill>
              <a:srgbClr val="50A3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Arial" panose="020B0604020202020204" pitchFamily="34" charset="0"/>
                <a:cs typeface="Arial" panose="020B0604020202020204" pitchFamily="34" charset="0"/>
              </a:rPr>
              <a:t>Activities aimed at new solutions for tackling cross border obstacles</a:t>
            </a:r>
          </a:p>
        </p:txBody>
      </p:sp>
      <p:sp>
        <p:nvSpPr>
          <p:cNvPr id="20" name="Hexagon 19">
            <a:extLst>
              <a:ext uri="{FF2B5EF4-FFF2-40B4-BE49-F238E27FC236}">
                <a16:creationId xmlns:a16="http://schemas.microsoft.com/office/drawing/2014/main" id="{AB131088-D4F8-48D6-A6C6-60FC57EBF4EA}"/>
              </a:ext>
            </a:extLst>
          </p:cNvPr>
          <p:cNvSpPr/>
          <p:nvPr/>
        </p:nvSpPr>
        <p:spPr>
          <a:xfrm>
            <a:off x="6108700" y="4860753"/>
            <a:ext cx="3864249" cy="972389"/>
          </a:xfrm>
          <a:prstGeom prst="hexagon">
            <a:avLst/>
          </a:prstGeom>
          <a:solidFill>
            <a:schemeClr val="bg1"/>
          </a:solidFill>
          <a:ln w="28575">
            <a:solidFill>
              <a:srgbClr val="50A3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latin typeface="Arial" panose="020B0604020202020204" pitchFamily="34" charset="0"/>
                <a:cs typeface="Arial" panose="020B0604020202020204" pitchFamily="34" charset="0"/>
              </a:rPr>
              <a:t>Integrated actions for simplification of administrative procedures and reduction of administrative burden</a:t>
            </a:r>
          </a:p>
        </p:txBody>
      </p:sp>
      <p:sp>
        <p:nvSpPr>
          <p:cNvPr id="22" name="Hexagon 21">
            <a:extLst>
              <a:ext uri="{FF2B5EF4-FFF2-40B4-BE49-F238E27FC236}">
                <a16:creationId xmlns:a16="http://schemas.microsoft.com/office/drawing/2014/main" id="{AB131088-D4F8-48D6-A6C6-60FC57EBF4EA}"/>
              </a:ext>
            </a:extLst>
          </p:cNvPr>
          <p:cNvSpPr/>
          <p:nvPr/>
        </p:nvSpPr>
        <p:spPr>
          <a:xfrm>
            <a:off x="5883275" y="2621628"/>
            <a:ext cx="3609066" cy="973823"/>
          </a:xfrm>
          <a:prstGeom prst="hexagon">
            <a:avLst/>
          </a:prstGeom>
          <a:solidFill>
            <a:schemeClr val="bg1"/>
          </a:solidFill>
          <a:ln w="28575">
            <a:solidFill>
              <a:srgbClr val="50A3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latin typeface="Arial" panose="020B0604020202020204" pitchFamily="34" charset="0"/>
                <a:cs typeface="Arial" panose="020B0604020202020204" pitchFamily="34" charset="0"/>
              </a:rPr>
              <a:t>Promotion of dialog between citizens and public services providers</a:t>
            </a:r>
            <a:r>
              <a:rPr lang="lv-LV" sz="1400" b="1" dirty="0">
                <a:solidFill>
                  <a:schemeClr val="tx1"/>
                </a:solidFill>
                <a:latin typeface="Arial" panose="020B0604020202020204" pitchFamily="34" charset="0"/>
                <a:cs typeface="Arial" panose="020B0604020202020204" pitchFamily="34" charset="0"/>
              </a:rPr>
              <a:t>, </a:t>
            </a:r>
            <a:r>
              <a:rPr lang="en-US" sz="1400" b="1" dirty="0">
                <a:solidFill>
                  <a:schemeClr val="tx1"/>
                </a:solidFill>
                <a:latin typeface="Arial" panose="020B0604020202020204" pitchFamily="34" charset="0"/>
                <a:cs typeface="Arial" panose="020B0604020202020204" pitchFamily="34" charset="0"/>
              </a:rPr>
              <a:t>societal involvement in civic decision making</a:t>
            </a:r>
          </a:p>
        </p:txBody>
      </p:sp>
    </p:spTree>
    <p:extLst>
      <p:ext uri="{BB962C8B-B14F-4D97-AF65-F5344CB8AC3E}">
        <p14:creationId xmlns:p14="http://schemas.microsoft.com/office/powerpoint/2010/main" val="2520933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7">
            <a:extLst>
              <a:ext uri="{FF2B5EF4-FFF2-40B4-BE49-F238E27FC236}">
                <a16:creationId xmlns:a16="http://schemas.microsoft.com/office/drawing/2014/main" id="{74B87A94-3FC9-4A5E-B742-2F6CE6886860}"/>
              </a:ext>
            </a:extLst>
          </p:cNvPr>
          <p:cNvGrpSpPr>
            <a:grpSpLocks/>
          </p:cNvGrpSpPr>
          <p:nvPr/>
        </p:nvGrpSpPr>
        <p:grpSpPr bwMode="auto">
          <a:xfrm>
            <a:off x="0" y="6200775"/>
            <a:ext cx="12192000" cy="657225"/>
            <a:chOff x="-6092" y="914400"/>
            <a:chExt cx="6102092" cy="788312"/>
          </a:xfrm>
        </p:grpSpPr>
        <p:sp>
          <p:nvSpPr>
            <p:cNvPr id="6" name="Rectangle 5">
              <a:extLst>
                <a:ext uri="{FF2B5EF4-FFF2-40B4-BE49-F238E27FC236}">
                  <a16:creationId xmlns:a16="http://schemas.microsoft.com/office/drawing/2014/main" id="{FDF861D6-A8F7-4D5F-A906-151A739579CF}"/>
                </a:ext>
              </a:extLst>
            </p:cNvPr>
            <p:cNvSpPr/>
            <p:nvPr/>
          </p:nvSpPr>
          <p:spPr>
            <a:xfrm>
              <a:off x="264" y="914400"/>
              <a:ext cx="6095736"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Isosceles Triangle 6">
              <a:extLst>
                <a:ext uri="{FF2B5EF4-FFF2-40B4-BE49-F238E27FC236}">
                  <a16:creationId xmlns:a16="http://schemas.microsoft.com/office/drawing/2014/main" id="{3493CE07-ADDE-4CCC-888A-965C3DBB1A75}"/>
                </a:ext>
              </a:extLst>
            </p:cNvPr>
            <p:cNvSpPr/>
            <p:nvPr/>
          </p:nvSpPr>
          <p:spPr>
            <a:xfrm rot="5400000">
              <a:off x="-231010" y="1139318"/>
              <a:ext cx="788312"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47107" name="TextBox 9">
            <a:extLst>
              <a:ext uri="{FF2B5EF4-FFF2-40B4-BE49-F238E27FC236}">
                <a16:creationId xmlns:a16="http://schemas.microsoft.com/office/drawing/2014/main" id="{5AF19A0A-CDAA-4DEB-9D3C-7E840BC7288C}"/>
              </a:ext>
            </a:extLst>
          </p:cNvPr>
          <p:cNvSpPr txBox="1">
            <a:spLocks noChangeArrowheads="1"/>
          </p:cNvSpPr>
          <p:nvPr/>
        </p:nvSpPr>
        <p:spPr bwMode="auto">
          <a:xfrm>
            <a:off x="771525" y="6350000"/>
            <a:ext cx="520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lt-LT" altLang="lv-LV" sz="1600" b="1">
                <a:solidFill>
                  <a:schemeClr val="bg1"/>
                </a:solidFill>
                <a:latin typeface="Montserrat"/>
              </a:rPr>
              <a:t>Interreg V-A Latvia-Lithuania Programme 2014-2020</a:t>
            </a:r>
            <a:endParaRPr lang="en-GB" altLang="lv-LV" sz="1600" b="1">
              <a:solidFill>
                <a:schemeClr val="bg1"/>
              </a:solidFill>
              <a:latin typeface="Montserrat"/>
            </a:endParaRPr>
          </a:p>
        </p:txBody>
      </p:sp>
      <p:sp>
        <p:nvSpPr>
          <p:cNvPr id="47108" name="TextBox 10">
            <a:extLst>
              <a:ext uri="{FF2B5EF4-FFF2-40B4-BE49-F238E27FC236}">
                <a16:creationId xmlns:a16="http://schemas.microsoft.com/office/drawing/2014/main" id="{12B2871E-CC1F-4FEB-806D-A3AEBAB4EC63}"/>
              </a:ext>
            </a:extLst>
          </p:cNvPr>
          <p:cNvSpPr txBox="1">
            <a:spLocks noChangeArrowheads="1"/>
          </p:cNvSpPr>
          <p:nvPr/>
        </p:nvSpPr>
        <p:spPr bwMode="auto">
          <a:xfrm>
            <a:off x="10153650" y="6350000"/>
            <a:ext cx="1612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lv-LV" altLang="lv-LV" sz="1600" b="1">
                <a:solidFill>
                  <a:schemeClr val="bg1"/>
                </a:solidFill>
                <a:latin typeface="Montserrat"/>
              </a:rPr>
              <a:t>www.latlit.eu</a:t>
            </a:r>
            <a:endParaRPr lang="en-GB" altLang="lv-LV" sz="1600" b="1">
              <a:solidFill>
                <a:schemeClr val="bg1"/>
              </a:solidFill>
              <a:latin typeface="Montserrat"/>
            </a:endParaRPr>
          </a:p>
        </p:txBody>
      </p:sp>
      <p:pic>
        <p:nvPicPr>
          <p:cNvPr id="47109" name="Picture 19">
            <a:extLst>
              <a:ext uri="{FF2B5EF4-FFF2-40B4-BE49-F238E27FC236}">
                <a16:creationId xmlns:a16="http://schemas.microsoft.com/office/drawing/2014/main" id="{834B6486-B47C-42B8-B3F6-B67A84AA54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738" y="177800"/>
            <a:ext cx="400367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5087537C-D4AA-4ABF-A425-D4265C286D6F}"/>
              </a:ext>
            </a:extLst>
          </p:cNvPr>
          <p:cNvCxnSpPr/>
          <p:nvPr/>
        </p:nvCxnSpPr>
        <p:spPr>
          <a:xfrm>
            <a:off x="12700" y="1524000"/>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47111" name="Rectangle 1">
            <a:extLst>
              <a:ext uri="{FF2B5EF4-FFF2-40B4-BE49-F238E27FC236}">
                <a16:creationId xmlns:a16="http://schemas.microsoft.com/office/drawing/2014/main" id="{835CB0DD-08A0-4334-9DB5-1AECFC80B3FE}"/>
              </a:ext>
            </a:extLst>
          </p:cNvPr>
          <p:cNvSpPr>
            <a:spLocks noChangeArrowheads="1"/>
          </p:cNvSpPr>
          <p:nvPr/>
        </p:nvSpPr>
        <p:spPr bwMode="auto">
          <a:xfrm>
            <a:off x="4573588" y="1076325"/>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lt-LT" altLang="en-US" sz="1800" b="1">
                <a:solidFill>
                  <a:srgbClr val="9FAEE5"/>
                </a:solidFill>
                <a:latin typeface="Arial" panose="020B0604020202020204" pitchFamily="34" charset="0"/>
              </a:rPr>
              <a:t>A</a:t>
            </a:r>
            <a:r>
              <a:rPr lang="en-GB" altLang="en-US" sz="1800" b="1">
                <a:solidFill>
                  <a:srgbClr val="9FAEE5"/>
                </a:solidFill>
                <a:latin typeface="Arial" panose="020B0604020202020204" pitchFamily="34" charset="0"/>
              </a:rPr>
              <a:t>ctivities </a:t>
            </a:r>
            <a:r>
              <a:rPr lang="lt-LT" altLang="en-US" sz="1800" b="1">
                <a:solidFill>
                  <a:srgbClr val="C00000"/>
                </a:solidFill>
                <a:latin typeface="Arial" panose="020B0604020202020204" pitchFamily="34" charset="0"/>
              </a:rPr>
              <a:t>NOT</a:t>
            </a:r>
            <a:r>
              <a:rPr lang="en-GB" altLang="en-US" sz="1800" b="1">
                <a:solidFill>
                  <a:srgbClr val="95A4D4"/>
                </a:solidFill>
                <a:latin typeface="Arial" panose="020B0604020202020204" pitchFamily="34" charset="0"/>
              </a:rPr>
              <a:t> </a:t>
            </a:r>
            <a:r>
              <a:rPr lang="en-GB" altLang="en-US" sz="1800" b="1">
                <a:solidFill>
                  <a:srgbClr val="9FAEE5"/>
                </a:solidFill>
                <a:latin typeface="Arial" panose="020B0604020202020204" pitchFamily="34" charset="0"/>
              </a:rPr>
              <a:t>supported by the Programme</a:t>
            </a:r>
            <a:endParaRPr lang="en-GB" altLang="en-US" sz="1800">
              <a:solidFill>
                <a:srgbClr val="9FAEE5"/>
              </a:solidFill>
              <a:latin typeface="Arial" panose="020B0604020202020204" pitchFamily="34" charset="0"/>
            </a:endParaRPr>
          </a:p>
        </p:txBody>
      </p:sp>
      <p:pic>
        <p:nvPicPr>
          <p:cNvPr id="47112" name="Picture 7">
            <a:extLst>
              <a:ext uri="{FF2B5EF4-FFF2-40B4-BE49-F238E27FC236}">
                <a16:creationId xmlns:a16="http://schemas.microsoft.com/office/drawing/2014/main" id="{C5BEC67F-7707-4EDC-867D-7B1D6B12A3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82275" y="115888"/>
            <a:ext cx="1323975"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Rectangle 3">
            <a:extLst>
              <a:ext uri="{FF2B5EF4-FFF2-40B4-BE49-F238E27FC236}">
                <a16:creationId xmlns:a16="http://schemas.microsoft.com/office/drawing/2014/main" id="{DDB9F139-DC93-4519-A62A-DAB0C39BD1BD}"/>
              </a:ext>
            </a:extLst>
          </p:cNvPr>
          <p:cNvSpPr>
            <a:spLocks noChangeArrowheads="1"/>
          </p:cNvSpPr>
          <p:nvPr/>
        </p:nvSpPr>
        <p:spPr bwMode="auto">
          <a:xfrm>
            <a:off x="615950" y="1968500"/>
            <a:ext cx="9305925" cy="4196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50000"/>
              </a:lnSpc>
              <a:spcBef>
                <a:spcPct val="0"/>
              </a:spcBef>
              <a:buClr>
                <a:srgbClr val="EA6647"/>
              </a:buClr>
              <a:buFont typeface="Wingdings" panose="05000000000000000000" pitchFamily="2" charset="2"/>
              <a:buChar char="ü"/>
            </a:pPr>
            <a:r>
              <a:rPr lang="en-GB" altLang="en-US" sz="1800" dirty="0">
                <a:solidFill>
                  <a:srgbClr val="0A3399"/>
                </a:solidFill>
                <a:latin typeface="Arial"/>
                <a:cs typeface="Arial"/>
              </a:rPr>
              <a:t>Purchase of </a:t>
            </a:r>
            <a:r>
              <a:rPr lang="en-GB" altLang="en-US" sz="1800" b="1" dirty="0">
                <a:solidFill>
                  <a:srgbClr val="0A3399"/>
                </a:solidFill>
                <a:latin typeface="Arial"/>
                <a:cs typeface="Arial"/>
              </a:rPr>
              <a:t>land</a:t>
            </a:r>
          </a:p>
          <a:p>
            <a:pPr>
              <a:lnSpc>
                <a:spcPct val="150000"/>
              </a:lnSpc>
              <a:spcBef>
                <a:spcPct val="0"/>
              </a:spcBef>
              <a:buClr>
                <a:srgbClr val="EA6647"/>
              </a:buClr>
              <a:buFont typeface="Wingdings" panose="05000000000000000000" pitchFamily="2" charset="2"/>
              <a:buChar char="ü"/>
            </a:pPr>
            <a:r>
              <a:rPr lang="en-GB" altLang="en-US" sz="1800" dirty="0">
                <a:solidFill>
                  <a:srgbClr val="0A3399"/>
                </a:solidFill>
                <a:latin typeface="Arial"/>
                <a:cs typeface="Arial"/>
              </a:rPr>
              <a:t>Purchase of </a:t>
            </a:r>
            <a:r>
              <a:rPr lang="en-GB" altLang="en-US" sz="1800" b="1" dirty="0">
                <a:solidFill>
                  <a:srgbClr val="0A3399"/>
                </a:solidFill>
                <a:latin typeface="Arial"/>
                <a:cs typeface="Arial"/>
              </a:rPr>
              <a:t>real estate</a:t>
            </a:r>
          </a:p>
          <a:p>
            <a:pPr>
              <a:lnSpc>
                <a:spcPct val="150000"/>
              </a:lnSpc>
              <a:spcBef>
                <a:spcPct val="0"/>
              </a:spcBef>
              <a:buClr>
                <a:srgbClr val="EA6647"/>
              </a:buClr>
              <a:buFont typeface="Wingdings" panose="05000000000000000000" pitchFamily="2" charset="2"/>
              <a:buChar char="ü"/>
            </a:pPr>
            <a:r>
              <a:rPr lang="en-GB" altLang="en-US" sz="1800" dirty="0">
                <a:solidFill>
                  <a:srgbClr val="0A3399"/>
                </a:solidFill>
                <a:latin typeface="Arial"/>
                <a:cs typeface="Arial"/>
              </a:rPr>
              <a:t>Purchase of </a:t>
            </a:r>
            <a:r>
              <a:rPr lang="en-GB" altLang="en-US" sz="1800" b="1" dirty="0">
                <a:solidFill>
                  <a:srgbClr val="0A3399"/>
                </a:solidFill>
                <a:latin typeface="Arial"/>
                <a:cs typeface="Arial"/>
              </a:rPr>
              <a:t>not specialised cars</a:t>
            </a:r>
          </a:p>
          <a:p>
            <a:pPr>
              <a:lnSpc>
                <a:spcPct val="150000"/>
              </a:lnSpc>
              <a:spcBef>
                <a:spcPct val="0"/>
              </a:spcBef>
              <a:buClr>
                <a:srgbClr val="EA6647"/>
              </a:buClr>
              <a:buFont typeface="Wingdings" panose="05000000000000000000" pitchFamily="2" charset="2"/>
              <a:buChar char="ü"/>
            </a:pPr>
            <a:r>
              <a:rPr lang="en-GB" altLang="en-US" sz="1800" dirty="0">
                <a:solidFill>
                  <a:srgbClr val="0A3399"/>
                </a:solidFill>
                <a:latin typeface="Arial"/>
                <a:cs typeface="Arial"/>
              </a:rPr>
              <a:t>Purchase of </a:t>
            </a:r>
            <a:r>
              <a:rPr lang="en-GB" altLang="en-US" sz="1800" b="1" dirty="0">
                <a:solidFill>
                  <a:srgbClr val="0A3399"/>
                </a:solidFill>
                <a:latin typeface="Arial"/>
                <a:cs typeface="Arial"/>
              </a:rPr>
              <a:t>luxury good</a:t>
            </a:r>
            <a:r>
              <a:rPr lang="lt-LT" altLang="en-US" sz="1800" b="1" dirty="0">
                <a:solidFill>
                  <a:srgbClr val="0A3399"/>
                </a:solidFill>
                <a:latin typeface="Arial"/>
                <a:cs typeface="Arial"/>
              </a:rPr>
              <a:t>s</a:t>
            </a:r>
            <a:endParaRPr lang="en-GB" altLang="en-US" sz="1800" b="1" dirty="0">
              <a:solidFill>
                <a:srgbClr val="0A3399"/>
              </a:solidFill>
              <a:latin typeface="Arial"/>
              <a:cs typeface="Arial"/>
            </a:endParaRPr>
          </a:p>
          <a:p>
            <a:pPr>
              <a:lnSpc>
                <a:spcPct val="150000"/>
              </a:lnSpc>
              <a:spcBef>
                <a:spcPct val="0"/>
              </a:spcBef>
              <a:buClr>
                <a:srgbClr val="EA6647"/>
              </a:buClr>
              <a:buFont typeface="Wingdings" panose="05000000000000000000" pitchFamily="2" charset="2"/>
              <a:buChar char="ü"/>
            </a:pPr>
            <a:r>
              <a:rPr lang="en-GB" altLang="en-US" sz="1800" b="1" dirty="0">
                <a:solidFill>
                  <a:srgbClr val="0A3399"/>
                </a:solidFill>
                <a:latin typeface="Arial"/>
                <a:cs typeface="Arial"/>
              </a:rPr>
              <a:t>Preparation of the technical documentation</a:t>
            </a:r>
            <a:endParaRPr lang="en-GB" altLang="en-US" sz="1800" dirty="0">
              <a:solidFill>
                <a:srgbClr val="0A3399"/>
              </a:solidFill>
              <a:latin typeface="Arial"/>
              <a:cs typeface="Arial"/>
            </a:endParaRPr>
          </a:p>
          <a:p>
            <a:pPr>
              <a:lnSpc>
                <a:spcPct val="150000"/>
              </a:lnSpc>
              <a:spcBef>
                <a:spcPct val="0"/>
              </a:spcBef>
              <a:buClr>
                <a:srgbClr val="EA6647"/>
              </a:buClr>
              <a:buFont typeface="Wingdings" panose="05000000000000000000" pitchFamily="2" charset="2"/>
              <a:buChar char="ü"/>
            </a:pPr>
            <a:r>
              <a:rPr lang="en-GB" altLang="en-US" sz="1800" dirty="0">
                <a:solidFill>
                  <a:srgbClr val="0A3399"/>
                </a:solidFill>
                <a:latin typeface="Arial"/>
                <a:cs typeface="Arial"/>
              </a:rPr>
              <a:t>Investment in </a:t>
            </a:r>
            <a:r>
              <a:rPr lang="en-GB" altLang="en-US" sz="1800" b="1" dirty="0">
                <a:solidFill>
                  <a:srgbClr val="0A3399"/>
                </a:solidFill>
                <a:latin typeface="Arial"/>
                <a:cs typeface="Arial"/>
              </a:rPr>
              <a:t>infrastructure outside the Programme territory</a:t>
            </a:r>
          </a:p>
          <a:p>
            <a:pPr>
              <a:lnSpc>
                <a:spcPct val="150000"/>
              </a:lnSpc>
              <a:spcBef>
                <a:spcPct val="0"/>
              </a:spcBef>
              <a:buClr>
                <a:srgbClr val="EA6647"/>
              </a:buClr>
              <a:buFont typeface="Wingdings" panose="05000000000000000000" pitchFamily="2" charset="2"/>
              <a:buChar char="ü"/>
            </a:pPr>
            <a:r>
              <a:rPr lang="en-GB" altLang="en-US" sz="1800" dirty="0">
                <a:solidFill>
                  <a:srgbClr val="0A3399"/>
                </a:solidFill>
                <a:latin typeface="Arial"/>
                <a:cs typeface="Arial"/>
              </a:rPr>
              <a:t>Creation/improvement of </a:t>
            </a:r>
            <a:r>
              <a:rPr lang="en-GB" altLang="en-US" sz="1800" b="1" dirty="0">
                <a:solidFill>
                  <a:srgbClr val="0A3399"/>
                </a:solidFill>
                <a:latin typeface="Arial"/>
                <a:cs typeface="Arial"/>
              </a:rPr>
              <a:t>long-term care services</a:t>
            </a:r>
          </a:p>
          <a:p>
            <a:pPr>
              <a:lnSpc>
                <a:spcPct val="150000"/>
              </a:lnSpc>
              <a:spcBef>
                <a:spcPct val="0"/>
              </a:spcBef>
              <a:buClr>
                <a:srgbClr val="EA6647"/>
              </a:buClr>
              <a:buFont typeface="Wingdings" panose="05000000000000000000" pitchFamily="2" charset="2"/>
              <a:buChar char="ü"/>
            </a:pPr>
            <a:r>
              <a:rPr lang="en-GB" altLang="en-US" sz="1800" b="1" dirty="0">
                <a:solidFill>
                  <a:srgbClr val="0A3399"/>
                </a:solidFill>
                <a:latin typeface="Arial"/>
                <a:cs typeface="Arial"/>
              </a:rPr>
              <a:t>Construction of roads </a:t>
            </a:r>
            <a:r>
              <a:rPr lang="en-GB" altLang="en-US" sz="1800" dirty="0">
                <a:solidFill>
                  <a:srgbClr val="0A3399"/>
                </a:solidFill>
                <a:latin typeface="Arial"/>
                <a:cs typeface="Arial"/>
              </a:rPr>
              <a:t>for the applicants applying for the open calls</a:t>
            </a:r>
          </a:p>
          <a:p>
            <a:pPr>
              <a:lnSpc>
                <a:spcPct val="150000"/>
              </a:lnSpc>
              <a:spcBef>
                <a:spcPct val="0"/>
              </a:spcBef>
              <a:buClr>
                <a:srgbClr val="EA6647"/>
              </a:buClr>
              <a:buNone/>
            </a:pPr>
            <a:r>
              <a:rPr lang="en-GB" altLang="en-US" sz="1800" dirty="0">
                <a:solidFill>
                  <a:srgbClr val="FF0000"/>
                </a:solidFill>
                <a:latin typeface="Arial"/>
                <a:cs typeface="Arial"/>
              </a:rPr>
              <a:t>….full list of not supported activities by the Programme please read in section 3 of the Programme manual</a:t>
            </a:r>
            <a:endParaRPr lang="en-GB" altLang="en-US" sz="1800" dirty="0">
              <a:solidFill>
                <a:srgbClr val="FF0000"/>
              </a:solidFill>
              <a:latin typeface="Arial" panose="020B0604020202020204" pitchFamily="34" charset="0"/>
            </a:endParaRPr>
          </a:p>
        </p:txBody>
      </p:sp>
      <p:pic>
        <p:nvPicPr>
          <p:cNvPr id="47114" name="Picture 4">
            <a:extLst>
              <a:ext uri="{FF2B5EF4-FFF2-40B4-BE49-F238E27FC236}">
                <a16:creationId xmlns:a16="http://schemas.microsoft.com/office/drawing/2014/main" id="{14B49048-EB21-4595-BB14-36ACAC6C048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66250" y="3429000"/>
            <a:ext cx="19177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7">
            <a:extLst>
              <a:ext uri="{FF2B5EF4-FFF2-40B4-BE49-F238E27FC236}">
                <a16:creationId xmlns:a16="http://schemas.microsoft.com/office/drawing/2014/main" id="{FB6201EB-FE96-4B0C-8667-2DA961A1B2B8}"/>
              </a:ext>
            </a:extLst>
          </p:cNvPr>
          <p:cNvGrpSpPr>
            <a:grpSpLocks/>
          </p:cNvGrpSpPr>
          <p:nvPr/>
        </p:nvGrpSpPr>
        <p:grpSpPr bwMode="auto">
          <a:xfrm>
            <a:off x="0" y="6200775"/>
            <a:ext cx="12192000" cy="657225"/>
            <a:chOff x="-6092" y="914400"/>
            <a:chExt cx="6102092" cy="788312"/>
          </a:xfrm>
        </p:grpSpPr>
        <p:sp>
          <p:nvSpPr>
            <p:cNvPr id="6" name="Rectangle 5">
              <a:extLst>
                <a:ext uri="{FF2B5EF4-FFF2-40B4-BE49-F238E27FC236}">
                  <a16:creationId xmlns:a16="http://schemas.microsoft.com/office/drawing/2014/main" id="{4C3BC986-34C3-4D76-A9AE-72D54BCDDFA4}"/>
                </a:ext>
              </a:extLst>
            </p:cNvPr>
            <p:cNvSpPr/>
            <p:nvPr/>
          </p:nvSpPr>
          <p:spPr>
            <a:xfrm>
              <a:off x="264" y="914400"/>
              <a:ext cx="6095736"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Isosceles Triangle 6">
              <a:extLst>
                <a:ext uri="{FF2B5EF4-FFF2-40B4-BE49-F238E27FC236}">
                  <a16:creationId xmlns:a16="http://schemas.microsoft.com/office/drawing/2014/main" id="{8468F360-668A-499F-9F94-6C4D08217639}"/>
                </a:ext>
              </a:extLst>
            </p:cNvPr>
            <p:cNvSpPr/>
            <p:nvPr/>
          </p:nvSpPr>
          <p:spPr>
            <a:xfrm rot="5400000">
              <a:off x="-231010" y="1139318"/>
              <a:ext cx="788312"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45059" name="TextBox 9">
            <a:extLst>
              <a:ext uri="{FF2B5EF4-FFF2-40B4-BE49-F238E27FC236}">
                <a16:creationId xmlns:a16="http://schemas.microsoft.com/office/drawing/2014/main" id="{4D593223-F327-410C-89BA-1E95CE7102F4}"/>
              </a:ext>
            </a:extLst>
          </p:cNvPr>
          <p:cNvSpPr txBox="1">
            <a:spLocks noChangeArrowheads="1"/>
          </p:cNvSpPr>
          <p:nvPr/>
        </p:nvSpPr>
        <p:spPr bwMode="auto">
          <a:xfrm>
            <a:off x="771525" y="6350000"/>
            <a:ext cx="520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lt-LT" altLang="lv-LV" sz="1600" b="1">
                <a:solidFill>
                  <a:schemeClr val="bg1"/>
                </a:solidFill>
                <a:latin typeface="Montserrat"/>
              </a:rPr>
              <a:t>Interreg V-A Latvia-Lithuania Programme 2014-2020</a:t>
            </a:r>
            <a:endParaRPr lang="en-GB" altLang="lv-LV" sz="1600" b="1">
              <a:solidFill>
                <a:schemeClr val="bg1"/>
              </a:solidFill>
              <a:latin typeface="Montserrat"/>
            </a:endParaRPr>
          </a:p>
        </p:txBody>
      </p:sp>
      <p:sp>
        <p:nvSpPr>
          <p:cNvPr id="45060" name="TextBox 10">
            <a:extLst>
              <a:ext uri="{FF2B5EF4-FFF2-40B4-BE49-F238E27FC236}">
                <a16:creationId xmlns:a16="http://schemas.microsoft.com/office/drawing/2014/main" id="{8634E6C6-4555-4844-ACEA-D9E6A3CD9D0C}"/>
              </a:ext>
            </a:extLst>
          </p:cNvPr>
          <p:cNvSpPr txBox="1">
            <a:spLocks noChangeArrowheads="1"/>
          </p:cNvSpPr>
          <p:nvPr/>
        </p:nvSpPr>
        <p:spPr bwMode="auto">
          <a:xfrm>
            <a:off x="10153650" y="6350000"/>
            <a:ext cx="1612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lv-LV" altLang="lv-LV" sz="1600" b="1">
                <a:solidFill>
                  <a:schemeClr val="bg1"/>
                </a:solidFill>
                <a:latin typeface="Montserrat"/>
              </a:rPr>
              <a:t>www.latlit.eu</a:t>
            </a:r>
            <a:endParaRPr lang="en-GB" altLang="lv-LV" sz="1600" b="1">
              <a:solidFill>
                <a:schemeClr val="bg1"/>
              </a:solidFill>
              <a:latin typeface="Montserrat"/>
            </a:endParaRPr>
          </a:p>
        </p:txBody>
      </p:sp>
      <p:pic>
        <p:nvPicPr>
          <p:cNvPr id="45061" name="Picture 19">
            <a:extLst>
              <a:ext uri="{FF2B5EF4-FFF2-40B4-BE49-F238E27FC236}">
                <a16:creationId xmlns:a16="http://schemas.microsoft.com/office/drawing/2014/main" id="{84C8DD0C-6E54-4150-8ABA-242A1C4429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738" y="177800"/>
            <a:ext cx="400367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9B87C740-D68A-4168-A43A-EE6AC623DEDA}"/>
              </a:ext>
            </a:extLst>
          </p:cNvPr>
          <p:cNvCxnSpPr/>
          <p:nvPr/>
        </p:nvCxnSpPr>
        <p:spPr>
          <a:xfrm>
            <a:off x="12700" y="1524000"/>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45063" name="Rectangle 2">
            <a:extLst>
              <a:ext uri="{FF2B5EF4-FFF2-40B4-BE49-F238E27FC236}">
                <a16:creationId xmlns:a16="http://schemas.microsoft.com/office/drawing/2014/main" id="{52B9E795-FD85-4E98-AB66-8ACD89B00A44}"/>
              </a:ext>
            </a:extLst>
          </p:cNvPr>
          <p:cNvSpPr>
            <a:spLocks noChangeArrowheads="1"/>
          </p:cNvSpPr>
          <p:nvPr/>
        </p:nvSpPr>
        <p:spPr bwMode="auto">
          <a:xfrm>
            <a:off x="3601626" y="1743199"/>
            <a:ext cx="8002587" cy="43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nSpc>
                <a:spcPct val="100000"/>
              </a:lnSpc>
              <a:spcBef>
                <a:spcPct val="0"/>
              </a:spcBef>
              <a:buNone/>
            </a:pPr>
            <a:r>
              <a:rPr lang="en-GB" sz="2000" dirty="0">
                <a:solidFill>
                  <a:srgbClr val="0A3399"/>
                </a:solidFill>
                <a:latin typeface="Arial"/>
                <a:cs typeface="Arial"/>
              </a:rPr>
              <a:t>Clear </a:t>
            </a:r>
            <a:r>
              <a:rPr lang="en-GB" sz="2000" b="1" dirty="0">
                <a:solidFill>
                  <a:srgbClr val="C00000"/>
                </a:solidFill>
                <a:latin typeface="Arial"/>
                <a:cs typeface="Arial"/>
              </a:rPr>
              <a:t>link to the Programme</a:t>
            </a:r>
            <a:endParaRPr lang="en-GB" sz="2000" dirty="0">
              <a:solidFill>
                <a:srgbClr val="0A3399"/>
              </a:solidFill>
              <a:latin typeface="Arial"/>
              <a:cs typeface="Arial"/>
            </a:endParaRPr>
          </a:p>
          <a:p>
            <a:pPr>
              <a:lnSpc>
                <a:spcPct val="100000"/>
              </a:lnSpc>
              <a:spcBef>
                <a:spcPct val="0"/>
              </a:spcBef>
            </a:pPr>
            <a:r>
              <a:rPr lang="en-GB" sz="1600" dirty="0">
                <a:latin typeface="Arial"/>
                <a:cs typeface="Arial"/>
              </a:rPr>
              <a:t>Is project overall objective coherent with the respective Programme priority and its specific objective?</a:t>
            </a:r>
            <a:endParaRPr lang="en-GB" sz="1600" dirty="0"/>
          </a:p>
          <a:p>
            <a:pPr>
              <a:lnSpc>
                <a:spcPct val="100000"/>
              </a:lnSpc>
              <a:spcBef>
                <a:spcPct val="0"/>
              </a:spcBef>
            </a:pPr>
            <a:r>
              <a:rPr lang="en-GB" sz="1600" dirty="0">
                <a:latin typeface="Arial"/>
                <a:cs typeface="Arial"/>
              </a:rPr>
              <a:t>Do project main outputs contribute to at least one output indicator and project results contribute to at least one result indicator of the chosen specific objective?</a:t>
            </a:r>
            <a:endParaRPr lang="en-GB" sz="1600" dirty="0"/>
          </a:p>
          <a:p>
            <a:pPr marL="0" indent="0">
              <a:lnSpc>
                <a:spcPct val="100000"/>
              </a:lnSpc>
              <a:spcBef>
                <a:spcPct val="0"/>
              </a:spcBef>
              <a:buNone/>
            </a:pPr>
            <a:endParaRPr lang="en-GB" altLang="lv-LV" sz="2000" dirty="0">
              <a:solidFill>
                <a:srgbClr val="0A3399"/>
              </a:solidFill>
              <a:latin typeface="Arial"/>
              <a:cs typeface="Arial"/>
            </a:endParaRPr>
          </a:p>
          <a:p>
            <a:pPr marL="0" indent="0">
              <a:lnSpc>
                <a:spcPct val="100000"/>
              </a:lnSpc>
              <a:spcBef>
                <a:spcPct val="0"/>
              </a:spcBef>
              <a:buNone/>
            </a:pPr>
            <a:r>
              <a:rPr lang="en-GB" altLang="lv-LV" sz="2000" dirty="0">
                <a:solidFill>
                  <a:srgbClr val="0A3399"/>
                </a:solidFill>
                <a:latin typeface="Arial"/>
                <a:cs typeface="Arial"/>
              </a:rPr>
              <a:t>Clear </a:t>
            </a:r>
            <a:r>
              <a:rPr lang="en-GB" altLang="lv-LV" sz="2000" b="1" dirty="0">
                <a:solidFill>
                  <a:srgbClr val="C00000"/>
                </a:solidFill>
                <a:latin typeface="Arial"/>
                <a:cs typeface="Arial"/>
              </a:rPr>
              <a:t>cross border </a:t>
            </a:r>
            <a:r>
              <a:rPr lang="en-GB" altLang="lv-LV" sz="2000" dirty="0">
                <a:solidFill>
                  <a:srgbClr val="0A3399"/>
                </a:solidFill>
                <a:latin typeface="Arial"/>
                <a:cs typeface="Arial"/>
              </a:rPr>
              <a:t>relevance</a:t>
            </a:r>
            <a:endParaRPr lang="en-GB" altLang="lv-LV" sz="2000" dirty="0">
              <a:solidFill>
                <a:srgbClr val="0A3399"/>
              </a:solidFill>
              <a:latin typeface="Arial" panose="020B0604020202020204" pitchFamily="34" charset="0"/>
            </a:endParaRPr>
          </a:p>
          <a:p>
            <a:pPr>
              <a:lnSpc>
                <a:spcPct val="100000"/>
              </a:lnSpc>
              <a:spcBef>
                <a:spcPct val="0"/>
              </a:spcBef>
            </a:pPr>
            <a:r>
              <a:rPr lang="en-GB" altLang="lv-LV" sz="1600" dirty="0">
                <a:latin typeface="Arial"/>
                <a:cs typeface="Arial"/>
              </a:rPr>
              <a:t>Do project partners solve </a:t>
            </a:r>
            <a:r>
              <a:rPr lang="en-GB" sz="1600" dirty="0">
                <a:latin typeface="Arial"/>
                <a:cs typeface="Arial"/>
              </a:rPr>
              <a:t>common challenge addressed in the project by using cross border approach?</a:t>
            </a:r>
            <a:endParaRPr lang="en-GB" altLang="lv-LV" sz="1600" dirty="0">
              <a:latin typeface="Arial" panose="020B0604020202020204" pitchFamily="34" charset="0"/>
            </a:endParaRPr>
          </a:p>
          <a:p>
            <a:pPr>
              <a:lnSpc>
                <a:spcPct val="100000"/>
              </a:lnSpc>
              <a:spcBef>
                <a:spcPct val="0"/>
              </a:spcBef>
            </a:pPr>
            <a:r>
              <a:rPr lang="en-GB" sz="1600" dirty="0">
                <a:latin typeface="Arial"/>
                <a:cs typeface="Arial"/>
              </a:rPr>
              <a:t>Do all the project partners benefit from the cross border cooperation?</a:t>
            </a:r>
            <a:endParaRPr lang="en-GB" altLang="lv-LV" sz="1600" dirty="0">
              <a:latin typeface="Arial" panose="020B0604020202020204" pitchFamily="34" charset="0"/>
            </a:endParaRPr>
          </a:p>
          <a:p>
            <a:pPr>
              <a:lnSpc>
                <a:spcPct val="100000"/>
              </a:lnSpc>
              <a:spcBef>
                <a:spcPct val="0"/>
              </a:spcBef>
            </a:pPr>
            <a:r>
              <a:rPr lang="en-GB" sz="1600" dirty="0">
                <a:latin typeface="Arial"/>
                <a:cs typeface="Arial"/>
              </a:rPr>
              <a:t>Does cooperation bring added value, has a positive impact for the programme area and long-lasting effect after the project end?</a:t>
            </a:r>
            <a:r>
              <a:rPr lang="en-GB" sz="1800" dirty="0">
                <a:latin typeface="Arial"/>
                <a:cs typeface="Arial"/>
              </a:rPr>
              <a:t>  </a:t>
            </a:r>
            <a:endParaRPr lang="en-GB" altLang="lv-LV" sz="1800" dirty="0">
              <a:solidFill>
                <a:srgbClr val="0A3399"/>
              </a:solidFill>
              <a:latin typeface="Arial" panose="020B0604020202020204" pitchFamily="34" charset="0"/>
            </a:endParaRPr>
          </a:p>
          <a:p>
            <a:pPr marL="0" indent="0">
              <a:lnSpc>
                <a:spcPct val="200000"/>
              </a:lnSpc>
              <a:spcBef>
                <a:spcPct val="0"/>
              </a:spcBef>
              <a:buNone/>
            </a:pPr>
            <a:r>
              <a:rPr lang="en-GB" altLang="lv-LV" sz="2000" b="1" dirty="0">
                <a:solidFill>
                  <a:srgbClr val="C00000"/>
                </a:solidFill>
                <a:latin typeface="Arial"/>
                <a:cs typeface="Arial"/>
              </a:rPr>
              <a:t>Innovative</a:t>
            </a:r>
            <a:r>
              <a:rPr lang="en-GB" altLang="lv-LV" sz="2000" dirty="0">
                <a:solidFill>
                  <a:srgbClr val="0A3399"/>
                </a:solidFill>
                <a:latin typeface="Arial"/>
                <a:cs typeface="Arial"/>
              </a:rPr>
              <a:t> approach is used</a:t>
            </a:r>
          </a:p>
          <a:p>
            <a:pPr marL="342900" indent="-342900">
              <a:lnSpc>
                <a:spcPct val="100000"/>
              </a:lnSpc>
              <a:spcBef>
                <a:spcPct val="0"/>
              </a:spcBef>
            </a:pPr>
            <a:r>
              <a:rPr lang="en-GB" sz="1600" dirty="0">
                <a:latin typeface="Arial"/>
                <a:cs typeface="Arial"/>
              </a:rPr>
              <a:t>Does project offer new solutions that are different from already existing ones for chosen problem or territory?</a:t>
            </a:r>
            <a:endParaRPr lang="en-GB" sz="1600" dirty="0">
              <a:latin typeface="Arial"/>
            </a:endParaRPr>
          </a:p>
        </p:txBody>
      </p:sp>
      <p:sp>
        <p:nvSpPr>
          <p:cNvPr id="45064" name="Rectangle 1">
            <a:extLst>
              <a:ext uri="{FF2B5EF4-FFF2-40B4-BE49-F238E27FC236}">
                <a16:creationId xmlns:a16="http://schemas.microsoft.com/office/drawing/2014/main" id="{B5615461-A21D-47EE-8E8D-CE7070F4764C}"/>
              </a:ext>
            </a:extLst>
          </p:cNvPr>
          <p:cNvSpPr>
            <a:spLocks noChangeArrowheads="1"/>
          </p:cNvSpPr>
          <p:nvPr/>
        </p:nvSpPr>
        <p:spPr bwMode="auto">
          <a:xfrm>
            <a:off x="7540254" y="834654"/>
            <a:ext cx="67040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US" altLang="lv-LV" sz="2000" b="1">
                <a:solidFill>
                  <a:srgbClr val="95A4D4"/>
                </a:solidFill>
                <a:latin typeface="Arial"/>
                <a:cs typeface="Arial"/>
              </a:rPr>
              <a:t>General requirements for projects (1)</a:t>
            </a:r>
            <a:endParaRPr lang="en-GB" altLang="lv-LV" sz="2000" b="1">
              <a:solidFill>
                <a:srgbClr val="0A3399"/>
              </a:solidFill>
              <a:latin typeface="Arial"/>
              <a:cs typeface="Arial"/>
            </a:endParaRPr>
          </a:p>
        </p:txBody>
      </p:sp>
      <p:pic>
        <p:nvPicPr>
          <p:cNvPr id="45065" name="Picture 11">
            <a:extLst>
              <a:ext uri="{FF2B5EF4-FFF2-40B4-BE49-F238E27FC236}">
                <a16:creationId xmlns:a16="http://schemas.microsoft.com/office/drawing/2014/main" id="{66E06B3D-91FC-4EE9-A9E2-1F4BC0AFE46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4563" y="3856038"/>
            <a:ext cx="2325687"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2">
            <a:extLst>
              <a:ext uri="{FF2B5EF4-FFF2-40B4-BE49-F238E27FC236}">
                <a16:creationId xmlns:a16="http://schemas.microsoft.com/office/drawing/2014/main" id="{AC1E43CF-B166-4FD0-AA70-CC63E956A5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021" y="2100964"/>
            <a:ext cx="1698625"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7">
            <a:extLst>
              <a:ext uri="{FF2B5EF4-FFF2-40B4-BE49-F238E27FC236}">
                <a16:creationId xmlns:a16="http://schemas.microsoft.com/office/drawing/2014/main" id="{59D998E4-F7D8-45A6-BB00-171E48D2F6D8}"/>
              </a:ext>
            </a:extLst>
          </p:cNvPr>
          <p:cNvGrpSpPr>
            <a:grpSpLocks/>
          </p:cNvGrpSpPr>
          <p:nvPr/>
        </p:nvGrpSpPr>
        <p:grpSpPr bwMode="auto">
          <a:xfrm>
            <a:off x="0" y="6200775"/>
            <a:ext cx="12192000" cy="657225"/>
            <a:chOff x="-6092" y="914400"/>
            <a:chExt cx="6102092" cy="788312"/>
          </a:xfrm>
        </p:grpSpPr>
        <p:sp>
          <p:nvSpPr>
            <p:cNvPr id="6" name="Rectangle 5">
              <a:extLst>
                <a:ext uri="{FF2B5EF4-FFF2-40B4-BE49-F238E27FC236}">
                  <a16:creationId xmlns:a16="http://schemas.microsoft.com/office/drawing/2014/main" id="{A5236524-FCCA-445C-827E-2FE1B50FC700}"/>
                </a:ext>
              </a:extLst>
            </p:cNvPr>
            <p:cNvSpPr/>
            <p:nvPr/>
          </p:nvSpPr>
          <p:spPr>
            <a:xfrm>
              <a:off x="264" y="914400"/>
              <a:ext cx="6095736"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Isosceles Triangle 6">
              <a:extLst>
                <a:ext uri="{FF2B5EF4-FFF2-40B4-BE49-F238E27FC236}">
                  <a16:creationId xmlns:a16="http://schemas.microsoft.com/office/drawing/2014/main" id="{3D8F7177-FD3A-469E-893E-884141CB2654}"/>
                </a:ext>
              </a:extLst>
            </p:cNvPr>
            <p:cNvSpPr/>
            <p:nvPr/>
          </p:nvSpPr>
          <p:spPr>
            <a:xfrm rot="5400000">
              <a:off x="-231010" y="1139318"/>
              <a:ext cx="788312"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65539" name="TextBox 9">
            <a:extLst>
              <a:ext uri="{FF2B5EF4-FFF2-40B4-BE49-F238E27FC236}">
                <a16:creationId xmlns:a16="http://schemas.microsoft.com/office/drawing/2014/main" id="{186EE729-BB07-49C8-AFC0-71E50A673E00}"/>
              </a:ext>
            </a:extLst>
          </p:cNvPr>
          <p:cNvSpPr txBox="1">
            <a:spLocks noChangeArrowheads="1"/>
          </p:cNvSpPr>
          <p:nvPr/>
        </p:nvSpPr>
        <p:spPr bwMode="auto">
          <a:xfrm>
            <a:off x="771525" y="6350000"/>
            <a:ext cx="520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lt-LT" altLang="lv-LV" sz="1600" b="1">
                <a:solidFill>
                  <a:schemeClr val="bg1"/>
                </a:solidFill>
                <a:latin typeface="Montserrat"/>
              </a:rPr>
              <a:t>Interreg V-A Latvia-Lithuania Programme 2014-2020</a:t>
            </a:r>
            <a:endParaRPr lang="en-GB" altLang="lv-LV" sz="1600" b="1">
              <a:solidFill>
                <a:schemeClr val="bg1"/>
              </a:solidFill>
              <a:latin typeface="Montserrat"/>
            </a:endParaRPr>
          </a:p>
        </p:txBody>
      </p:sp>
      <p:sp>
        <p:nvSpPr>
          <p:cNvPr id="65540" name="TextBox 10">
            <a:extLst>
              <a:ext uri="{FF2B5EF4-FFF2-40B4-BE49-F238E27FC236}">
                <a16:creationId xmlns:a16="http://schemas.microsoft.com/office/drawing/2014/main" id="{8BB7C0EE-7D5B-4D0A-9009-3CB012062432}"/>
              </a:ext>
            </a:extLst>
          </p:cNvPr>
          <p:cNvSpPr txBox="1">
            <a:spLocks noChangeArrowheads="1"/>
          </p:cNvSpPr>
          <p:nvPr/>
        </p:nvSpPr>
        <p:spPr bwMode="auto">
          <a:xfrm>
            <a:off x="10153650" y="6350000"/>
            <a:ext cx="1612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lv-LV" altLang="lv-LV" sz="1600" b="1">
                <a:solidFill>
                  <a:schemeClr val="bg1"/>
                </a:solidFill>
                <a:latin typeface="Montserrat"/>
              </a:rPr>
              <a:t>www.latlit.eu</a:t>
            </a:r>
            <a:endParaRPr lang="en-GB" altLang="lv-LV" sz="1600" b="1">
              <a:solidFill>
                <a:schemeClr val="bg1"/>
              </a:solidFill>
              <a:latin typeface="Montserrat"/>
            </a:endParaRPr>
          </a:p>
        </p:txBody>
      </p:sp>
      <p:pic>
        <p:nvPicPr>
          <p:cNvPr id="65541" name="Picture 19">
            <a:extLst>
              <a:ext uri="{FF2B5EF4-FFF2-40B4-BE49-F238E27FC236}">
                <a16:creationId xmlns:a16="http://schemas.microsoft.com/office/drawing/2014/main" id="{FFE62F6B-C1C0-4E0F-981C-77EC2DA3AA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738" y="177800"/>
            <a:ext cx="400367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B99BC1BE-D45A-4DD9-A8BC-8C23C19913B9}"/>
              </a:ext>
            </a:extLst>
          </p:cNvPr>
          <p:cNvCxnSpPr/>
          <p:nvPr/>
        </p:nvCxnSpPr>
        <p:spPr>
          <a:xfrm>
            <a:off x="12700" y="1524000"/>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65545" name="Rectangle 1">
            <a:extLst>
              <a:ext uri="{FF2B5EF4-FFF2-40B4-BE49-F238E27FC236}">
                <a16:creationId xmlns:a16="http://schemas.microsoft.com/office/drawing/2014/main" id="{0E14D0E2-694F-4118-BD82-0FE782EE8565}"/>
              </a:ext>
            </a:extLst>
          </p:cNvPr>
          <p:cNvSpPr>
            <a:spLocks noChangeArrowheads="1"/>
          </p:cNvSpPr>
          <p:nvPr/>
        </p:nvSpPr>
        <p:spPr bwMode="auto">
          <a:xfrm>
            <a:off x="4502150" y="844550"/>
            <a:ext cx="67040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lv-LV" sz="2400" b="1" dirty="0" err="1">
                <a:solidFill>
                  <a:srgbClr val="0A3399"/>
                </a:solidFill>
                <a:latin typeface="Arial" panose="020B0604020202020204" pitchFamily="34" charset="0"/>
              </a:rPr>
              <a:t>Inovative</a:t>
            </a:r>
            <a:r>
              <a:rPr lang="en-US" altLang="lv-LV" sz="2400" b="1" dirty="0">
                <a:solidFill>
                  <a:srgbClr val="0A3399"/>
                </a:solidFill>
                <a:latin typeface="Arial" panose="020B0604020202020204" pitchFamily="34" charset="0"/>
              </a:rPr>
              <a:t> </a:t>
            </a:r>
            <a:r>
              <a:rPr lang="en-US" altLang="lv-LV" sz="2400" b="1" dirty="0" err="1">
                <a:solidFill>
                  <a:srgbClr val="0A3399"/>
                </a:solidFill>
                <a:latin typeface="Arial" panose="020B0604020202020204" pitchFamily="34" charset="0"/>
              </a:rPr>
              <a:t>apprroach</a:t>
            </a:r>
            <a:endParaRPr lang="en-US" altLang="lv-LV" sz="2400" b="1" dirty="0">
              <a:solidFill>
                <a:srgbClr val="0A3399"/>
              </a:solidFill>
              <a:latin typeface="Arial" panose="020B0604020202020204" pitchFamily="34" charset="0"/>
            </a:endParaRPr>
          </a:p>
        </p:txBody>
      </p:sp>
      <p:sp>
        <p:nvSpPr>
          <p:cNvPr id="65546" name="Rectangle 2">
            <a:extLst>
              <a:ext uri="{FF2B5EF4-FFF2-40B4-BE49-F238E27FC236}">
                <a16:creationId xmlns:a16="http://schemas.microsoft.com/office/drawing/2014/main" id="{1755E37E-80FA-4E2D-A521-A94C7D206757}"/>
              </a:ext>
            </a:extLst>
          </p:cNvPr>
          <p:cNvSpPr>
            <a:spLocks noChangeArrowheads="1"/>
          </p:cNvSpPr>
          <p:nvPr/>
        </p:nvSpPr>
        <p:spPr bwMode="auto">
          <a:xfrm>
            <a:off x="373411" y="1851026"/>
            <a:ext cx="11525250"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en-GB" altLang="lv-LV" sz="1800" dirty="0">
                <a:solidFill>
                  <a:srgbClr val="0A3399"/>
                </a:solidFill>
                <a:latin typeface="Arial" panose="020B0604020202020204" pitchFamily="34" charset="0"/>
              </a:rPr>
              <a:t>Project should demonstrate innovative approach – it should differ from already available cross border solutions for chosen problem or territory in order to avoid duplication of work and use of already known and available methodology.</a:t>
            </a:r>
            <a:r>
              <a:rPr lang="en-US" altLang="lv-LV" sz="1800" dirty="0">
                <a:solidFill>
                  <a:srgbClr val="0A3399"/>
                </a:solidFill>
                <a:latin typeface="Arial" panose="020B0604020202020204" pitchFamily="34" charset="0"/>
              </a:rPr>
              <a:t> The project may make use of synergies with other past or current EU and other projects.</a:t>
            </a:r>
            <a:endParaRPr lang="en-GB" altLang="lv-LV" sz="1800" dirty="0">
              <a:solidFill>
                <a:srgbClr val="0A3399"/>
              </a:solidFill>
              <a:latin typeface="Arial" panose="020B0604020202020204" pitchFamily="34" charset="0"/>
            </a:endParaRPr>
          </a:p>
        </p:txBody>
      </p:sp>
      <p:pic>
        <p:nvPicPr>
          <p:cNvPr id="65547" name="Picture 14">
            <a:extLst>
              <a:ext uri="{FF2B5EF4-FFF2-40B4-BE49-F238E27FC236}">
                <a16:creationId xmlns:a16="http://schemas.microsoft.com/office/drawing/2014/main" id="{C76A6669-9B0D-4DDC-BC4B-51FFD7E71D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58463" y="4957763"/>
            <a:ext cx="1427162"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8" name="Rectangle 16">
            <a:extLst>
              <a:ext uri="{FF2B5EF4-FFF2-40B4-BE49-F238E27FC236}">
                <a16:creationId xmlns:a16="http://schemas.microsoft.com/office/drawing/2014/main" id="{DDCAEF02-D415-43A3-8016-BE1A45F54AB1}"/>
              </a:ext>
            </a:extLst>
          </p:cNvPr>
          <p:cNvSpPr>
            <a:spLocks noChangeArrowheads="1"/>
          </p:cNvSpPr>
          <p:nvPr/>
        </p:nvSpPr>
        <p:spPr bwMode="auto">
          <a:xfrm>
            <a:off x="1223962" y="3690938"/>
            <a:ext cx="3838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lv-LV" altLang="lv-LV" sz="1800" i="1" dirty="0">
                <a:latin typeface="Arial" panose="020B0604020202020204" pitchFamily="34" charset="0"/>
                <a:cs typeface="Calibri" panose="020F0502020204030204" pitchFamily="34" charset="0"/>
              </a:rPr>
              <a:t>applying solutions from other areas </a:t>
            </a:r>
            <a:endParaRPr lang="lv-LV" altLang="lv-LV" sz="1800" i="1" dirty="0">
              <a:latin typeface="Arial" panose="020B0604020202020204" pitchFamily="34" charset="0"/>
            </a:endParaRPr>
          </a:p>
        </p:txBody>
      </p:sp>
      <p:sp>
        <p:nvSpPr>
          <p:cNvPr id="65549" name="Rectangle 17">
            <a:extLst>
              <a:ext uri="{FF2B5EF4-FFF2-40B4-BE49-F238E27FC236}">
                <a16:creationId xmlns:a16="http://schemas.microsoft.com/office/drawing/2014/main" id="{B807109E-9E29-4CAA-BCB5-E4954CA84D74}"/>
              </a:ext>
            </a:extLst>
          </p:cNvPr>
          <p:cNvSpPr>
            <a:spLocks noChangeArrowheads="1"/>
          </p:cNvSpPr>
          <p:nvPr/>
        </p:nvSpPr>
        <p:spPr bwMode="auto">
          <a:xfrm>
            <a:off x="3493908" y="5209937"/>
            <a:ext cx="4083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lv-LV" altLang="lv-LV" sz="1800" i="1" dirty="0">
                <a:latin typeface="Arial" panose="020B0604020202020204" pitchFamily="34" charset="0"/>
                <a:cs typeface="Calibri" panose="020F0502020204030204" pitchFamily="34" charset="0"/>
              </a:rPr>
              <a:t>new solutions to the Programme area </a:t>
            </a:r>
            <a:endParaRPr lang="lv-LV" altLang="lv-LV" sz="1800" i="1" dirty="0">
              <a:latin typeface="Arial" panose="020B0604020202020204" pitchFamily="34" charset="0"/>
            </a:endParaRPr>
          </a:p>
        </p:txBody>
      </p:sp>
      <p:sp>
        <p:nvSpPr>
          <p:cNvPr id="65550" name="Rectangle 19">
            <a:extLst>
              <a:ext uri="{FF2B5EF4-FFF2-40B4-BE49-F238E27FC236}">
                <a16:creationId xmlns:a16="http://schemas.microsoft.com/office/drawing/2014/main" id="{3E8D2AC1-C2C3-4030-BA51-03E6262349DC}"/>
              </a:ext>
            </a:extLst>
          </p:cNvPr>
          <p:cNvSpPr>
            <a:spLocks noChangeArrowheads="1"/>
          </p:cNvSpPr>
          <p:nvPr/>
        </p:nvSpPr>
        <p:spPr bwMode="auto">
          <a:xfrm>
            <a:off x="4352131" y="3052207"/>
            <a:ext cx="2749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lv-LV" sz="1800" i="1">
                <a:latin typeface="Arial" panose="020B0604020202020204" pitchFamily="34" charset="0"/>
                <a:cs typeface="Times New Roman" panose="02020603050405020304" pitchFamily="18" charset="0"/>
              </a:rPr>
              <a:t>eco-innovative initiatives </a:t>
            </a:r>
            <a:endParaRPr lang="lv-LV" altLang="lv-LV" sz="1800" i="1">
              <a:latin typeface="Arial" panose="020B0604020202020204" pitchFamily="34" charset="0"/>
            </a:endParaRPr>
          </a:p>
        </p:txBody>
      </p:sp>
      <p:sp>
        <p:nvSpPr>
          <p:cNvPr id="65551" name="Rectangle 21">
            <a:extLst>
              <a:ext uri="{FF2B5EF4-FFF2-40B4-BE49-F238E27FC236}">
                <a16:creationId xmlns:a16="http://schemas.microsoft.com/office/drawing/2014/main" id="{1A12043A-3268-40A9-A2C3-71DD4C5CC52E}"/>
              </a:ext>
            </a:extLst>
          </p:cNvPr>
          <p:cNvSpPr>
            <a:spLocks noChangeArrowheads="1"/>
          </p:cNvSpPr>
          <p:nvPr/>
        </p:nvSpPr>
        <p:spPr bwMode="auto">
          <a:xfrm>
            <a:off x="7192962" y="4164806"/>
            <a:ext cx="4275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lv-LV" altLang="lv-LV" sz="1800" i="1">
                <a:latin typeface="Arial" panose="020B0604020202020204" pitchFamily="34" charset="0"/>
                <a:cs typeface="Calibri" panose="020F0502020204030204" pitchFamily="34" charset="0"/>
              </a:rPr>
              <a:t>new knowledge to the Programme area </a:t>
            </a:r>
            <a:endParaRPr lang="lv-LV" altLang="lv-LV" sz="1800" i="1">
              <a:latin typeface="Arial" panose="020B0604020202020204" pitchFamily="34" charset="0"/>
            </a:endParaRPr>
          </a:p>
        </p:txBody>
      </p:sp>
      <p:sp>
        <p:nvSpPr>
          <p:cNvPr id="65552" name="Rectangle 34">
            <a:extLst>
              <a:ext uri="{FF2B5EF4-FFF2-40B4-BE49-F238E27FC236}">
                <a16:creationId xmlns:a16="http://schemas.microsoft.com/office/drawing/2014/main" id="{786AFE82-DA2F-4E67-A62B-CB328596BC27}"/>
              </a:ext>
            </a:extLst>
          </p:cNvPr>
          <p:cNvSpPr>
            <a:spLocks noChangeArrowheads="1"/>
          </p:cNvSpPr>
          <p:nvPr/>
        </p:nvSpPr>
        <p:spPr bwMode="auto">
          <a:xfrm>
            <a:off x="747632" y="3221858"/>
            <a:ext cx="2646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lv-LV" sz="1800" i="1" dirty="0">
                <a:latin typeface="Arial" panose="020B0604020202020204" pitchFamily="34" charset="0"/>
                <a:cs typeface="Times New Roman" panose="02020603050405020304" pitchFamily="18" charset="0"/>
              </a:rPr>
              <a:t>new promotion methods</a:t>
            </a:r>
            <a:endParaRPr lang="lv-LV" altLang="lv-LV" sz="1800" i="1" dirty="0">
              <a:latin typeface="Arial" panose="020B0604020202020204" pitchFamily="34" charset="0"/>
            </a:endParaRPr>
          </a:p>
        </p:txBody>
      </p:sp>
      <p:sp>
        <p:nvSpPr>
          <p:cNvPr id="65553" name="Rectangle 35">
            <a:extLst>
              <a:ext uri="{FF2B5EF4-FFF2-40B4-BE49-F238E27FC236}">
                <a16:creationId xmlns:a16="http://schemas.microsoft.com/office/drawing/2014/main" id="{C517BB0D-2829-48A2-A9C6-270BDA08B275}"/>
              </a:ext>
            </a:extLst>
          </p:cNvPr>
          <p:cNvSpPr>
            <a:spLocks noChangeArrowheads="1"/>
          </p:cNvSpPr>
          <p:nvPr/>
        </p:nvSpPr>
        <p:spPr bwMode="auto">
          <a:xfrm>
            <a:off x="3368675" y="4387850"/>
            <a:ext cx="1966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lv-LV" sz="1800" i="1" dirty="0">
                <a:latin typeface="Arial" panose="020B0604020202020204" pitchFamily="34" charset="0"/>
                <a:cs typeface="Times New Roman" panose="02020603050405020304" pitchFamily="18" charset="0"/>
              </a:rPr>
              <a:t>new technologies</a:t>
            </a:r>
            <a:endParaRPr lang="lv-LV" altLang="lv-LV" sz="1800" i="1" dirty="0">
              <a:latin typeface="Arial" panose="020B0604020202020204" pitchFamily="34" charset="0"/>
            </a:endParaRPr>
          </a:p>
        </p:txBody>
      </p:sp>
      <p:sp>
        <p:nvSpPr>
          <p:cNvPr id="65555" name="Rectangle 37">
            <a:extLst>
              <a:ext uri="{FF2B5EF4-FFF2-40B4-BE49-F238E27FC236}">
                <a16:creationId xmlns:a16="http://schemas.microsoft.com/office/drawing/2014/main" id="{BC9A5FC1-8A9B-4ADB-B5CA-B46795F13DEA}"/>
              </a:ext>
            </a:extLst>
          </p:cNvPr>
          <p:cNvSpPr>
            <a:spLocks noChangeArrowheads="1"/>
          </p:cNvSpPr>
          <p:nvPr/>
        </p:nvSpPr>
        <p:spPr bwMode="auto">
          <a:xfrm>
            <a:off x="5276850" y="4124325"/>
            <a:ext cx="15183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lv-LV" sz="1800" i="1" dirty="0">
                <a:latin typeface="Arial"/>
                <a:cs typeface="Times New Roman"/>
              </a:rPr>
              <a:t>new services</a:t>
            </a:r>
            <a:endParaRPr lang="lv-LV" altLang="lv-LV" sz="1800" i="1" dirty="0">
              <a:latin typeface="Arial" panose="020B0604020202020204" pitchFamily="34" charset="0"/>
            </a:endParaRPr>
          </a:p>
        </p:txBody>
      </p:sp>
      <p:sp>
        <p:nvSpPr>
          <p:cNvPr id="65559" name="Rectangle 41">
            <a:extLst>
              <a:ext uri="{FF2B5EF4-FFF2-40B4-BE49-F238E27FC236}">
                <a16:creationId xmlns:a16="http://schemas.microsoft.com/office/drawing/2014/main" id="{D8ECDBC7-11A0-40A8-ACF7-7D2539CADCF2}"/>
              </a:ext>
            </a:extLst>
          </p:cNvPr>
          <p:cNvSpPr>
            <a:spLocks noChangeArrowheads="1"/>
          </p:cNvSpPr>
          <p:nvPr/>
        </p:nvSpPr>
        <p:spPr bwMode="auto">
          <a:xfrm>
            <a:off x="6623231" y="4687371"/>
            <a:ext cx="1693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lv-LV" sz="1800" i="1" dirty="0">
                <a:latin typeface="Arial" panose="020B0604020202020204" pitchFamily="34" charset="0"/>
                <a:cs typeface="Times New Roman" panose="02020603050405020304" pitchFamily="18" charset="0"/>
              </a:rPr>
              <a:t>package offers</a:t>
            </a:r>
            <a:endParaRPr lang="lv-LV" altLang="lv-LV" sz="1800" i="1" dirty="0">
              <a:latin typeface="Arial" panose="020B0604020202020204" pitchFamily="34" charset="0"/>
            </a:endParaRPr>
          </a:p>
        </p:txBody>
      </p:sp>
      <p:sp>
        <p:nvSpPr>
          <p:cNvPr id="65560" name="Rectangle 42">
            <a:extLst>
              <a:ext uri="{FF2B5EF4-FFF2-40B4-BE49-F238E27FC236}">
                <a16:creationId xmlns:a16="http://schemas.microsoft.com/office/drawing/2014/main" id="{CCC729FE-3D14-4DB4-8676-DC05CF2F19A0}"/>
              </a:ext>
            </a:extLst>
          </p:cNvPr>
          <p:cNvSpPr>
            <a:spLocks noChangeArrowheads="1"/>
          </p:cNvSpPr>
          <p:nvPr/>
        </p:nvSpPr>
        <p:spPr bwMode="auto">
          <a:xfrm>
            <a:off x="805566" y="4871270"/>
            <a:ext cx="208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lv-LV" sz="1800" i="1" dirty="0">
                <a:latin typeface="Arial" panose="020B0604020202020204" pitchFamily="34" charset="0"/>
                <a:cs typeface="Times New Roman" panose="02020603050405020304" pitchFamily="18" charset="0"/>
              </a:rPr>
              <a:t>attracting attention</a:t>
            </a:r>
            <a:endParaRPr lang="lv-LV" altLang="lv-LV" sz="1800" i="1" dirty="0">
              <a:latin typeface="Arial" panose="020B0604020202020204" pitchFamily="34" charset="0"/>
            </a:endParaRPr>
          </a:p>
        </p:txBody>
      </p:sp>
      <p:sp>
        <p:nvSpPr>
          <p:cNvPr id="65562" name="Rectangle 26">
            <a:extLst>
              <a:ext uri="{FF2B5EF4-FFF2-40B4-BE49-F238E27FC236}">
                <a16:creationId xmlns:a16="http://schemas.microsoft.com/office/drawing/2014/main" id="{67FC0087-42FB-489F-AE24-2F9639966FA6}"/>
              </a:ext>
            </a:extLst>
          </p:cNvPr>
          <p:cNvSpPr>
            <a:spLocks noChangeArrowheads="1"/>
          </p:cNvSpPr>
          <p:nvPr/>
        </p:nvSpPr>
        <p:spPr bwMode="auto">
          <a:xfrm>
            <a:off x="439738" y="5827713"/>
            <a:ext cx="1024572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Tx/>
              <a:buNone/>
            </a:pPr>
            <a:r>
              <a:rPr lang="en-US" altLang="lv-LV" sz="1800">
                <a:solidFill>
                  <a:srgbClr val="0A3399"/>
                </a:solidFill>
                <a:latin typeface="Arial" panose="020B0604020202020204" pitchFamily="34" charset="0"/>
              </a:rPr>
              <a:t> ‘are we talking about innovation like the Internet or innovation like adding wheels to suitcases’?</a:t>
            </a:r>
            <a:endParaRPr lang="lv-LV" altLang="lv-LV" sz="1800">
              <a:solidFill>
                <a:srgbClr val="0A3399"/>
              </a:solidFill>
              <a:latin typeface="Arial" panose="020B0604020202020204" pitchFamily="34" charset="0"/>
            </a:endParaRPr>
          </a:p>
        </p:txBody>
      </p:sp>
    </p:spTree>
    <p:extLst>
      <p:ext uri="{BB962C8B-B14F-4D97-AF65-F5344CB8AC3E}">
        <p14:creationId xmlns:p14="http://schemas.microsoft.com/office/powerpoint/2010/main" val="3593610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7">
            <a:extLst>
              <a:ext uri="{FF2B5EF4-FFF2-40B4-BE49-F238E27FC236}">
                <a16:creationId xmlns:a16="http://schemas.microsoft.com/office/drawing/2014/main" id="{FB6201EB-FE96-4B0C-8667-2DA961A1B2B8}"/>
              </a:ext>
            </a:extLst>
          </p:cNvPr>
          <p:cNvGrpSpPr>
            <a:grpSpLocks/>
          </p:cNvGrpSpPr>
          <p:nvPr/>
        </p:nvGrpSpPr>
        <p:grpSpPr bwMode="auto">
          <a:xfrm>
            <a:off x="0" y="6200775"/>
            <a:ext cx="12192000" cy="657225"/>
            <a:chOff x="-6092" y="914400"/>
            <a:chExt cx="6102092" cy="788312"/>
          </a:xfrm>
        </p:grpSpPr>
        <p:sp>
          <p:nvSpPr>
            <p:cNvPr id="6" name="Rectangle 5">
              <a:extLst>
                <a:ext uri="{FF2B5EF4-FFF2-40B4-BE49-F238E27FC236}">
                  <a16:creationId xmlns:a16="http://schemas.microsoft.com/office/drawing/2014/main" id="{4C3BC986-34C3-4D76-A9AE-72D54BCDDFA4}"/>
                </a:ext>
              </a:extLst>
            </p:cNvPr>
            <p:cNvSpPr/>
            <p:nvPr/>
          </p:nvSpPr>
          <p:spPr>
            <a:xfrm>
              <a:off x="264" y="914400"/>
              <a:ext cx="6095736"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Isosceles Triangle 6">
              <a:extLst>
                <a:ext uri="{FF2B5EF4-FFF2-40B4-BE49-F238E27FC236}">
                  <a16:creationId xmlns:a16="http://schemas.microsoft.com/office/drawing/2014/main" id="{8468F360-668A-499F-9F94-6C4D08217639}"/>
                </a:ext>
              </a:extLst>
            </p:cNvPr>
            <p:cNvSpPr/>
            <p:nvPr/>
          </p:nvSpPr>
          <p:spPr>
            <a:xfrm rot="5400000">
              <a:off x="-231010" y="1139318"/>
              <a:ext cx="788312"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45059" name="TextBox 9">
            <a:extLst>
              <a:ext uri="{FF2B5EF4-FFF2-40B4-BE49-F238E27FC236}">
                <a16:creationId xmlns:a16="http://schemas.microsoft.com/office/drawing/2014/main" id="{4D593223-F327-410C-89BA-1E95CE7102F4}"/>
              </a:ext>
            </a:extLst>
          </p:cNvPr>
          <p:cNvSpPr txBox="1">
            <a:spLocks noChangeArrowheads="1"/>
          </p:cNvSpPr>
          <p:nvPr/>
        </p:nvSpPr>
        <p:spPr bwMode="auto">
          <a:xfrm>
            <a:off x="771525" y="6350000"/>
            <a:ext cx="520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lt-LT" altLang="lv-LV" sz="1600" b="1">
                <a:solidFill>
                  <a:schemeClr val="bg1"/>
                </a:solidFill>
                <a:latin typeface="Montserrat"/>
              </a:rPr>
              <a:t>Interreg V-A Latvia-Lithuania Programme 2014-2020</a:t>
            </a:r>
            <a:endParaRPr lang="en-GB" altLang="lv-LV" sz="1600" b="1">
              <a:solidFill>
                <a:schemeClr val="bg1"/>
              </a:solidFill>
              <a:latin typeface="Montserrat"/>
            </a:endParaRPr>
          </a:p>
        </p:txBody>
      </p:sp>
      <p:sp>
        <p:nvSpPr>
          <p:cNvPr id="45060" name="TextBox 10">
            <a:extLst>
              <a:ext uri="{FF2B5EF4-FFF2-40B4-BE49-F238E27FC236}">
                <a16:creationId xmlns:a16="http://schemas.microsoft.com/office/drawing/2014/main" id="{8634E6C6-4555-4844-ACEA-D9E6A3CD9D0C}"/>
              </a:ext>
            </a:extLst>
          </p:cNvPr>
          <p:cNvSpPr txBox="1">
            <a:spLocks noChangeArrowheads="1"/>
          </p:cNvSpPr>
          <p:nvPr/>
        </p:nvSpPr>
        <p:spPr bwMode="auto">
          <a:xfrm>
            <a:off x="10153650" y="6350000"/>
            <a:ext cx="1612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lv-LV" altLang="lv-LV" sz="1600" b="1">
                <a:solidFill>
                  <a:schemeClr val="bg1"/>
                </a:solidFill>
                <a:latin typeface="Montserrat"/>
              </a:rPr>
              <a:t>www.latlit.eu</a:t>
            </a:r>
            <a:endParaRPr lang="en-GB" altLang="lv-LV" sz="1600" b="1">
              <a:solidFill>
                <a:schemeClr val="bg1"/>
              </a:solidFill>
              <a:latin typeface="Montserrat"/>
            </a:endParaRPr>
          </a:p>
        </p:txBody>
      </p:sp>
      <p:pic>
        <p:nvPicPr>
          <p:cNvPr id="45061" name="Picture 19">
            <a:extLst>
              <a:ext uri="{FF2B5EF4-FFF2-40B4-BE49-F238E27FC236}">
                <a16:creationId xmlns:a16="http://schemas.microsoft.com/office/drawing/2014/main" id="{84C8DD0C-6E54-4150-8ABA-242A1C4429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738" y="177800"/>
            <a:ext cx="400367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9B87C740-D68A-4168-A43A-EE6AC623DEDA}"/>
              </a:ext>
            </a:extLst>
          </p:cNvPr>
          <p:cNvCxnSpPr/>
          <p:nvPr/>
        </p:nvCxnSpPr>
        <p:spPr>
          <a:xfrm>
            <a:off x="12700" y="1524000"/>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45063" name="Rectangle 2">
            <a:extLst>
              <a:ext uri="{FF2B5EF4-FFF2-40B4-BE49-F238E27FC236}">
                <a16:creationId xmlns:a16="http://schemas.microsoft.com/office/drawing/2014/main" id="{52B9E795-FD85-4E98-AB66-8ACD89B00A44}"/>
              </a:ext>
            </a:extLst>
          </p:cNvPr>
          <p:cNvSpPr>
            <a:spLocks noChangeArrowheads="1"/>
          </p:cNvSpPr>
          <p:nvPr/>
        </p:nvSpPr>
        <p:spPr bwMode="auto">
          <a:xfrm>
            <a:off x="3858925" y="1762991"/>
            <a:ext cx="8002587" cy="436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nSpc>
                <a:spcPct val="100000"/>
              </a:lnSpc>
              <a:spcBef>
                <a:spcPct val="0"/>
              </a:spcBef>
              <a:buNone/>
            </a:pPr>
            <a:r>
              <a:rPr lang="en-GB" altLang="lv-LV" sz="2000" dirty="0">
                <a:solidFill>
                  <a:srgbClr val="0A3399"/>
                </a:solidFill>
                <a:latin typeface="Arial"/>
                <a:cs typeface="Arial"/>
              </a:rPr>
              <a:t>Project results used </a:t>
            </a:r>
            <a:r>
              <a:rPr lang="en-GB" altLang="lv-LV" sz="2000" b="1" dirty="0">
                <a:solidFill>
                  <a:srgbClr val="C00000"/>
                </a:solidFill>
                <a:latin typeface="Arial"/>
                <a:cs typeface="Arial"/>
              </a:rPr>
              <a:t>by main stakeholders</a:t>
            </a:r>
            <a:endParaRPr lang="en-GB" altLang="lv-LV" sz="2000" b="1" dirty="0">
              <a:solidFill>
                <a:srgbClr val="C00000"/>
              </a:solidFill>
              <a:latin typeface="Arial" panose="020B0604020202020204" pitchFamily="34" charset="0"/>
            </a:endParaRPr>
          </a:p>
          <a:p>
            <a:r>
              <a:rPr lang="en-GB" sz="1800" dirty="0">
                <a:latin typeface="Arial"/>
                <a:cs typeface="Arial"/>
              </a:rPr>
              <a:t>Does application form state how main stakeholders (e.g. national, local municipalities) will use project results after project end if they are not involved in the project (e.g. university developing new social service)?</a:t>
            </a:r>
            <a:endParaRPr lang="en-GB" sz="1800" dirty="0">
              <a:solidFill>
                <a:srgbClr val="000000"/>
              </a:solidFill>
              <a:latin typeface="Arial"/>
              <a:cs typeface="Arial"/>
            </a:endParaRPr>
          </a:p>
          <a:p>
            <a:pPr marL="0" indent="0">
              <a:lnSpc>
                <a:spcPct val="200000"/>
              </a:lnSpc>
              <a:spcBef>
                <a:spcPct val="0"/>
              </a:spcBef>
              <a:buNone/>
            </a:pPr>
            <a:r>
              <a:rPr lang="en-GB" sz="2000" b="1" dirty="0">
                <a:solidFill>
                  <a:srgbClr val="C00000"/>
                </a:solidFill>
                <a:latin typeface="Arial"/>
                <a:cs typeface="Arial"/>
              </a:rPr>
              <a:t>Durable and sustainable</a:t>
            </a:r>
            <a:r>
              <a:rPr lang="en-GB" sz="2000" dirty="0">
                <a:solidFill>
                  <a:srgbClr val="0A3399"/>
                </a:solidFill>
                <a:latin typeface="Arial"/>
                <a:cs typeface="Arial"/>
              </a:rPr>
              <a:t> results </a:t>
            </a:r>
            <a:endParaRPr lang="en-GB" sz="2000" dirty="0">
              <a:latin typeface="Arial"/>
              <a:cs typeface="Arial"/>
            </a:endParaRPr>
          </a:p>
          <a:p>
            <a:pPr>
              <a:lnSpc>
                <a:spcPct val="100000"/>
              </a:lnSpc>
              <a:spcBef>
                <a:spcPct val="0"/>
              </a:spcBef>
            </a:pPr>
            <a:r>
              <a:rPr lang="en-GB" sz="1800" dirty="0">
                <a:latin typeface="Arial"/>
                <a:cs typeface="Arial"/>
              </a:rPr>
              <a:t>Does project produce results and establish structures that can exist beyond the lifetime of the project?</a:t>
            </a:r>
          </a:p>
          <a:p>
            <a:pPr>
              <a:lnSpc>
                <a:spcPct val="100000"/>
              </a:lnSpc>
              <a:spcBef>
                <a:spcPct val="0"/>
              </a:spcBef>
            </a:pPr>
            <a:r>
              <a:rPr lang="en-GB" sz="1800" dirty="0">
                <a:latin typeface="Arial"/>
                <a:cs typeface="Arial"/>
              </a:rPr>
              <a:t>Do project partners foresee actions to ensure continuation of knowledge, services and benefits developed during the project?</a:t>
            </a:r>
          </a:p>
          <a:p>
            <a:pPr marL="0" indent="0">
              <a:lnSpc>
                <a:spcPct val="100000"/>
              </a:lnSpc>
              <a:spcBef>
                <a:spcPct val="0"/>
              </a:spcBef>
              <a:buNone/>
            </a:pPr>
            <a:endParaRPr lang="en-GB" sz="1800" dirty="0">
              <a:solidFill>
                <a:srgbClr val="0A3399"/>
              </a:solidFill>
              <a:latin typeface="Arial"/>
              <a:cs typeface="Arial"/>
            </a:endParaRPr>
          </a:p>
          <a:p>
            <a:pPr marL="0" indent="0">
              <a:lnSpc>
                <a:spcPct val="100000"/>
              </a:lnSpc>
              <a:spcBef>
                <a:spcPct val="0"/>
              </a:spcBef>
              <a:buNone/>
            </a:pPr>
            <a:r>
              <a:rPr lang="en-GB" sz="2000" dirty="0">
                <a:solidFill>
                  <a:srgbClr val="0A3399"/>
                </a:solidFill>
                <a:latin typeface="Arial"/>
                <a:cs typeface="Arial"/>
              </a:rPr>
              <a:t>Contribution to </a:t>
            </a:r>
            <a:r>
              <a:rPr lang="en-GB" sz="2000" b="1" dirty="0">
                <a:solidFill>
                  <a:srgbClr val="C00000"/>
                </a:solidFill>
                <a:latin typeface="Arial"/>
                <a:cs typeface="Arial"/>
              </a:rPr>
              <a:t>Programme horizontal principles</a:t>
            </a:r>
            <a:endParaRPr lang="en-US" sz="2000" dirty="0">
              <a:latin typeface="Arial"/>
              <a:cs typeface="Arial"/>
            </a:endParaRPr>
          </a:p>
          <a:p>
            <a:pPr>
              <a:lnSpc>
                <a:spcPct val="100000"/>
              </a:lnSpc>
              <a:spcBef>
                <a:spcPct val="0"/>
              </a:spcBef>
            </a:pPr>
            <a:r>
              <a:rPr lang="en-GB" sz="1600" dirty="0">
                <a:latin typeface="Arial"/>
                <a:cs typeface="Arial"/>
              </a:rPr>
              <a:t>Is the project in line with horizontal principles of the Programme?</a:t>
            </a:r>
            <a:endParaRPr lang="en-GB" sz="1600" dirty="0"/>
          </a:p>
          <a:p>
            <a:pPr>
              <a:lnSpc>
                <a:spcPct val="200000"/>
              </a:lnSpc>
              <a:spcBef>
                <a:spcPct val="0"/>
              </a:spcBef>
            </a:pPr>
            <a:endParaRPr lang="en-GB" sz="1800" dirty="0">
              <a:solidFill>
                <a:srgbClr val="000000"/>
              </a:solidFill>
              <a:latin typeface="Arial"/>
              <a:cs typeface="Arial"/>
            </a:endParaRPr>
          </a:p>
        </p:txBody>
      </p:sp>
      <p:sp>
        <p:nvSpPr>
          <p:cNvPr id="45064" name="Rectangle 1">
            <a:extLst>
              <a:ext uri="{FF2B5EF4-FFF2-40B4-BE49-F238E27FC236}">
                <a16:creationId xmlns:a16="http://schemas.microsoft.com/office/drawing/2014/main" id="{B5615461-A21D-47EE-8E8D-CE7070F4764C}"/>
              </a:ext>
            </a:extLst>
          </p:cNvPr>
          <p:cNvSpPr>
            <a:spLocks noChangeArrowheads="1"/>
          </p:cNvSpPr>
          <p:nvPr/>
        </p:nvSpPr>
        <p:spPr bwMode="auto">
          <a:xfrm>
            <a:off x="6906903" y="834654"/>
            <a:ext cx="67040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US" altLang="lv-LV" sz="2000" b="1">
                <a:solidFill>
                  <a:srgbClr val="95A4D4"/>
                </a:solidFill>
                <a:latin typeface="Arial"/>
                <a:cs typeface="Arial"/>
              </a:rPr>
              <a:t>General requirements for projects (2)</a:t>
            </a:r>
            <a:endParaRPr lang="en-GB" altLang="lv-LV" sz="2000" b="1">
              <a:solidFill>
                <a:srgbClr val="0A3399"/>
              </a:solidFill>
              <a:latin typeface="Arial"/>
              <a:cs typeface="Arial"/>
            </a:endParaRPr>
          </a:p>
        </p:txBody>
      </p:sp>
      <p:pic>
        <p:nvPicPr>
          <p:cNvPr id="3" name="Picture 2">
            <a:extLst>
              <a:ext uri="{FF2B5EF4-FFF2-40B4-BE49-F238E27FC236}">
                <a16:creationId xmlns:a16="http://schemas.microsoft.com/office/drawing/2014/main" id="{DC0FDAF0-415A-43A5-AB3B-3012B3508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025" y="2109952"/>
            <a:ext cx="2400000" cy="1319048"/>
          </a:xfrm>
          <a:prstGeom prst="rect">
            <a:avLst/>
          </a:prstGeom>
        </p:spPr>
      </p:pic>
      <p:pic>
        <p:nvPicPr>
          <p:cNvPr id="5" name="Picture 4">
            <a:extLst>
              <a:ext uri="{FF2B5EF4-FFF2-40B4-BE49-F238E27FC236}">
                <a16:creationId xmlns:a16="http://schemas.microsoft.com/office/drawing/2014/main" id="{23AB9C73-ACDC-43B6-9D08-7E4DE1A5FA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4517" y="3698313"/>
            <a:ext cx="2324178" cy="2233148"/>
          </a:xfrm>
          <a:prstGeom prst="rect">
            <a:avLst/>
          </a:prstGeom>
        </p:spPr>
      </p:pic>
    </p:spTree>
    <p:extLst>
      <p:ext uri="{BB962C8B-B14F-4D97-AF65-F5344CB8AC3E}">
        <p14:creationId xmlns:p14="http://schemas.microsoft.com/office/powerpoint/2010/main" val="1497730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21" name="TextBox 21">
            <a:extLst>
              <a:ext uri="{FF2B5EF4-FFF2-40B4-BE49-F238E27FC236}">
                <a16:creationId xmlns:a16="http://schemas.microsoft.com/office/drawing/2014/main" id="{6A280633-28F0-4DC7-94FA-BCC29833B21D}"/>
              </a:ext>
            </a:extLst>
          </p:cNvPr>
          <p:cNvSpPr txBox="1">
            <a:spLocks noChangeArrowheads="1"/>
          </p:cNvSpPr>
          <p:nvPr/>
        </p:nvSpPr>
        <p:spPr bwMode="auto">
          <a:xfrm>
            <a:off x="461029" y="3815603"/>
            <a:ext cx="4508500" cy="141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en-GB" sz="1400" dirty="0">
                <a:latin typeface="Arial"/>
                <a:cs typeface="Arial"/>
              </a:rPr>
              <a:t>PROGRAMME PRIORITY No. 1 </a:t>
            </a:r>
            <a:endParaRPr lang="en-GB" sz="1400">
              <a:latin typeface="Arial"/>
              <a:cs typeface="Arial"/>
            </a:endParaRPr>
          </a:p>
          <a:p>
            <a:pPr algn="ctr">
              <a:buNone/>
            </a:pPr>
            <a:r>
              <a:rPr lang="en-GB" sz="2400" b="1" dirty="0">
                <a:latin typeface="Arial"/>
                <a:cs typeface="Arial"/>
              </a:rPr>
              <a:t>Sustainable and clean environment through cooperation</a:t>
            </a:r>
            <a:endParaRPr lang="en-GB" sz="2400" b="1" dirty="0">
              <a:latin typeface="Arial"/>
            </a:endParaRPr>
          </a:p>
        </p:txBody>
      </p:sp>
      <p:sp>
        <p:nvSpPr>
          <p:cNvPr id="2" name="Up Arrow Callout 1">
            <a:extLst>
              <a:ext uri="{FF2B5EF4-FFF2-40B4-BE49-F238E27FC236}">
                <a16:creationId xmlns:a16="http://schemas.microsoft.com/office/drawing/2014/main" id="{670D3FA5-52C6-417B-A302-F18C1522352E}"/>
              </a:ext>
            </a:extLst>
          </p:cNvPr>
          <p:cNvSpPr/>
          <p:nvPr/>
        </p:nvSpPr>
        <p:spPr>
          <a:xfrm>
            <a:off x="6221506" y="3217116"/>
            <a:ext cx="3861733" cy="875272"/>
          </a:xfrm>
          <a:prstGeom prst="upArrowCallout">
            <a:avLst/>
          </a:prstGeom>
          <a:ln>
            <a:solidFill>
              <a:srgbClr val="0A3399"/>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lt-LT" sz="2400" dirty="0">
                <a:solidFill>
                  <a:srgbClr val="0A3399"/>
                </a:solidFill>
                <a:latin typeface="Arial"/>
                <a:cs typeface="Arial"/>
              </a:rPr>
              <a:t>ERDF ~3,0 mln. EUR  </a:t>
            </a:r>
            <a:endParaRPr lang="en-GB" sz="2400" dirty="0">
              <a:solidFill>
                <a:srgbClr val="0A3399"/>
              </a:solidFill>
              <a:latin typeface="Arial" panose="020B0604020202020204" pitchFamily="34" charset="0"/>
              <a:cs typeface="Arial" panose="020B0604020202020204" pitchFamily="34" charset="0"/>
            </a:endParaRPr>
          </a:p>
        </p:txBody>
      </p:sp>
      <p:sp>
        <p:nvSpPr>
          <p:cNvPr id="90123" name="Rectangle 4">
            <a:extLst>
              <a:ext uri="{FF2B5EF4-FFF2-40B4-BE49-F238E27FC236}">
                <a16:creationId xmlns:a16="http://schemas.microsoft.com/office/drawing/2014/main" id="{4AF3B706-7758-44A9-A0DD-D97046F452CB}"/>
              </a:ext>
            </a:extLst>
          </p:cNvPr>
          <p:cNvSpPr>
            <a:spLocks noChangeArrowheads="1"/>
          </p:cNvSpPr>
          <p:nvPr/>
        </p:nvSpPr>
        <p:spPr bwMode="auto">
          <a:xfrm>
            <a:off x="5264711" y="1571252"/>
            <a:ext cx="6321425" cy="175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13999"/>
              </a:lnSpc>
              <a:spcBef>
                <a:spcPct val="0"/>
              </a:spcBef>
              <a:buNone/>
            </a:pPr>
            <a:r>
              <a:rPr lang="lt-LT" altLang="en-US" sz="2400" dirty="0">
                <a:latin typeface="Arial"/>
                <a:cs typeface="Arial"/>
              </a:rPr>
              <a:t>S</a:t>
            </a:r>
            <a:r>
              <a:rPr lang="en-GB" altLang="en-US" sz="2400" dirty="0" err="1">
                <a:latin typeface="Arial"/>
                <a:cs typeface="Arial"/>
              </a:rPr>
              <a:t>pecific</a:t>
            </a:r>
            <a:r>
              <a:rPr lang="en-GB" altLang="en-US" sz="2400" dirty="0">
                <a:latin typeface="Arial"/>
                <a:cs typeface="Arial"/>
              </a:rPr>
              <a:t> objective: </a:t>
            </a:r>
            <a:endParaRPr lang="en-GB" altLang="en-US" sz="2400" dirty="0">
              <a:latin typeface="Arial" panose="020B0604020202020204" pitchFamily="34" charset="0"/>
            </a:endParaRPr>
          </a:p>
          <a:p>
            <a:pPr>
              <a:buNone/>
            </a:pPr>
            <a:r>
              <a:rPr lang="en-GB" sz="2400" dirty="0">
                <a:solidFill>
                  <a:srgbClr val="000000"/>
                </a:solidFill>
                <a:latin typeface="Arial"/>
                <a:cs typeface="Arial"/>
              </a:rPr>
              <a:t>1.2. To increase integration and efficiency of environmental resource management</a:t>
            </a:r>
            <a:endParaRPr lang="en-GB" sz="2400">
              <a:solidFill>
                <a:srgbClr val="000000"/>
              </a:solidFill>
            </a:endParaRPr>
          </a:p>
          <a:p>
            <a:pPr>
              <a:lnSpc>
                <a:spcPct val="113999"/>
              </a:lnSpc>
              <a:spcBef>
                <a:spcPct val="0"/>
              </a:spcBef>
              <a:buFont typeface="Arial" panose="020B0604020202020204" pitchFamily="34" charset="0"/>
              <a:buNone/>
            </a:pPr>
            <a:endParaRPr lang="en-GB" altLang="en-US" sz="2400" dirty="0">
              <a:solidFill>
                <a:srgbClr val="EA6647"/>
              </a:solidFill>
              <a:latin typeface="Arial" panose="020B0604020202020204" pitchFamily="34" charset="0"/>
            </a:endParaRPr>
          </a:p>
        </p:txBody>
      </p:sp>
      <p:sp>
        <p:nvSpPr>
          <p:cNvPr id="16" name="Round Diagonal Corner Rectangle 15">
            <a:extLst>
              <a:ext uri="{FF2B5EF4-FFF2-40B4-BE49-F238E27FC236}">
                <a16:creationId xmlns:a16="http://schemas.microsoft.com/office/drawing/2014/main" id="{E206A6AC-0DE9-4470-A385-9593E4C85FEE}"/>
              </a:ext>
            </a:extLst>
          </p:cNvPr>
          <p:cNvSpPr/>
          <p:nvPr/>
        </p:nvSpPr>
        <p:spPr>
          <a:xfrm>
            <a:off x="6221506" y="4492625"/>
            <a:ext cx="3861733" cy="1095748"/>
          </a:xfrm>
          <a:prstGeom prst="round2DiagRect">
            <a:avLst/>
          </a:prstGeom>
          <a:ln>
            <a:solidFill>
              <a:srgbClr val="3C7486"/>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GB" sz="2400" dirty="0">
                <a:solidFill>
                  <a:srgbClr val="007976"/>
                </a:solidFill>
                <a:latin typeface="Arial"/>
                <a:cs typeface="Arial"/>
              </a:rPr>
              <a:t>Max. project size  </a:t>
            </a:r>
            <a:endParaRPr lang="en-GB" sz="2400" dirty="0">
              <a:solidFill>
                <a:srgbClr val="007976"/>
              </a:solidFill>
              <a:latin typeface="Arial" panose="020B0604020202020204" pitchFamily="34" charset="0"/>
              <a:cs typeface="Arial" panose="020B0604020202020204" pitchFamily="34" charset="0"/>
            </a:endParaRPr>
          </a:p>
          <a:p>
            <a:pPr algn="ctr">
              <a:defRPr/>
            </a:pPr>
            <a:r>
              <a:rPr lang="lt-LT" sz="2400" dirty="0">
                <a:solidFill>
                  <a:srgbClr val="007976"/>
                </a:solidFill>
                <a:latin typeface="Arial"/>
                <a:cs typeface="Arial"/>
              </a:rPr>
              <a:t>EUR 1 000 000 (ERDF)</a:t>
            </a:r>
            <a:endParaRPr lang="en-GB" sz="2400" dirty="0">
              <a:solidFill>
                <a:srgbClr val="007976"/>
              </a:solidFill>
              <a:latin typeface="Arial"/>
              <a:cs typeface="Arial"/>
            </a:endParaRPr>
          </a:p>
        </p:txBody>
      </p:sp>
      <p:pic>
        <p:nvPicPr>
          <p:cNvPr id="4" name="Picture 17" descr="A picture containing clipart&#10;&#10;Description generated with very high confidence">
            <a:extLst>
              <a:ext uri="{FF2B5EF4-FFF2-40B4-BE49-F238E27FC236}">
                <a16:creationId xmlns:a16="http://schemas.microsoft.com/office/drawing/2014/main" id="{498E44FB-DD04-4EB4-9A91-B245CB6DDE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02879" y="2008748"/>
            <a:ext cx="1366276" cy="136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6987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10">
            <a:extLst>
              <a:ext uri="{FF2B5EF4-FFF2-40B4-BE49-F238E27FC236}">
                <a16:creationId xmlns:a16="http://schemas.microsoft.com/office/drawing/2014/main" id="{4EEA9C7F-E442-481D-8CFF-CFBBDAA35446}"/>
              </a:ext>
            </a:extLst>
          </p:cNvPr>
          <p:cNvSpPr txBox="1">
            <a:spLocks noChangeArrowheads="1"/>
          </p:cNvSpPr>
          <p:nvPr/>
        </p:nvSpPr>
        <p:spPr bwMode="auto">
          <a:xfrm>
            <a:off x="10153650" y="6350000"/>
            <a:ext cx="1612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lv-LV" altLang="lv-LV" sz="1600" b="1">
                <a:solidFill>
                  <a:schemeClr val="bg1"/>
                </a:solidFill>
                <a:latin typeface="Montserrat"/>
              </a:rPr>
              <a:t>www.latlit.eu</a:t>
            </a:r>
            <a:endParaRPr lang="en-GB" altLang="lv-LV" sz="1600" b="1">
              <a:solidFill>
                <a:schemeClr val="bg1"/>
              </a:solidFill>
              <a:latin typeface="Montserrat"/>
            </a:endParaRPr>
          </a:p>
        </p:txBody>
      </p:sp>
      <p:grpSp>
        <p:nvGrpSpPr>
          <p:cNvPr id="28675" name="Group 15">
            <a:extLst>
              <a:ext uri="{FF2B5EF4-FFF2-40B4-BE49-F238E27FC236}">
                <a16:creationId xmlns:a16="http://schemas.microsoft.com/office/drawing/2014/main" id="{40C052F5-9382-42BE-ACC2-6EAD20D5AD0D}"/>
              </a:ext>
            </a:extLst>
          </p:cNvPr>
          <p:cNvGrpSpPr>
            <a:grpSpLocks/>
          </p:cNvGrpSpPr>
          <p:nvPr/>
        </p:nvGrpSpPr>
        <p:grpSpPr bwMode="auto">
          <a:xfrm>
            <a:off x="152400" y="6353175"/>
            <a:ext cx="12192000" cy="657225"/>
            <a:chOff x="-6092" y="914400"/>
            <a:chExt cx="6102092" cy="788312"/>
          </a:xfrm>
        </p:grpSpPr>
        <p:sp>
          <p:nvSpPr>
            <p:cNvPr id="17" name="Rectangle 16">
              <a:extLst>
                <a:ext uri="{FF2B5EF4-FFF2-40B4-BE49-F238E27FC236}">
                  <a16:creationId xmlns:a16="http://schemas.microsoft.com/office/drawing/2014/main" id="{66FC0B8E-1049-436E-B23C-324381DED271}"/>
                </a:ext>
              </a:extLst>
            </p:cNvPr>
            <p:cNvSpPr/>
            <p:nvPr/>
          </p:nvSpPr>
          <p:spPr>
            <a:xfrm>
              <a:off x="264" y="914400"/>
              <a:ext cx="6095736"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 name="Isosceles Triangle 6">
              <a:extLst>
                <a:ext uri="{FF2B5EF4-FFF2-40B4-BE49-F238E27FC236}">
                  <a16:creationId xmlns:a16="http://schemas.microsoft.com/office/drawing/2014/main" id="{A4EE6C3C-BF9F-4340-B8B4-C9AAF30043F0}"/>
                </a:ext>
              </a:extLst>
            </p:cNvPr>
            <p:cNvSpPr/>
            <p:nvPr/>
          </p:nvSpPr>
          <p:spPr>
            <a:xfrm rot="5400000">
              <a:off x="-231010" y="1139318"/>
              <a:ext cx="788312"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28676" name="TextBox 18">
            <a:extLst>
              <a:ext uri="{FF2B5EF4-FFF2-40B4-BE49-F238E27FC236}">
                <a16:creationId xmlns:a16="http://schemas.microsoft.com/office/drawing/2014/main" id="{D7D582DD-48FF-4BB6-AB2E-44A0859FFF2C}"/>
              </a:ext>
            </a:extLst>
          </p:cNvPr>
          <p:cNvSpPr txBox="1">
            <a:spLocks noChangeArrowheads="1"/>
          </p:cNvSpPr>
          <p:nvPr/>
        </p:nvSpPr>
        <p:spPr bwMode="auto">
          <a:xfrm>
            <a:off x="923925" y="6502400"/>
            <a:ext cx="520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lt-LT" altLang="lv-LV" sz="1600" b="1">
                <a:solidFill>
                  <a:schemeClr val="bg1"/>
                </a:solidFill>
                <a:latin typeface="Montserrat"/>
              </a:rPr>
              <a:t>Interreg V-A Latvia-Lithuania Programme 2014-2020</a:t>
            </a:r>
            <a:endParaRPr lang="en-GB" altLang="lv-LV" sz="1600" b="1">
              <a:solidFill>
                <a:schemeClr val="bg1"/>
              </a:solidFill>
              <a:latin typeface="Montserrat"/>
            </a:endParaRPr>
          </a:p>
        </p:txBody>
      </p:sp>
      <p:sp>
        <p:nvSpPr>
          <p:cNvPr id="28677" name="TextBox 19">
            <a:extLst>
              <a:ext uri="{FF2B5EF4-FFF2-40B4-BE49-F238E27FC236}">
                <a16:creationId xmlns:a16="http://schemas.microsoft.com/office/drawing/2014/main" id="{70A632B9-D1DC-4C50-8E7C-0A935D99C062}"/>
              </a:ext>
            </a:extLst>
          </p:cNvPr>
          <p:cNvSpPr txBox="1">
            <a:spLocks noChangeArrowheads="1"/>
          </p:cNvSpPr>
          <p:nvPr/>
        </p:nvSpPr>
        <p:spPr bwMode="auto">
          <a:xfrm>
            <a:off x="10306050" y="6502400"/>
            <a:ext cx="1612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lv-LV" altLang="lv-LV" sz="1600" b="1">
                <a:solidFill>
                  <a:schemeClr val="bg1"/>
                </a:solidFill>
                <a:latin typeface="Montserrat"/>
              </a:rPr>
              <a:t>www.latlit.eu</a:t>
            </a:r>
            <a:endParaRPr lang="en-GB" altLang="lv-LV" sz="1600" b="1">
              <a:solidFill>
                <a:schemeClr val="bg1"/>
              </a:solidFill>
              <a:latin typeface="Montserrat"/>
            </a:endParaRPr>
          </a:p>
        </p:txBody>
      </p:sp>
      <p:pic>
        <p:nvPicPr>
          <p:cNvPr id="28678" name="Picture 22">
            <a:extLst>
              <a:ext uri="{FF2B5EF4-FFF2-40B4-BE49-F238E27FC236}">
                <a16:creationId xmlns:a16="http://schemas.microsoft.com/office/drawing/2014/main" id="{2BEFDC48-DABF-4F2E-9C9C-5BA2EAD67E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738" y="177800"/>
            <a:ext cx="400367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Connector 23">
            <a:extLst>
              <a:ext uri="{FF2B5EF4-FFF2-40B4-BE49-F238E27FC236}">
                <a16:creationId xmlns:a16="http://schemas.microsoft.com/office/drawing/2014/main" id="{31126AD7-F119-48E0-AEB9-CB54057D6B1B}"/>
              </a:ext>
            </a:extLst>
          </p:cNvPr>
          <p:cNvCxnSpPr/>
          <p:nvPr/>
        </p:nvCxnSpPr>
        <p:spPr>
          <a:xfrm>
            <a:off x="0" y="1481138"/>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28680" name="Content Placeholder 2">
            <a:extLst>
              <a:ext uri="{FF2B5EF4-FFF2-40B4-BE49-F238E27FC236}">
                <a16:creationId xmlns:a16="http://schemas.microsoft.com/office/drawing/2014/main" id="{46426464-6BAB-46AC-AC3C-2E47960CA3FA}"/>
              </a:ext>
            </a:extLst>
          </p:cNvPr>
          <p:cNvSpPr>
            <a:spLocks noGrp="1"/>
          </p:cNvSpPr>
          <p:nvPr>
            <p:ph idx="1"/>
          </p:nvPr>
        </p:nvSpPr>
        <p:spPr>
          <a:xfrm>
            <a:off x="544513" y="3481388"/>
            <a:ext cx="6115050" cy="1235075"/>
          </a:xfrm>
        </p:spPr>
        <p:txBody>
          <a:bodyPr>
            <a:normAutofit lnSpcReduction="10000"/>
          </a:bodyPr>
          <a:lstStyle/>
          <a:p>
            <a:pPr marL="0" indent="0">
              <a:lnSpc>
                <a:spcPct val="114000"/>
              </a:lnSpc>
              <a:spcBef>
                <a:spcPct val="0"/>
              </a:spcBef>
              <a:buFont typeface="Arial" panose="020B0604020202020204" pitchFamily="34" charset="0"/>
              <a:buNone/>
            </a:pPr>
            <a:r>
              <a:rPr lang="en-GB" altLang="lt-LT" b="1" dirty="0">
                <a:solidFill>
                  <a:srgbClr val="C00000"/>
                </a:solidFill>
                <a:latin typeface="Arial" panose="020B0604020202020204" pitchFamily="34" charset="0"/>
                <a:cs typeface="Arial" panose="020B0604020202020204" pitchFamily="34" charset="0"/>
              </a:rPr>
              <a:t>Programme budget</a:t>
            </a:r>
          </a:p>
          <a:p>
            <a:pPr marL="0" indent="0">
              <a:lnSpc>
                <a:spcPct val="114000"/>
              </a:lnSpc>
              <a:spcBef>
                <a:spcPct val="0"/>
              </a:spcBef>
              <a:buFont typeface="Wingdings" panose="05000000000000000000" pitchFamily="2" charset="2"/>
              <a:buChar char="§"/>
            </a:pPr>
            <a:r>
              <a:rPr lang="en-GB" altLang="lt-LT" sz="1800" b="1" dirty="0">
                <a:solidFill>
                  <a:srgbClr val="0A3399"/>
                </a:solidFill>
                <a:latin typeface="Arial" panose="020B0604020202020204" pitchFamily="34" charset="0"/>
                <a:cs typeface="Arial" panose="020B0604020202020204" pitchFamily="34" charset="0"/>
              </a:rPr>
              <a:t>ERDF 69,6 </a:t>
            </a:r>
            <a:r>
              <a:rPr lang="en-GB" altLang="lt-LT" sz="1800" b="1" dirty="0" err="1">
                <a:solidFill>
                  <a:srgbClr val="0A3399"/>
                </a:solidFill>
                <a:latin typeface="Arial" panose="020B0604020202020204" pitchFamily="34" charset="0"/>
                <a:cs typeface="Arial" panose="020B0604020202020204" pitchFamily="34" charset="0"/>
              </a:rPr>
              <a:t>mln</a:t>
            </a:r>
            <a:r>
              <a:rPr lang="en-GB" altLang="lt-LT" sz="1800" b="1" dirty="0">
                <a:solidFill>
                  <a:srgbClr val="0A3399"/>
                </a:solidFill>
                <a:latin typeface="Arial" panose="020B0604020202020204" pitchFamily="34" charset="0"/>
                <a:cs typeface="Arial" panose="020B0604020202020204" pitchFamily="34" charset="0"/>
              </a:rPr>
              <a:t>. EUR  </a:t>
            </a:r>
          </a:p>
          <a:p>
            <a:pPr marL="0" indent="0">
              <a:lnSpc>
                <a:spcPct val="114000"/>
              </a:lnSpc>
              <a:spcBef>
                <a:spcPct val="0"/>
              </a:spcBef>
              <a:buFont typeface="Wingdings" panose="05000000000000000000" pitchFamily="2" charset="2"/>
              <a:buChar char="§"/>
            </a:pPr>
            <a:r>
              <a:rPr lang="en-GB" altLang="lt-LT" sz="1800" b="1" dirty="0">
                <a:solidFill>
                  <a:srgbClr val="0A3399"/>
                </a:solidFill>
                <a:latin typeface="Arial" panose="020B0604020202020204" pitchFamily="34" charset="0"/>
                <a:cs typeface="Arial" panose="020B0604020202020204" pitchFamily="34" charset="0"/>
              </a:rPr>
              <a:t>Indicative ERDF for the 3rd Call – </a:t>
            </a:r>
            <a:r>
              <a:rPr lang="en-GB" altLang="lt-LT" sz="1800" b="1" dirty="0">
                <a:solidFill>
                  <a:srgbClr val="C00000"/>
                </a:solidFill>
                <a:latin typeface="Arial" panose="020B0604020202020204" pitchFamily="34" charset="0"/>
                <a:cs typeface="Arial" panose="020B0604020202020204" pitchFamily="34" charset="0"/>
              </a:rPr>
              <a:t>19,2 </a:t>
            </a:r>
            <a:r>
              <a:rPr lang="en-GB" altLang="lt-LT" sz="1800" b="1" dirty="0" err="1">
                <a:solidFill>
                  <a:srgbClr val="C00000"/>
                </a:solidFill>
                <a:latin typeface="Arial" panose="020B0604020202020204" pitchFamily="34" charset="0"/>
                <a:cs typeface="Arial" panose="020B0604020202020204" pitchFamily="34" charset="0"/>
              </a:rPr>
              <a:t>mln</a:t>
            </a:r>
            <a:r>
              <a:rPr lang="en-GB" altLang="lt-LT" sz="1800" b="1" dirty="0">
                <a:solidFill>
                  <a:srgbClr val="C00000"/>
                </a:solidFill>
                <a:latin typeface="Arial" panose="020B0604020202020204" pitchFamily="34" charset="0"/>
                <a:cs typeface="Arial" panose="020B0604020202020204" pitchFamily="34" charset="0"/>
              </a:rPr>
              <a:t>. EUR</a:t>
            </a:r>
            <a:br>
              <a:rPr lang="en-GB" altLang="lt-LT" sz="1600" b="1" dirty="0">
                <a:solidFill>
                  <a:srgbClr val="0A3399"/>
                </a:solidFill>
                <a:latin typeface="Arial" panose="020B0604020202020204" pitchFamily="34" charset="0"/>
                <a:cs typeface="Arial" panose="020B0604020202020204" pitchFamily="34" charset="0"/>
              </a:rPr>
            </a:br>
            <a:endParaRPr lang="en-GB" altLang="lt-LT" sz="1600" dirty="0">
              <a:solidFill>
                <a:srgbClr val="8FAADC"/>
              </a:solidFill>
              <a:latin typeface="Arial" panose="020B0604020202020204" pitchFamily="34" charset="0"/>
              <a:cs typeface="Arial" panose="020B0604020202020204" pitchFamily="34" charset="0"/>
            </a:endParaRPr>
          </a:p>
          <a:p>
            <a:pPr marL="0" indent="0"/>
            <a:endParaRPr lang="en-GB" altLang="lt-LT" sz="1800" dirty="0">
              <a:solidFill>
                <a:srgbClr val="8FAADC"/>
              </a:solidFill>
              <a:latin typeface="Arial" panose="020B0604020202020204" pitchFamily="34" charset="0"/>
              <a:cs typeface="Arial" panose="020B0604020202020204" pitchFamily="34" charset="0"/>
            </a:endParaRPr>
          </a:p>
          <a:p>
            <a:pPr marL="0" indent="0"/>
            <a:endParaRPr lang="en-GB" altLang="lt-LT" sz="2000" dirty="0">
              <a:solidFill>
                <a:srgbClr val="8FAADC"/>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altLang="lt-LT" sz="2000" dirty="0">
              <a:solidFill>
                <a:srgbClr val="8FAADC"/>
              </a:solidFill>
              <a:latin typeface="Arial" panose="020B0604020202020204" pitchFamily="34" charset="0"/>
              <a:cs typeface="Arial" panose="020B0604020202020204" pitchFamily="34" charset="0"/>
            </a:endParaRPr>
          </a:p>
        </p:txBody>
      </p:sp>
      <p:pic>
        <p:nvPicPr>
          <p:cNvPr id="28681" name="Picture 13">
            <a:extLst>
              <a:ext uri="{FF2B5EF4-FFF2-40B4-BE49-F238E27FC236}">
                <a16:creationId xmlns:a16="http://schemas.microsoft.com/office/drawing/2014/main" id="{0F2562F0-A958-4C4F-B817-049D7D56E7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91413" y="1954213"/>
            <a:ext cx="4587875"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Rectangle 1">
            <a:extLst>
              <a:ext uri="{FF2B5EF4-FFF2-40B4-BE49-F238E27FC236}">
                <a16:creationId xmlns:a16="http://schemas.microsoft.com/office/drawing/2014/main" id="{9AA9B11C-359D-409D-874B-88CF70EEE8EF}"/>
              </a:ext>
            </a:extLst>
          </p:cNvPr>
          <p:cNvSpPr>
            <a:spLocks noChangeArrowheads="1"/>
          </p:cNvSpPr>
          <p:nvPr/>
        </p:nvSpPr>
        <p:spPr bwMode="auto">
          <a:xfrm>
            <a:off x="7558088" y="1511300"/>
            <a:ext cx="4360862"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14000"/>
              </a:lnSpc>
              <a:spcBef>
                <a:spcPct val="0"/>
              </a:spcBef>
              <a:buFontTx/>
              <a:buNone/>
            </a:pPr>
            <a:r>
              <a:rPr lang="lt-LT" altLang="lt-LT" b="1">
                <a:solidFill>
                  <a:srgbClr val="C00000"/>
                </a:solidFill>
                <a:latin typeface="Arial" panose="020B0604020202020204" pitchFamily="34" charset="0"/>
              </a:rPr>
              <a:t>Programme </a:t>
            </a:r>
            <a:r>
              <a:rPr lang="en-GB" altLang="lt-LT" b="1">
                <a:solidFill>
                  <a:srgbClr val="C00000"/>
                </a:solidFill>
                <a:latin typeface="Arial" panose="020B0604020202020204" pitchFamily="34" charset="0"/>
              </a:rPr>
              <a:t>territory</a:t>
            </a:r>
          </a:p>
        </p:txBody>
      </p:sp>
      <p:sp>
        <p:nvSpPr>
          <p:cNvPr id="28683" name="Rectangle 2">
            <a:extLst>
              <a:ext uri="{FF2B5EF4-FFF2-40B4-BE49-F238E27FC236}">
                <a16:creationId xmlns:a16="http://schemas.microsoft.com/office/drawing/2014/main" id="{3919867C-D3D3-4497-88FF-72E5F68B2511}"/>
              </a:ext>
            </a:extLst>
          </p:cNvPr>
          <p:cNvSpPr>
            <a:spLocks noChangeArrowheads="1"/>
          </p:cNvSpPr>
          <p:nvPr/>
        </p:nvSpPr>
        <p:spPr bwMode="auto">
          <a:xfrm>
            <a:off x="9889960" y="880630"/>
            <a:ext cx="160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lv-LV" altLang="lv-LV" sz="2000" b="1">
                <a:solidFill>
                  <a:srgbClr val="9FAEE5"/>
                </a:solidFill>
                <a:latin typeface="Arial" panose="020B0604020202020204" pitchFamily="34" charset="0"/>
              </a:rPr>
              <a:t>Programme</a:t>
            </a:r>
            <a:endParaRPr lang="en-GB" altLang="lv-LV" sz="1100">
              <a:solidFill>
                <a:srgbClr val="9FAEE5"/>
              </a:solidFill>
              <a:latin typeface="Arial" panose="020B0604020202020204" pitchFamily="34" charset="0"/>
            </a:endParaRPr>
          </a:p>
        </p:txBody>
      </p:sp>
      <p:pic>
        <p:nvPicPr>
          <p:cNvPr id="28684" name="Picture 3">
            <a:extLst>
              <a:ext uri="{FF2B5EF4-FFF2-40B4-BE49-F238E27FC236}">
                <a16:creationId xmlns:a16="http://schemas.microsoft.com/office/drawing/2014/main" id="{908FB8AF-2F91-4998-96F4-E9E6E76BCAD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8500" y="1912938"/>
            <a:ext cx="1258888"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5" name="Content Placeholder 2">
            <a:extLst>
              <a:ext uri="{FF2B5EF4-FFF2-40B4-BE49-F238E27FC236}">
                <a16:creationId xmlns:a16="http://schemas.microsoft.com/office/drawing/2014/main" id="{A453FC65-5639-47A6-AE67-A54FA81A80A7}"/>
              </a:ext>
            </a:extLst>
          </p:cNvPr>
          <p:cNvSpPr txBox="1">
            <a:spLocks/>
          </p:cNvSpPr>
          <p:nvPr/>
        </p:nvSpPr>
        <p:spPr bwMode="auto">
          <a:xfrm>
            <a:off x="2000250" y="1539875"/>
            <a:ext cx="5557838"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14000"/>
              </a:lnSpc>
              <a:spcBef>
                <a:spcPct val="0"/>
              </a:spcBef>
              <a:buFont typeface="Arial" panose="020B0604020202020204" pitchFamily="34" charset="0"/>
              <a:buNone/>
            </a:pPr>
            <a:r>
              <a:rPr lang="en-GB" altLang="lt-LT" b="1" dirty="0">
                <a:solidFill>
                  <a:srgbClr val="C00000"/>
                </a:solidFill>
                <a:latin typeface="Arial" panose="020B0604020202020204" pitchFamily="34" charset="0"/>
              </a:rPr>
              <a:t>Objective</a:t>
            </a:r>
          </a:p>
          <a:p>
            <a:pPr>
              <a:lnSpc>
                <a:spcPct val="114000"/>
              </a:lnSpc>
              <a:spcBef>
                <a:spcPct val="0"/>
              </a:spcBef>
              <a:buFont typeface="Arial" panose="020B0604020202020204" pitchFamily="34" charset="0"/>
              <a:buNone/>
            </a:pPr>
            <a:r>
              <a:rPr lang="en-GB" altLang="lt-LT" sz="1800" b="1" dirty="0">
                <a:solidFill>
                  <a:srgbClr val="0A3399"/>
                </a:solidFill>
                <a:latin typeface="Arial" panose="020B0604020202020204" pitchFamily="34" charset="0"/>
              </a:rPr>
              <a:t>Contribute to the sustainable and cohesive socio-economic development of the Programme regions by helping to make them competitive and attractive for living, working and visiting</a:t>
            </a:r>
          </a:p>
          <a:p>
            <a:pPr>
              <a:buFont typeface="Arial" panose="020B0604020202020204" pitchFamily="34" charset="0"/>
              <a:buNone/>
            </a:pPr>
            <a:endParaRPr lang="en-GB" altLang="lt-LT" sz="2000" dirty="0">
              <a:solidFill>
                <a:srgbClr val="8FAADC"/>
              </a:solidFill>
              <a:latin typeface="Arial" panose="020B0604020202020204" pitchFamily="34" charset="0"/>
            </a:endParaRPr>
          </a:p>
        </p:txBody>
      </p:sp>
      <p:pic>
        <p:nvPicPr>
          <p:cNvPr id="28686" name="Picture 4">
            <a:extLst>
              <a:ext uri="{FF2B5EF4-FFF2-40B4-BE49-F238E27FC236}">
                <a16:creationId xmlns:a16="http://schemas.microsoft.com/office/drawing/2014/main" id="{A14EAEAD-F693-4941-BAF8-AA4BA8E0AF6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16638" y="4298950"/>
            <a:ext cx="122237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Content Placeholder 2">
            <a:extLst>
              <a:ext uri="{FF2B5EF4-FFF2-40B4-BE49-F238E27FC236}">
                <a16:creationId xmlns:a16="http://schemas.microsoft.com/office/drawing/2014/main" id="{25BA2802-0AE1-4AF9-A8A6-A2F4740A63E3}"/>
              </a:ext>
            </a:extLst>
          </p:cNvPr>
          <p:cNvSpPr txBox="1">
            <a:spLocks/>
          </p:cNvSpPr>
          <p:nvPr/>
        </p:nvSpPr>
        <p:spPr bwMode="auto">
          <a:xfrm>
            <a:off x="592138" y="4765676"/>
            <a:ext cx="55578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14000"/>
              </a:lnSpc>
              <a:spcBef>
                <a:spcPct val="0"/>
              </a:spcBef>
              <a:buNone/>
            </a:pPr>
            <a:r>
              <a:rPr lang="en-GB" altLang="lt-LT" b="1" dirty="0">
                <a:solidFill>
                  <a:srgbClr val="C00000"/>
                </a:solidFill>
                <a:latin typeface="Arial"/>
                <a:cs typeface="Arial"/>
              </a:rPr>
              <a:t>Programme language </a:t>
            </a:r>
            <a:endParaRPr lang="en-US" dirty="0"/>
          </a:p>
          <a:p>
            <a:pPr>
              <a:lnSpc>
                <a:spcPct val="100000"/>
              </a:lnSpc>
              <a:spcBef>
                <a:spcPct val="0"/>
              </a:spcBef>
              <a:buNone/>
            </a:pPr>
            <a:r>
              <a:rPr lang="en-GB" sz="1800" b="1" dirty="0">
                <a:solidFill>
                  <a:srgbClr val="0A3399"/>
                </a:solidFill>
                <a:latin typeface="Arial"/>
                <a:cs typeface="Arial"/>
              </a:rPr>
              <a:t>English</a:t>
            </a:r>
            <a:r>
              <a:rPr lang="en-GB" sz="1600" b="1" dirty="0">
                <a:solidFill>
                  <a:srgbClr val="0A3399"/>
                </a:solidFill>
                <a:latin typeface="Arial"/>
                <a:cs typeface="Arial"/>
              </a:rPr>
              <a:t> </a:t>
            </a:r>
            <a:r>
              <a:rPr lang="en-GB" sz="1600" b="1" dirty="0">
                <a:solidFill>
                  <a:srgbClr val="0A3399"/>
                </a:solidFill>
                <a:latin typeface="Arial" panose="020B0604020202020204" pitchFamily="34" charset="0"/>
              </a:rPr>
              <a:t>(but supporting documents (e.g. technical documentation, cost estimations, invoices, etc.) can be in national languages</a:t>
            </a:r>
            <a:r>
              <a:rPr lang="lv-LV" sz="1600" b="1" dirty="0">
                <a:solidFill>
                  <a:srgbClr val="0A3399"/>
                </a:solidFill>
                <a:latin typeface="Arial" panose="020B0604020202020204" pitchFamily="34" charset="0"/>
              </a:rPr>
              <a:t>)</a:t>
            </a:r>
            <a:endParaRPr lang="en-GB" sz="1600" b="1" dirty="0">
              <a:solidFill>
                <a:srgbClr val="0A3399"/>
              </a:solidFill>
              <a:latin typeface="Arial" panose="020B0604020202020204" pitchFamily="34" charset="0"/>
            </a:endParaRPr>
          </a:p>
          <a:p>
            <a:pPr>
              <a:lnSpc>
                <a:spcPct val="113999"/>
              </a:lnSpc>
              <a:spcBef>
                <a:spcPct val="0"/>
              </a:spcBef>
              <a:buNone/>
            </a:pPr>
            <a:endParaRPr lang="en-GB" altLang="lt-LT" b="1" dirty="0">
              <a:solidFill>
                <a:srgbClr val="C00000"/>
              </a:solidFill>
              <a:latin typeface="Arial" panose="020B0604020202020204" pitchFamily="34" charset="0"/>
            </a:endParaRPr>
          </a:p>
          <a:p>
            <a:pPr>
              <a:buNone/>
            </a:pPr>
            <a:endParaRPr lang="en-GB" altLang="lt-LT" sz="2000" dirty="0">
              <a:solidFill>
                <a:srgbClr val="8FAADC"/>
              </a:solidFill>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8" name="Rectangle 4">
            <a:extLst>
              <a:ext uri="{FF2B5EF4-FFF2-40B4-BE49-F238E27FC236}">
                <a16:creationId xmlns:a16="http://schemas.microsoft.com/office/drawing/2014/main" id="{FB924B39-BD5D-408D-A5D1-A3A3861DDFFE}"/>
              </a:ext>
            </a:extLst>
          </p:cNvPr>
          <p:cNvSpPr>
            <a:spLocks noChangeArrowheads="1"/>
          </p:cNvSpPr>
          <p:nvPr/>
        </p:nvSpPr>
        <p:spPr bwMode="auto">
          <a:xfrm>
            <a:off x="582613" y="1657350"/>
            <a:ext cx="10015537"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GB" altLang="en-US" sz="1900" b="1">
                <a:solidFill>
                  <a:srgbClr val="0A3399"/>
                </a:solidFill>
                <a:latin typeface="Arial" panose="020B0604020202020204" pitchFamily="34" charset="0"/>
              </a:rPr>
              <a:t>Specific objective: </a:t>
            </a:r>
            <a:r>
              <a:rPr lang="lt-LT" altLang="en-US" sz="2000">
                <a:solidFill>
                  <a:srgbClr val="0A3399"/>
                </a:solidFill>
                <a:latin typeface="Arial" panose="020B0604020202020204" pitchFamily="34" charset="0"/>
              </a:rPr>
              <a:t>t</a:t>
            </a:r>
            <a:r>
              <a:rPr lang="en-GB" altLang="en-US" sz="2000">
                <a:solidFill>
                  <a:srgbClr val="0A3399"/>
                </a:solidFill>
                <a:latin typeface="Arial" panose="020B0604020202020204" pitchFamily="34" charset="0"/>
              </a:rPr>
              <a:t>o increase integration and efficiency of</a:t>
            </a:r>
            <a:r>
              <a:rPr lang="lt-LT" altLang="en-US" sz="2000">
                <a:solidFill>
                  <a:srgbClr val="0A3399"/>
                </a:solidFill>
                <a:latin typeface="Arial" panose="020B0604020202020204" pitchFamily="34" charset="0"/>
              </a:rPr>
              <a:t> </a:t>
            </a:r>
            <a:r>
              <a:rPr lang="en-GB" altLang="en-US" sz="2000">
                <a:solidFill>
                  <a:srgbClr val="0A3399"/>
                </a:solidFill>
                <a:latin typeface="Arial" panose="020B0604020202020204" pitchFamily="34" charset="0"/>
              </a:rPr>
              <a:t>environmental resource management</a:t>
            </a:r>
            <a:endParaRPr lang="en-GB" altLang="en-US" sz="1900">
              <a:solidFill>
                <a:srgbClr val="0A3399"/>
              </a:solidFill>
              <a:latin typeface="Arial" panose="020B0604020202020204" pitchFamily="34" charset="0"/>
            </a:endParaRPr>
          </a:p>
          <a:p>
            <a:pPr>
              <a:lnSpc>
                <a:spcPct val="114000"/>
              </a:lnSpc>
              <a:spcBef>
                <a:spcPct val="0"/>
              </a:spcBef>
              <a:buFontTx/>
              <a:buNone/>
            </a:pPr>
            <a:endParaRPr lang="en-GB" altLang="en-US" sz="1900" b="1">
              <a:solidFill>
                <a:srgbClr val="ED7D31"/>
              </a:solidFill>
              <a:latin typeface="Arial" panose="020B0604020202020204" pitchFamily="34" charset="0"/>
            </a:endParaRPr>
          </a:p>
        </p:txBody>
      </p:sp>
      <p:sp>
        <p:nvSpPr>
          <p:cNvPr id="2" name="Oval Callout 1">
            <a:extLst>
              <a:ext uri="{FF2B5EF4-FFF2-40B4-BE49-F238E27FC236}">
                <a16:creationId xmlns:a16="http://schemas.microsoft.com/office/drawing/2014/main" id="{188A5EA2-1316-4CBA-941B-872DA1B04691}"/>
              </a:ext>
            </a:extLst>
          </p:cNvPr>
          <p:cNvSpPr/>
          <p:nvPr/>
        </p:nvSpPr>
        <p:spPr>
          <a:xfrm>
            <a:off x="1145335" y="2784288"/>
            <a:ext cx="2649537" cy="1109663"/>
          </a:xfrm>
          <a:prstGeom prst="wedgeEllipseCallout">
            <a:avLst/>
          </a:prstGeom>
          <a:solidFill>
            <a:srgbClr val="9FAEE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chemeClr val="tx1"/>
                </a:solidFill>
                <a:latin typeface="Arial" panose="020B0604020202020204" pitchFamily="34" charset="0"/>
                <a:cs typeface="Arial" panose="020B0604020202020204" pitchFamily="34" charset="0"/>
              </a:rPr>
              <a:t>Why my project is needed?</a:t>
            </a:r>
          </a:p>
        </p:txBody>
      </p:sp>
      <p:sp>
        <p:nvSpPr>
          <p:cNvPr id="3" name="Oval Callout 2">
            <a:extLst>
              <a:ext uri="{FF2B5EF4-FFF2-40B4-BE49-F238E27FC236}">
                <a16:creationId xmlns:a16="http://schemas.microsoft.com/office/drawing/2014/main" id="{57F061D8-C253-4AC7-8B15-FC6F432F0929}"/>
              </a:ext>
            </a:extLst>
          </p:cNvPr>
          <p:cNvSpPr/>
          <p:nvPr/>
        </p:nvSpPr>
        <p:spPr>
          <a:xfrm>
            <a:off x="7944597" y="2781860"/>
            <a:ext cx="2852738" cy="1344613"/>
          </a:xfrm>
          <a:prstGeom prst="wedgeEllipseCallout">
            <a:avLst/>
          </a:prstGeom>
          <a:solidFill>
            <a:srgbClr val="9FAEE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chemeClr val="tx1"/>
                </a:solidFill>
                <a:latin typeface="Arial" panose="020B0604020202020204" pitchFamily="34" charset="0"/>
                <a:cs typeface="Arial" panose="020B0604020202020204" pitchFamily="34" charset="0"/>
              </a:rPr>
              <a:t>How will my project influence Programme?</a:t>
            </a:r>
          </a:p>
        </p:txBody>
      </p:sp>
      <p:sp>
        <p:nvSpPr>
          <p:cNvPr id="30731" name="Rectangle 7">
            <a:extLst>
              <a:ext uri="{FF2B5EF4-FFF2-40B4-BE49-F238E27FC236}">
                <a16:creationId xmlns:a16="http://schemas.microsoft.com/office/drawing/2014/main" id="{6A8B87F3-E5AE-4F19-B656-CFD285A21AB0}"/>
              </a:ext>
            </a:extLst>
          </p:cNvPr>
          <p:cNvSpPr>
            <a:spLocks noChangeArrowheads="1"/>
          </p:cNvSpPr>
          <p:nvPr/>
        </p:nvSpPr>
        <p:spPr bwMode="auto">
          <a:xfrm>
            <a:off x="771525" y="4596280"/>
            <a:ext cx="3671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2400" b="1">
                <a:solidFill>
                  <a:srgbClr val="C00000"/>
                </a:solidFill>
                <a:latin typeface="Arial" panose="020B0604020202020204" pitchFamily="34" charset="0"/>
              </a:rPr>
              <a:t>Output indicator</a:t>
            </a:r>
          </a:p>
          <a:p>
            <a:pPr>
              <a:lnSpc>
                <a:spcPct val="100000"/>
              </a:lnSpc>
              <a:spcBef>
                <a:spcPct val="0"/>
              </a:spcBef>
              <a:buFontTx/>
              <a:buNone/>
            </a:pPr>
            <a:r>
              <a:rPr lang="en-GB" altLang="lv-LV" sz="1600" b="1">
                <a:solidFill>
                  <a:srgbClr val="C00000"/>
                </a:solidFill>
                <a:latin typeface="Arial" panose="020B0604020202020204" pitchFamily="34" charset="0"/>
              </a:rPr>
              <a:t>Number of organisations supported</a:t>
            </a:r>
            <a:endParaRPr lang="en-GB" altLang="lv-LV" sz="1600">
              <a:solidFill>
                <a:srgbClr val="C00000"/>
              </a:solidFill>
              <a:latin typeface="Arial" panose="020B0604020202020204" pitchFamily="34" charset="0"/>
            </a:endParaRPr>
          </a:p>
        </p:txBody>
      </p:sp>
      <p:sp>
        <p:nvSpPr>
          <p:cNvPr id="30732" name="Rectangle 45">
            <a:extLst>
              <a:ext uri="{FF2B5EF4-FFF2-40B4-BE49-F238E27FC236}">
                <a16:creationId xmlns:a16="http://schemas.microsoft.com/office/drawing/2014/main" id="{8C49E843-D925-4944-923A-832EC7FB01A0}"/>
              </a:ext>
            </a:extLst>
          </p:cNvPr>
          <p:cNvSpPr>
            <a:spLocks noChangeArrowheads="1"/>
          </p:cNvSpPr>
          <p:nvPr/>
        </p:nvSpPr>
        <p:spPr bwMode="auto">
          <a:xfrm>
            <a:off x="7107144" y="4440705"/>
            <a:ext cx="45323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b="1">
                <a:solidFill>
                  <a:srgbClr val="0A3399"/>
                </a:solidFill>
                <a:latin typeface="Arial" panose="020B0604020202020204" pitchFamily="34" charset="0"/>
              </a:rPr>
              <a:t>Result indicator</a:t>
            </a:r>
          </a:p>
          <a:p>
            <a:pPr>
              <a:lnSpc>
                <a:spcPct val="100000"/>
              </a:lnSpc>
              <a:spcBef>
                <a:spcPct val="0"/>
              </a:spcBef>
              <a:buFontTx/>
              <a:buNone/>
            </a:pPr>
            <a:r>
              <a:rPr lang="en-GB" altLang="lv-LV" sz="1600" b="1">
                <a:solidFill>
                  <a:srgbClr val="0A3399"/>
                </a:solidFill>
                <a:latin typeface="Arial" panose="020B0604020202020204" pitchFamily="34" charset="0"/>
              </a:rPr>
              <a:t>Number of organisations jointly contributing</a:t>
            </a:r>
          </a:p>
          <a:p>
            <a:pPr>
              <a:lnSpc>
                <a:spcPct val="100000"/>
              </a:lnSpc>
              <a:spcBef>
                <a:spcPct val="0"/>
              </a:spcBef>
              <a:buFontTx/>
              <a:buNone/>
            </a:pPr>
            <a:r>
              <a:rPr lang="en-GB" altLang="lv-LV" sz="1600" b="1">
                <a:solidFill>
                  <a:srgbClr val="0A3399"/>
                </a:solidFill>
                <a:latin typeface="Arial" panose="020B0604020202020204" pitchFamily="34" charset="0"/>
              </a:rPr>
              <a:t>to environmental resource management</a:t>
            </a:r>
            <a:endParaRPr lang="en-GB" altLang="lv-LV" sz="1600">
              <a:solidFill>
                <a:srgbClr val="0A3399"/>
              </a:solidFill>
              <a:latin typeface="Arial" panose="020B0604020202020204" pitchFamily="34" charset="0"/>
            </a:endParaRPr>
          </a:p>
        </p:txBody>
      </p:sp>
      <p:sp>
        <p:nvSpPr>
          <p:cNvPr id="20" name="Notched Right Arrow 19">
            <a:extLst>
              <a:ext uri="{FF2B5EF4-FFF2-40B4-BE49-F238E27FC236}">
                <a16:creationId xmlns:a16="http://schemas.microsoft.com/office/drawing/2014/main" id="{5E5CA0DE-F4EF-4CE6-A20D-658E05A81401}"/>
              </a:ext>
            </a:extLst>
          </p:cNvPr>
          <p:cNvSpPr/>
          <p:nvPr/>
        </p:nvSpPr>
        <p:spPr>
          <a:xfrm>
            <a:off x="5150131" y="4655857"/>
            <a:ext cx="1358900" cy="582613"/>
          </a:xfrm>
          <a:prstGeom prst="notchedRightArrow">
            <a:avLst/>
          </a:prstGeom>
          <a:solidFill>
            <a:srgbClr val="0A33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a:p>
        </p:txBody>
      </p:sp>
      <p:pic>
        <p:nvPicPr>
          <p:cNvPr id="30734" name="Picture 17">
            <a:extLst>
              <a:ext uri="{FF2B5EF4-FFF2-40B4-BE49-F238E27FC236}">
                <a16:creationId xmlns:a16="http://schemas.microsoft.com/office/drawing/2014/main" id="{325FEEFF-FDB1-40EC-B2DA-24BB5ED09E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85513" y="188913"/>
            <a:ext cx="900112"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5" name="Rectangle 1">
            <a:extLst>
              <a:ext uri="{FF2B5EF4-FFF2-40B4-BE49-F238E27FC236}">
                <a16:creationId xmlns:a16="http://schemas.microsoft.com/office/drawing/2014/main" id="{F515AE64-CA53-42B5-9A42-901049163B3E}"/>
              </a:ext>
            </a:extLst>
          </p:cNvPr>
          <p:cNvSpPr>
            <a:spLocks noChangeArrowheads="1"/>
          </p:cNvSpPr>
          <p:nvPr/>
        </p:nvSpPr>
        <p:spPr bwMode="auto">
          <a:xfrm>
            <a:off x="4502150" y="844550"/>
            <a:ext cx="67040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lv-LV" sz="1800" b="1">
                <a:solidFill>
                  <a:srgbClr val="9FAEE5"/>
                </a:solidFill>
                <a:latin typeface="Arial" panose="020B0604020202020204" pitchFamily="34" charset="0"/>
              </a:rPr>
              <a:t>Sustainable and clean environment through cooperation</a:t>
            </a:r>
            <a:r>
              <a:rPr lang="lt-LT" altLang="lv-LV" sz="1800" b="1">
                <a:solidFill>
                  <a:srgbClr val="9FAEE5"/>
                </a:solidFill>
                <a:latin typeface="Arial" panose="020B0604020202020204" pitchFamily="34" charset="0"/>
              </a:rPr>
              <a:t> </a:t>
            </a:r>
          </a:p>
          <a:p>
            <a:pPr eaLnBrk="1" hangingPunct="1">
              <a:lnSpc>
                <a:spcPct val="100000"/>
              </a:lnSpc>
              <a:spcBef>
                <a:spcPct val="0"/>
              </a:spcBef>
              <a:buFontTx/>
              <a:buNone/>
            </a:pPr>
            <a:r>
              <a:rPr lang="lt-LT" altLang="lv-LV" sz="1600">
                <a:solidFill>
                  <a:srgbClr val="95A4D4"/>
                </a:solidFill>
                <a:latin typeface="Arial" panose="020B0604020202020204" pitchFamily="34" charset="0"/>
              </a:rPr>
              <a:t>    </a:t>
            </a:r>
            <a:r>
              <a:rPr lang="en-GB" altLang="lv-LV" sz="1800" b="1">
                <a:solidFill>
                  <a:srgbClr val="0A3399"/>
                </a:solidFill>
                <a:latin typeface="Arial" panose="020B0604020202020204" pitchFamily="34" charset="0"/>
              </a:rPr>
              <a:t>Specific objective 1.2. </a:t>
            </a:r>
          </a:p>
        </p:txBody>
      </p:sp>
    </p:spTree>
    <p:extLst>
      <p:ext uri="{BB962C8B-B14F-4D97-AF65-F5344CB8AC3E}">
        <p14:creationId xmlns:p14="http://schemas.microsoft.com/office/powerpoint/2010/main" val="898863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7" name="Rectangle 2">
            <a:extLst>
              <a:ext uri="{FF2B5EF4-FFF2-40B4-BE49-F238E27FC236}">
                <a16:creationId xmlns:a16="http://schemas.microsoft.com/office/drawing/2014/main" id="{188A9E23-E1D7-48B2-BD00-AD6BDA2DBF71}"/>
              </a:ext>
            </a:extLst>
          </p:cNvPr>
          <p:cNvSpPr>
            <a:spLocks noChangeArrowheads="1"/>
          </p:cNvSpPr>
          <p:nvPr/>
        </p:nvSpPr>
        <p:spPr bwMode="auto">
          <a:xfrm>
            <a:off x="8335428" y="4407173"/>
            <a:ext cx="35695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nSpc>
                <a:spcPct val="100000"/>
              </a:lnSpc>
              <a:spcBef>
                <a:spcPct val="0"/>
              </a:spcBef>
              <a:buNone/>
            </a:pPr>
            <a:r>
              <a:rPr lang="en-GB" altLang="lv-LV" sz="1800" b="1" dirty="0">
                <a:solidFill>
                  <a:srgbClr val="006A44"/>
                </a:solidFill>
                <a:latin typeface="Arial" panose="020B0604020202020204" pitchFamily="34" charset="0"/>
                <a:cs typeface="Times New Roman" panose="02020603050405020304" pitchFamily="18" charset="0"/>
              </a:rPr>
              <a:t>Specific sustainable solutions </a:t>
            </a:r>
            <a:r>
              <a:rPr lang="en-GB" altLang="lv-LV" sz="1800" dirty="0">
                <a:solidFill>
                  <a:srgbClr val="0A3399"/>
                </a:solidFill>
                <a:latin typeface="Arial" panose="020B0604020202020204" pitchFamily="34" charset="0"/>
              </a:rPr>
              <a:t>for integrated and improved efficiency of environmental resources management</a:t>
            </a:r>
            <a:endParaRPr lang="en-GB" altLang="lv-LV" sz="1800" b="1" dirty="0">
              <a:solidFill>
                <a:srgbClr val="0A3399"/>
              </a:solidFill>
              <a:latin typeface="Arial" panose="020B0604020202020204" pitchFamily="34" charset="0"/>
            </a:endParaRPr>
          </a:p>
        </p:txBody>
      </p:sp>
      <p:pic>
        <p:nvPicPr>
          <p:cNvPr id="32781" name="Picture 7">
            <a:extLst>
              <a:ext uri="{FF2B5EF4-FFF2-40B4-BE49-F238E27FC236}">
                <a16:creationId xmlns:a16="http://schemas.microsoft.com/office/drawing/2014/main" id="{5AFBB438-31B2-49BD-B986-42395E3C52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81042" y="2446188"/>
            <a:ext cx="190500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2" name="Rectangle 3">
            <a:extLst>
              <a:ext uri="{FF2B5EF4-FFF2-40B4-BE49-F238E27FC236}">
                <a16:creationId xmlns:a16="http://schemas.microsoft.com/office/drawing/2014/main" id="{9BDF1E5A-14DA-4C17-9304-ACC6E0D41575}"/>
              </a:ext>
            </a:extLst>
          </p:cNvPr>
          <p:cNvSpPr>
            <a:spLocks noChangeArrowheads="1"/>
          </p:cNvSpPr>
          <p:nvPr/>
        </p:nvSpPr>
        <p:spPr bwMode="auto">
          <a:xfrm>
            <a:off x="9286042" y="2446188"/>
            <a:ext cx="255676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nSpc>
                <a:spcPct val="100000"/>
              </a:lnSpc>
              <a:spcBef>
                <a:spcPct val="0"/>
              </a:spcBef>
              <a:buNone/>
            </a:pPr>
            <a:r>
              <a:rPr lang="en-GB" altLang="lv-LV" sz="1800" dirty="0">
                <a:solidFill>
                  <a:srgbClr val="0A3399"/>
                </a:solidFill>
                <a:latin typeface="Arial" panose="020B0604020202020204" pitchFamily="34" charset="0"/>
              </a:rPr>
              <a:t>Active and coordinated </a:t>
            </a:r>
            <a:r>
              <a:rPr lang="en-GB" altLang="lv-LV" sz="1800" b="1" dirty="0">
                <a:solidFill>
                  <a:srgbClr val="006A44"/>
                </a:solidFill>
                <a:latin typeface="Arial" panose="020B0604020202020204" pitchFamily="34" charset="0"/>
                <a:cs typeface="Times New Roman" panose="02020603050405020304" pitchFamily="18" charset="0"/>
              </a:rPr>
              <a:t>cooperation</a:t>
            </a:r>
            <a:r>
              <a:rPr lang="en-GB" altLang="lv-LV" sz="1800" dirty="0">
                <a:solidFill>
                  <a:srgbClr val="0A3399"/>
                </a:solidFill>
                <a:latin typeface="Arial" panose="020B0604020202020204" pitchFamily="34" charset="0"/>
              </a:rPr>
              <a:t> of institutions and relevant </a:t>
            </a:r>
            <a:r>
              <a:rPr lang="en-GB" altLang="lv-LV" sz="1800" b="1" dirty="0">
                <a:solidFill>
                  <a:srgbClr val="006A44"/>
                </a:solidFill>
                <a:latin typeface="Arial" panose="020B0604020202020204" pitchFamily="34" charset="0"/>
                <a:cs typeface="Times New Roman" panose="02020603050405020304" pitchFamily="18" charset="0"/>
              </a:rPr>
              <a:t>stakeholders</a:t>
            </a:r>
            <a:endParaRPr lang="lv-LV" altLang="lv-LV" sz="1800" b="1" dirty="0">
              <a:solidFill>
                <a:srgbClr val="006A44"/>
              </a:solidFill>
              <a:latin typeface="Arial" panose="020B0604020202020204" pitchFamily="34" charset="0"/>
              <a:cs typeface="Times New Roman" panose="02020603050405020304" pitchFamily="18" charset="0"/>
            </a:endParaRPr>
          </a:p>
        </p:txBody>
      </p:sp>
      <p:pic>
        <p:nvPicPr>
          <p:cNvPr id="32783" name="Picture 19">
            <a:extLst>
              <a:ext uri="{FF2B5EF4-FFF2-40B4-BE49-F238E27FC236}">
                <a16:creationId xmlns:a16="http://schemas.microsoft.com/office/drawing/2014/main" id="{62370653-3173-45D0-BBCF-2B7CBB3B99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85513" y="188913"/>
            <a:ext cx="900112"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4" name="Rectangle 1">
            <a:extLst>
              <a:ext uri="{FF2B5EF4-FFF2-40B4-BE49-F238E27FC236}">
                <a16:creationId xmlns:a16="http://schemas.microsoft.com/office/drawing/2014/main" id="{24B096F8-1D9F-41B2-BF93-5EBF84A87A98}"/>
              </a:ext>
            </a:extLst>
          </p:cNvPr>
          <p:cNvSpPr>
            <a:spLocks noChangeArrowheads="1"/>
          </p:cNvSpPr>
          <p:nvPr/>
        </p:nvSpPr>
        <p:spPr bwMode="auto">
          <a:xfrm>
            <a:off x="4502150" y="844550"/>
            <a:ext cx="67040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lv-LV" sz="1800" b="1">
                <a:solidFill>
                  <a:srgbClr val="9FAEE5"/>
                </a:solidFill>
                <a:latin typeface="Arial" panose="020B0604020202020204" pitchFamily="34" charset="0"/>
              </a:rPr>
              <a:t>Sustainable and clean environment through cooperation</a:t>
            </a:r>
            <a:r>
              <a:rPr lang="lt-LT" altLang="lv-LV" sz="1800" b="1">
                <a:solidFill>
                  <a:srgbClr val="9FAEE5"/>
                </a:solidFill>
                <a:latin typeface="Arial" panose="020B0604020202020204" pitchFamily="34" charset="0"/>
              </a:rPr>
              <a:t> </a:t>
            </a:r>
          </a:p>
          <a:p>
            <a:pPr eaLnBrk="1" hangingPunct="1">
              <a:lnSpc>
                <a:spcPct val="100000"/>
              </a:lnSpc>
              <a:spcBef>
                <a:spcPct val="0"/>
              </a:spcBef>
              <a:buFontTx/>
              <a:buNone/>
            </a:pPr>
            <a:r>
              <a:rPr lang="lt-LT" altLang="lv-LV" sz="1600">
                <a:solidFill>
                  <a:srgbClr val="95A4D4"/>
                </a:solidFill>
                <a:latin typeface="Arial" panose="020B0604020202020204" pitchFamily="34" charset="0"/>
              </a:rPr>
              <a:t>    </a:t>
            </a:r>
            <a:r>
              <a:rPr lang="en-GB" altLang="lv-LV" sz="1800" b="1">
                <a:solidFill>
                  <a:srgbClr val="0A3399"/>
                </a:solidFill>
                <a:latin typeface="Arial" panose="020B0604020202020204" pitchFamily="34" charset="0"/>
              </a:rPr>
              <a:t>Specific objective 1.2.</a:t>
            </a:r>
          </a:p>
        </p:txBody>
      </p:sp>
      <p:graphicFrame>
        <p:nvGraphicFramePr>
          <p:cNvPr id="2" name="Diagram 1">
            <a:extLst>
              <a:ext uri="{FF2B5EF4-FFF2-40B4-BE49-F238E27FC236}">
                <a16:creationId xmlns:a16="http://schemas.microsoft.com/office/drawing/2014/main" id="{BA6DDA20-CABB-4BAE-ADB6-5BCB4B9A27AC}"/>
              </a:ext>
            </a:extLst>
          </p:cNvPr>
          <p:cNvGraphicFramePr/>
          <p:nvPr>
            <p:extLst>
              <p:ext uri="{D42A27DB-BD31-4B8C-83A1-F6EECF244321}">
                <p14:modId xmlns:p14="http://schemas.microsoft.com/office/powerpoint/2010/main" val="2756183500"/>
              </p:ext>
            </p:extLst>
          </p:nvPr>
        </p:nvGraphicFramePr>
        <p:xfrm>
          <a:off x="655917" y="1087438"/>
          <a:ext cx="6561629" cy="51121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8496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88581E60-D978-47AE-A5F0-DAEF113DE3D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0FE67863-0F0A-4082-A5B2-E9754EC53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8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78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7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7" grpId="0"/>
      <p:bldP spid="32782" grpId="0"/>
      <p:bldGraphic spid="2"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5" name="Rectangle 4">
            <a:extLst>
              <a:ext uri="{FF2B5EF4-FFF2-40B4-BE49-F238E27FC236}">
                <a16:creationId xmlns:a16="http://schemas.microsoft.com/office/drawing/2014/main" id="{2F9C3CA2-5E1E-483D-AA5E-7801183DE324}"/>
              </a:ext>
            </a:extLst>
          </p:cNvPr>
          <p:cNvSpPr>
            <a:spLocks noChangeArrowheads="1"/>
          </p:cNvSpPr>
          <p:nvPr/>
        </p:nvSpPr>
        <p:spPr bwMode="auto">
          <a:xfrm>
            <a:off x="1233690" y="1657841"/>
            <a:ext cx="5495278" cy="354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14000"/>
              </a:lnSpc>
              <a:spcBef>
                <a:spcPct val="0"/>
              </a:spcBef>
              <a:buFont typeface="Arial" panose="020B0604020202020204" pitchFamily="34" charset="0"/>
              <a:buNone/>
            </a:pPr>
            <a:r>
              <a:rPr lang="lv-LV" altLang="en-US" sz="4000" b="1" dirty="0">
                <a:solidFill>
                  <a:srgbClr val="0A3399"/>
                </a:solidFill>
                <a:latin typeface="Arial" panose="020B0604020202020204" pitchFamily="34" charset="0"/>
              </a:rPr>
              <a:t>Where joint environmental resource management could be applied?</a:t>
            </a:r>
            <a:endParaRPr lang="en-GB" altLang="en-US" sz="4000" b="1" dirty="0">
              <a:solidFill>
                <a:srgbClr val="0A3399"/>
              </a:solidFill>
              <a:latin typeface="Arial" panose="020B0604020202020204" pitchFamily="34" charset="0"/>
            </a:endParaRPr>
          </a:p>
        </p:txBody>
      </p:sp>
      <p:graphicFrame>
        <p:nvGraphicFramePr>
          <p:cNvPr id="2" name="Diagram 1">
            <a:extLst>
              <a:ext uri="{FF2B5EF4-FFF2-40B4-BE49-F238E27FC236}">
                <a16:creationId xmlns:a16="http://schemas.microsoft.com/office/drawing/2014/main" id="{3BA82F75-6CEB-4F09-9CB5-FA847FFEFD45}"/>
              </a:ext>
            </a:extLst>
          </p:cNvPr>
          <p:cNvGraphicFramePr/>
          <p:nvPr>
            <p:extLst>
              <p:ext uri="{D42A27DB-BD31-4B8C-83A1-F6EECF244321}">
                <p14:modId xmlns:p14="http://schemas.microsoft.com/office/powerpoint/2010/main" val="1083539871"/>
              </p:ext>
            </p:extLst>
          </p:nvPr>
        </p:nvGraphicFramePr>
        <p:xfrm>
          <a:off x="7121687" y="122688"/>
          <a:ext cx="4476145" cy="6612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249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D7086EB3-7F32-409F-AADC-4C517E316D20}"/>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graphicEl>
                                              <a:dgm id="{0A63B7BC-4376-457D-9963-ACA1EDE0C1AC}"/>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graphicEl>
                                              <a:dgm id="{F7AF00A1-B021-4062-8255-FAFAC69E3A13}"/>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graphicEl>
                                              <a:dgm id="{69843524-4003-4BE3-9474-E579D3414FB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6C6755A4-B28C-4864-893A-9EA019805139}"/>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graphicEl>
                                              <a:dgm id="{C15BD436-CFEF-46CA-AA31-564FED8E2D8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2" name="Rectangle 1">
            <a:extLst>
              <a:ext uri="{FF2B5EF4-FFF2-40B4-BE49-F238E27FC236}">
                <a16:creationId xmlns:a16="http://schemas.microsoft.com/office/drawing/2014/main" id="{D2C9E125-7D4C-4C7C-8067-6E5264192EF5}"/>
              </a:ext>
            </a:extLst>
          </p:cNvPr>
          <p:cNvSpPr>
            <a:spLocks noChangeArrowheads="1"/>
          </p:cNvSpPr>
          <p:nvPr/>
        </p:nvSpPr>
        <p:spPr bwMode="auto">
          <a:xfrm>
            <a:off x="771525" y="1735138"/>
            <a:ext cx="80978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lv-LV" sz="3200" b="1">
                <a:solidFill>
                  <a:srgbClr val="C00000"/>
                </a:solidFill>
                <a:latin typeface="Arial" panose="020B0604020202020204" pitchFamily="34" charset="0"/>
                <a:cs typeface="Times New Roman" panose="02020603050405020304" pitchFamily="18" charset="0"/>
              </a:rPr>
              <a:t>MUST HAVE </a:t>
            </a:r>
            <a:r>
              <a:rPr lang="en-GB" altLang="lv-LV" sz="1800" b="1">
                <a:solidFill>
                  <a:srgbClr val="0A3399"/>
                </a:solidFill>
                <a:latin typeface="Arial" panose="020B0604020202020204" pitchFamily="34" charset="0"/>
                <a:cs typeface="Times New Roman" panose="02020603050405020304" pitchFamily="18" charset="0"/>
              </a:rPr>
              <a:t>for the project:</a:t>
            </a:r>
          </a:p>
        </p:txBody>
      </p:sp>
      <p:pic>
        <p:nvPicPr>
          <p:cNvPr id="36873" name="Picture 1">
            <a:extLst>
              <a:ext uri="{FF2B5EF4-FFF2-40B4-BE49-F238E27FC236}">
                <a16:creationId xmlns:a16="http://schemas.microsoft.com/office/drawing/2014/main" id="{2F774AB3-B25E-4129-BD84-0B2C89798B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7600" y="2908300"/>
            <a:ext cx="26162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2">
            <a:extLst>
              <a:ext uri="{FF2B5EF4-FFF2-40B4-BE49-F238E27FC236}">
                <a16:creationId xmlns:a16="http://schemas.microsoft.com/office/drawing/2014/main" id="{AFF9E4CA-E270-4F8C-85A7-947E0E6C5F6E}"/>
              </a:ext>
            </a:extLst>
          </p:cNvPr>
          <p:cNvSpPr/>
          <p:nvPr/>
        </p:nvSpPr>
        <p:spPr>
          <a:xfrm>
            <a:off x="7781925" y="2178050"/>
            <a:ext cx="4203700" cy="1214437"/>
          </a:xfrm>
          <a:prstGeom prst="cloud">
            <a:avLst/>
          </a:prstGeom>
          <a:gradFill flip="none" rotWithShape="1">
            <a:gsLst>
              <a:gs pos="0">
                <a:srgbClr val="98C222">
                  <a:tint val="66000"/>
                  <a:satMod val="160000"/>
                </a:srgbClr>
              </a:gs>
              <a:gs pos="50000">
                <a:srgbClr val="98C222">
                  <a:tint val="44500"/>
                  <a:satMod val="160000"/>
                </a:srgbClr>
              </a:gs>
              <a:gs pos="100000">
                <a:srgbClr val="98C222">
                  <a:tint val="23500"/>
                  <a:satMod val="160000"/>
                </a:srgbClr>
              </a:gs>
            </a:gsLst>
            <a:lin ang="5400000" scaled="1"/>
            <a:tileRect/>
          </a:gra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GB" altLang="lv-LV" sz="1600" b="1" dirty="0">
                <a:solidFill>
                  <a:schemeClr val="tx1"/>
                </a:solidFill>
                <a:latin typeface="Arial" panose="020B0604020202020204" pitchFamily="34" charset="0"/>
                <a:cs typeface="Arial" panose="020B0604020202020204" pitchFamily="34" charset="0"/>
              </a:rPr>
              <a:t>Ensure that project results will be used by main stakeholders</a:t>
            </a:r>
          </a:p>
        </p:txBody>
      </p:sp>
      <p:sp>
        <p:nvSpPr>
          <p:cNvPr id="24" name="Cloud 23">
            <a:extLst>
              <a:ext uri="{FF2B5EF4-FFF2-40B4-BE49-F238E27FC236}">
                <a16:creationId xmlns:a16="http://schemas.microsoft.com/office/drawing/2014/main" id="{F58CD252-89A6-4C47-9E4C-24D498C91D2D}"/>
              </a:ext>
            </a:extLst>
          </p:cNvPr>
          <p:cNvSpPr/>
          <p:nvPr/>
        </p:nvSpPr>
        <p:spPr>
          <a:xfrm>
            <a:off x="7816850" y="4057650"/>
            <a:ext cx="4214813" cy="1368425"/>
          </a:xfrm>
          <a:prstGeom prst="cloud">
            <a:avLst/>
          </a:prstGeom>
          <a:gradFill flip="none" rotWithShape="1">
            <a:gsLst>
              <a:gs pos="0">
                <a:srgbClr val="98C222">
                  <a:tint val="66000"/>
                  <a:satMod val="160000"/>
                </a:srgbClr>
              </a:gs>
              <a:gs pos="50000">
                <a:srgbClr val="98C222">
                  <a:tint val="44500"/>
                  <a:satMod val="160000"/>
                </a:srgbClr>
              </a:gs>
              <a:gs pos="100000">
                <a:srgbClr val="98C222">
                  <a:tint val="23500"/>
                  <a:satMod val="160000"/>
                </a:srgbClr>
              </a:gs>
            </a:gsLst>
            <a:lin ang="5400000" scaled="1"/>
            <a:tileRect/>
          </a:gra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GB" altLang="lv-LV" sz="1600" b="1" dirty="0">
                <a:solidFill>
                  <a:schemeClr val="tx1"/>
                </a:solidFill>
                <a:latin typeface="Arial" panose="020B0604020202020204" pitchFamily="34" charset="0"/>
                <a:cs typeface="Arial" panose="020B0604020202020204" pitchFamily="34" charset="0"/>
              </a:rPr>
              <a:t>Provide clear reasoning for needed documentation and ensure its use after project end</a:t>
            </a:r>
          </a:p>
        </p:txBody>
      </p:sp>
      <p:sp>
        <p:nvSpPr>
          <p:cNvPr id="27" name="Cloud 26">
            <a:extLst>
              <a:ext uri="{FF2B5EF4-FFF2-40B4-BE49-F238E27FC236}">
                <a16:creationId xmlns:a16="http://schemas.microsoft.com/office/drawing/2014/main" id="{8D2A1995-0954-476D-9346-B8AB27F99C8E}"/>
              </a:ext>
            </a:extLst>
          </p:cNvPr>
          <p:cNvSpPr/>
          <p:nvPr/>
        </p:nvSpPr>
        <p:spPr>
          <a:xfrm>
            <a:off x="595312" y="2573338"/>
            <a:ext cx="4059238" cy="1227137"/>
          </a:xfrm>
          <a:prstGeom prst="cloud">
            <a:avLst/>
          </a:prstGeom>
          <a:gradFill flip="none" rotWithShape="1">
            <a:gsLst>
              <a:gs pos="0">
                <a:srgbClr val="98C222">
                  <a:tint val="66000"/>
                  <a:satMod val="160000"/>
                </a:srgbClr>
              </a:gs>
              <a:gs pos="50000">
                <a:srgbClr val="98C222">
                  <a:tint val="44500"/>
                  <a:satMod val="160000"/>
                </a:srgbClr>
              </a:gs>
              <a:gs pos="100000">
                <a:srgbClr val="98C222">
                  <a:tint val="23500"/>
                  <a:satMod val="160000"/>
                </a:srgbClr>
              </a:gs>
            </a:gsLst>
            <a:lin ang="5400000" scaled="1"/>
            <a:tileRect/>
          </a:gra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GB" altLang="lv-LV" sz="1600" b="1" dirty="0">
                <a:solidFill>
                  <a:schemeClr val="tx1"/>
                </a:solidFill>
                <a:latin typeface="Arial" panose="020B0604020202020204" pitchFamily="34" charset="0"/>
                <a:cs typeface="Arial" panose="020B0604020202020204" pitchFamily="34" charset="0"/>
              </a:rPr>
              <a:t>Address several environmental resources in both countries</a:t>
            </a:r>
          </a:p>
        </p:txBody>
      </p:sp>
      <p:sp>
        <p:nvSpPr>
          <p:cNvPr id="22" name="Cloud 21">
            <a:extLst>
              <a:ext uri="{FF2B5EF4-FFF2-40B4-BE49-F238E27FC236}">
                <a16:creationId xmlns:a16="http://schemas.microsoft.com/office/drawing/2014/main" id="{A46DF7DC-7913-4FB2-91D6-6DD748F47991}"/>
              </a:ext>
            </a:extLst>
          </p:cNvPr>
          <p:cNvSpPr/>
          <p:nvPr/>
        </p:nvSpPr>
        <p:spPr>
          <a:xfrm>
            <a:off x="766763" y="4054475"/>
            <a:ext cx="4054475" cy="1209675"/>
          </a:xfrm>
          <a:prstGeom prst="cloud">
            <a:avLst/>
          </a:prstGeom>
          <a:gradFill flip="none" rotWithShape="1">
            <a:gsLst>
              <a:gs pos="0">
                <a:srgbClr val="98C222">
                  <a:tint val="66000"/>
                  <a:satMod val="160000"/>
                </a:srgbClr>
              </a:gs>
              <a:gs pos="50000">
                <a:srgbClr val="98C222">
                  <a:tint val="44500"/>
                  <a:satMod val="160000"/>
                </a:srgbClr>
              </a:gs>
              <a:gs pos="100000">
                <a:srgbClr val="98C222">
                  <a:tint val="23500"/>
                  <a:satMod val="160000"/>
                </a:srgbClr>
              </a:gs>
            </a:gsLst>
            <a:lin ang="5400000" scaled="1"/>
            <a:tileRect/>
          </a:gra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lv-LV" sz="1600" b="1" dirty="0">
                <a:solidFill>
                  <a:schemeClr val="tx1"/>
                </a:solidFill>
                <a:latin typeface="Arial" panose="020B0604020202020204" pitchFamily="34" charset="0"/>
                <a:cs typeface="Arial" panose="020B0604020202020204" pitchFamily="34" charset="0"/>
              </a:rPr>
              <a:t>Develop joint </a:t>
            </a:r>
            <a:r>
              <a:rPr lang="en-US" altLang="lv-LV" sz="1600" b="1" dirty="0">
                <a:solidFill>
                  <a:srgbClr val="C00000"/>
                </a:solidFill>
                <a:latin typeface="Arial" panose="020B0604020202020204" pitchFamily="34" charset="0"/>
                <a:cs typeface="Arial" panose="020B0604020202020204" pitchFamily="34" charset="0"/>
              </a:rPr>
              <a:t>systematic </a:t>
            </a:r>
            <a:r>
              <a:rPr lang="en-US" altLang="lv-LV" sz="1600" b="1" dirty="0">
                <a:solidFill>
                  <a:schemeClr val="tx1"/>
                </a:solidFill>
                <a:latin typeface="Arial" panose="020B0604020202020204" pitchFamily="34" charset="0"/>
                <a:cs typeface="Arial" panose="020B0604020202020204" pitchFamily="34" charset="0"/>
              </a:rPr>
              <a:t>management solutions used after project end</a:t>
            </a:r>
          </a:p>
        </p:txBody>
      </p:sp>
      <p:pic>
        <p:nvPicPr>
          <p:cNvPr id="36878" name="Picture 17">
            <a:extLst>
              <a:ext uri="{FF2B5EF4-FFF2-40B4-BE49-F238E27FC236}">
                <a16:creationId xmlns:a16="http://schemas.microsoft.com/office/drawing/2014/main" id="{65DF8331-A8B6-45F0-982F-0F7E660670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85513" y="188913"/>
            <a:ext cx="900112"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9" name="Rectangle 1">
            <a:extLst>
              <a:ext uri="{FF2B5EF4-FFF2-40B4-BE49-F238E27FC236}">
                <a16:creationId xmlns:a16="http://schemas.microsoft.com/office/drawing/2014/main" id="{5B1033BE-7445-40D6-8964-8CDC2E5B5619}"/>
              </a:ext>
            </a:extLst>
          </p:cNvPr>
          <p:cNvSpPr>
            <a:spLocks noChangeArrowheads="1"/>
          </p:cNvSpPr>
          <p:nvPr/>
        </p:nvSpPr>
        <p:spPr bwMode="auto">
          <a:xfrm>
            <a:off x="4502150" y="844550"/>
            <a:ext cx="67040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lv-LV" sz="1800" b="1" dirty="0">
                <a:solidFill>
                  <a:srgbClr val="9FAEE5"/>
                </a:solidFill>
                <a:latin typeface="Arial" panose="020B0604020202020204" pitchFamily="34" charset="0"/>
              </a:rPr>
              <a:t>Sustainable and clean environment through cooperation</a:t>
            </a:r>
            <a:r>
              <a:rPr lang="lt-LT" altLang="lv-LV" sz="1800" b="1" dirty="0">
                <a:solidFill>
                  <a:srgbClr val="9FAEE5"/>
                </a:solidFill>
                <a:latin typeface="Arial" panose="020B0604020202020204" pitchFamily="34" charset="0"/>
              </a:rPr>
              <a:t> </a:t>
            </a:r>
          </a:p>
          <a:p>
            <a:pPr eaLnBrk="1" hangingPunct="1">
              <a:lnSpc>
                <a:spcPct val="100000"/>
              </a:lnSpc>
              <a:spcBef>
                <a:spcPct val="0"/>
              </a:spcBef>
              <a:buFontTx/>
              <a:buNone/>
            </a:pPr>
            <a:r>
              <a:rPr lang="lt-LT" altLang="lv-LV" sz="1600" dirty="0">
                <a:solidFill>
                  <a:srgbClr val="95A4D4"/>
                </a:solidFill>
                <a:latin typeface="Arial" panose="020B0604020202020204" pitchFamily="34" charset="0"/>
              </a:rPr>
              <a:t>    </a:t>
            </a:r>
            <a:r>
              <a:rPr lang="en-GB" altLang="lv-LV" sz="1800" b="1" dirty="0">
                <a:solidFill>
                  <a:srgbClr val="0A3399"/>
                </a:solidFill>
                <a:latin typeface="Arial" panose="020B0604020202020204" pitchFamily="34" charset="0"/>
              </a:rPr>
              <a:t>Specific objective 1.2. </a:t>
            </a:r>
          </a:p>
        </p:txBody>
      </p:sp>
    </p:spTree>
    <p:extLst>
      <p:ext uri="{BB962C8B-B14F-4D97-AF65-F5344CB8AC3E}">
        <p14:creationId xmlns:p14="http://schemas.microsoft.com/office/powerpoint/2010/main" val="1581902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8" name="Picture 17">
            <a:extLst>
              <a:ext uri="{FF2B5EF4-FFF2-40B4-BE49-F238E27FC236}">
                <a16:creationId xmlns:a16="http://schemas.microsoft.com/office/drawing/2014/main" id="{65DF8331-A8B6-45F0-982F-0F7E660670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85513" y="188913"/>
            <a:ext cx="900112"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9" name="Rectangle 1">
            <a:extLst>
              <a:ext uri="{FF2B5EF4-FFF2-40B4-BE49-F238E27FC236}">
                <a16:creationId xmlns:a16="http://schemas.microsoft.com/office/drawing/2014/main" id="{5B1033BE-7445-40D6-8964-8CDC2E5B5619}"/>
              </a:ext>
            </a:extLst>
          </p:cNvPr>
          <p:cNvSpPr>
            <a:spLocks noChangeArrowheads="1"/>
          </p:cNvSpPr>
          <p:nvPr/>
        </p:nvSpPr>
        <p:spPr bwMode="auto">
          <a:xfrm>
            <a:off x="4502150" y="844550"/>
            <a:ext cx="67040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lv-LV" sz="1800" b="1" dirty="0">
                <a:solidFill>
                  <a:srgbClr val="9FAEE5"/>
                </a:solidFill>
                <a:latin typeface="Arial" panose="020B0604020202020204" pitchFamily="34" charset="0"/>
              </a:rPr>
              <a:t>Sustainable and clean environment through cooperation</a:t>
            </a:r>
            <a:r>
              <a:rPr lang="lt-LT" altLang="lv-LV" sz="1800" b="1" dirty="0">
                <a:solidFill>
                  <a:srgbClr val="9FAEE5"/>
                </a:solidFill>
                <a:latin typeface="Arial" panose="020B0604020202020204" pitchFamily="34" charset="0"/>
              </a:rPr>
              <a:t> </a:t>
            </a:r>
          </a:p>
          <a:p>
            <a:pPr eaLnBrk="1" hangingPunct="1">
              <a:lnSpc>
                <a:spcPct val="100000"/>
              </a:lnSpc>
              <a:spcBef>
                <a:spcPct val="0"/>
              </a:spcBef>
              <a:buFontTx/>
              <a:buNone/>
            </a:pPr>
            <a:r>
              <a:rPr lang="lt-LT" altLang="lv-LV" sz="1600" dirty="0">
                <a:solidFill>
                  <a:srgbClr val="95A4D4"/>
                </a:solidFill>
                <a:latin typeface="Arial" panose="020B0604020202020204" pitchFamily="34" charset="0"/>
              </a:rPr>
              <a:t>    </a:t>
            </a:r>
            <a:r>
              <a:rPr lang="en-GB" altLang="lv-LV" sz="1800" b="1" dirty="0">
                <a:solidFill>
                  <a:srgbClr val="0A3399"/>
                </a:solidFill>
                <a:latin typeface="Arial" panose="020B0604020202020204" pitchFamily="34" charset="0"/>
              </a:rPr>
              <a:t>Specific objective 1.2. </a:t>
            </a:r>
          </a:p>
        </p:txBody>
      </p:sp>
      <p:sp>
        <p:nvSpPr>
          <p:cNvPr id="4" name="Content Placeholder 3">
            <a:extLst>
              <a:ext uri="{FF2B5EF4-FFF2-40B4-BE49-F238E27FC236}">
                <a16:creationId xmlns:a16="http://schemas.microsoft.com/office/drawing/2014/main" id="{B657B098-5FC0-4A9C-B61A-C8B3AF3CB6FD}"/>
              </a:ext>
            </a:extLst>
          </p:cNvPr>
          <p:cNvSpPr>
            <a:spLocks noGrp="1"/>
          </p:cNvSpPr>
          <p:nvPr>
            <p:ph idx="1"/>
          </p:nvPr>
        </p:nvSpPr>
        <p:spPr/>
        <p:txBody>
          <a:bodyPr>
            <a:normAutofit/>
          </a:bodyPr>
          <a:lstStyle/>
          <a:p>
            <a:pPr marL="0" indent="0">
              <a:buNone/>
            </a:pPr>
            <a:r>
              <a:rPr lang="en-US" b="1" dirty="0"/>
              <a:t>Indicative list of </a:t>
            </a:r>
            <a:r>
              <a:rPr lang="en-US" b="1" dirty="0">
                <a:solidFill>
                  <a:srgbClr val="00B050"/>
                </a:solidFill>
              </a:rPr>
              <a:t>supported</a:t>
            </a:r>
            <a:r>
              <a:rPr lang="en-US" b="1" dirty="0"/>
              <a:t> activities</a:t>
            </a:r>
          </a:p>
          <a:p>
            <a:r>
              <a:rPr lang="en-US" sz="1800" dirty="0"/>
              <a:t>Joint concepts, strategies, models and pilot actions</a:t>
            </a:r>
            <a:r>
              <a:rPr lang="lt-LT" sz="1800" dirty="0"/>
              <a:t>.</a:t>
            </a:r>
            <a:endParaRPr lang="en-US" sz="1800" dirty="0"/>
          </a:p>
          <a:p>
            <a:r>
              <a:rPr lang="en-US" sz="1800" dirty="0"/>
              <a:t>Planning and development of related equipment and infrastructure.</a:t>
            </a:r>
          </a:p>
          <a:p>
            <a:r>
              <a:rPr lang="en-US" sz="1800" dirty="0"/>
              <a:t>Construction and promotion of green infrastructure.</a:t>
            </a:r>
          </a:p>
          <a:p>
            <a:r>
              <a:rPr lang="en-US" sz="1800" dirty="0"/>
              <a:t>Strengthening </a:t>
            </a:r>
            <a:r>
              <a:rPr lang="lt-LT" sz="1800" dirty="0" err="1"/>
              <a:t>of</a:t>
            </a:r>
            <a:r>
              <a:rPr lang="lt-LT" sz="1800" dirty="0"/>
              <a:t> </a:t>
            </a:r>
            <a:r>
              <a:rPr lang="en-US" sz="1800" dirty="0"/>
              <a:t>institutions‘ cross border cooperation</a:t>
            </a:r>
            <a:r>
              <a:rPr lang="lt-LT" sz="1800" dirty="0"/>
              <a:t>.</a:t>
            </a:r>
            <a:endParaRPr lang="en-US" sz="1800" dirty="0"/>
          </a:p>
          <a:p>
            <a:r>
              <a:rPr lang="en-US" sz="1800" dirty="0"/>
              <a:t>Developing information exchange and systems for managing and monitoring of </a:t>
            </a:r>
            <a:endParaRPr lang="lt-LT" sz="1800" dirty="0"/>
          </a:p>
          <a:p>
            <a:pPr lvl="1"/>
            <a:r>
              <a:rPr lang="en-US" sz="1400" dirty="0"/>
              <a:t>protected areas, safeguarding of ecosystems, and conservation and management of biodiversity.</a:t>
            </a:r>
          </a:p>
          <a:p>
            <a:r>
              <a:rPr lang="en-US" sz="1800" dirty="0"/>
              <a:t>Educational and awareness raising activities.</a:t>
            </a:r>
          </a:p>
          <a:p>
            <a:r>
              <a:rPr lang="en-US" sz="1800" dirty="0"/>
              <a:t>Improvement of nature object</a:t>
            </a:r>
            <a:r>
              <a:rPr lang="lt-LT" sz="1800" dirty="0"/>
              <a:t>s‘</a:t>
            </a:r>
            <a:r>
              <a:rPr lang="en-US" sz="1800" dirty="0"/>
              <a:t> infrastructure and equipment. </a:t>
            </a:r>
          </a:p>
          <a:p>
            <a:r>
              <a:rPr lang="en-US" sz="1800" dirty="0"/>
              <a:t>Creation, testing and application of new tools</a:t>
            </a:r>
            <a:r>
              <a:rPr lang="lt-LT" sz="1800" dirty="0"/>
              <a:t>.</a:t>
            </a:r>
            <a:endParaRPr lang="en-US" sz="1800" dirty="0"/>
          </a:p>
          <a:p>
            <a:r>
              <a:rPr lang="en-US" sz="1800" dirty="0"/>
              <a:t>ICT solutions</a:t>
            </a:r>
            <a:r>
              <a:rPr lang="lt-LT" sz="1800" dirty="0"/>
              <a:t>.</a:t>
            </a:r>
            <a:endParaRPr lang="en-US" sz="1800" dirty="0"/>
          </a:p>
        </p:txBody>
      </p:sp>
    </p:spTree>
    <p:extLst>
      <p:ext uri="{BB962C8B-B14F-4D97-AF65-F5344CB8AC3E}">
        <p14:creationId xmlns:p14="http://schemas.microsoft.com/office/powerpoint/2010/main" val="98703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8" name="Picture 17">
            <a:extLst>
              <a:ext uri="{FF2B5EF4-FFF2-40B4-BE49-F238E27FC236}">
                <a16:creationId xmlns:a16="http://schemas.microsoft.com/office/drawing/2014/main" id="{65DF8331-A8B6-45F0-982F-0F7E660670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85513" y="188913"/>
            <a:ext cx="900112"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9" name="Rectangle 1">
            <a:extLst>
              <a:ext uri="{FF2B5EF4-FFF2-40B4-BE49-F238E27FC236}">
                <a16:creationId xmlns:a16="http://schemas.microsoft.com/office/drawing/2014/main" id="{5B1033BE-7445-40D6-8964-8CDC2E5B5619}"/>
              </a:ext>
            </a:extLst>
          </p:cNvPr>
          <p:cNvSpPr>
            <a:spLocks noChangeArrowheads="1"/>
          </p:cNvSpPr>
          <p:nvPr/>
        </p:nvSpPr>
        <p:spPr bwMode="auto">
          <a:xfrm>
            <a:off x="4502150" y="844550"/>
            <a:ext cx="67040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lv-LV" sz="1800" b="1" dirty="0">
                <a:solidFill>
                  <a:srgbClr val="9FAEE5"/>
                </a:solidFill>
                <a:latin typeface="Arial" panose="020B0604020202020204" pitchFamily="34" charset="0"/>
              </a:rPr>
              <a:t>Sustainable and clean environment through cooperation</a:t>
            </a:r>
            <a:r>
              <a:rPr lang="lt-LT" altLang="lv-LV" sz="1800" b="1" dirty="0">
                <a:solidFill>
                  <a:srgbClr val="9FAEE5"/>
                </a:solidFill>
                <a:latin typeface="Arial" panose="020B0604020202020204" pitchFamily="34" charset="0"/>
              </a:rPr>
              <a:t> </a:t>
            </a:r>
          </a:p>
          <a:p>
            <a:pPr eaLnBrk="1" hangingPunct="1">
              <a:lnSpc>
                <a:spcPct val="100000"/>
              </a:lnSpc>
              <a:spcBef>
                <a:spcPct val="0"/>
              </a:spcBef>
              <a:buFontTx/>
              <a:buNone/>
            </a:pPr>
            <a:r>
              <a:rPr lang="lt-LT" altLang="lv-LV" sz="1600" dirty="0">
                <a:solidFill>
                  <a:srgbClr val="95A4D4"/>
                </a:solidFill>
                <a:latin typeface="Arial" panose="020B0604020202020204" pitchFamily="34" charset="0"/>
              </a:rPr>
              <a:t>    </a:t>
            </a:r>
            <a:r>
              <a:rPr lang="en-GB" altLang="lv-LV" sz="1800" b="1" dirty="0">
                <a:solidFill>
                  <a:srgbClr val="0A3399"/>
                </a:solidFill>
                <a:latin typeface="Arial" panose="020B0604020202020204" pitchFamily="34" charset="0"/>
              </a:rPr>
              <a:t>Specific objective 1.2. </a:t>
            </a:r>
          </a:p>
        </p:txBody>
      </p:sp>
      <p:sp>
        <p:nvSpPr>
          <p:cNvPr id="5" name="Content Placeholder 4">
            <a:extLst>
              <a:ext uri="{FF2B5EF4-FFF2-40B4-BE49-F238E27FC236}">
                <a16:creationId xmlns:a16="http://schemas.microsoft.com/office/drawing/2014/main" id="{C58D842B-73E2-4CEF-B1DC-B09B2E1C1056}"/>
              </a:ext>
            </a:extLst>
          </p:cNvPr>
          <p:cNvSpPr>
            <a:spLocks noGrp="1"/>
          </p:cNvSpPr>
          <p:nvPr>
            <p:ph idx="1"/>
          </p:nvPr>
        </p:nvSpPr>
        <p:spPr/>
        <p:txBody>
          <a:bodyPr>
            <a:normAutofit lnSpcReduction="10000"/>
          </a:bodyPr>
          <a:lstStyle/>
          <a:p>
            <a:pPr marL="0" indent="0">
              <a:buNone/>
            </a:pPr>
            <a:r>
              <a:rPr lang="en-US" b="1" noProof="0" dirty="0"/>
              <a:t>Mistakes of previous calls</a:t>
            </a:r>
          </a:p>
          <a:p>
            <a:r>
              <a:rPr lang="en-US" sz="1700" noProof="0" dirty="0">
                <a:cs typeface="Arial" panose="020B0604020202020204" pitchFamily="34" charset="0"/>
              </a:rPr>
              <a:t>Lack of justification of the problem and planned measures</a:t>
            </a:r>
          </a:p>
          <a:p>
            <a:pPr marL="685800" marR="0" lvl="1" indent="-2880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300" dirty="0">
                <a:cs typeface="Arial" panose="020B0604020202020204" pitchFamily="34" charset="0"/>
              </a:rPr>
              <a:t>Absent / not relevant data and information on baseline situation</a:t>
            </a:r>
          </a:p>
          <a:p>
            <a:pPr lvl="1"/>
            <a:r>
              <a:rPr lang="en-US" sz="1300" dirty="0">
                <a:cs typeface="Arial" panose="020B0604020202020204" pitchFamily="34" charset="0"/>
              </a:rPr>
              <a:t>Problem is described too broadly, connection with the local level is not clear</a:t>
            </a:r>
          </a:p>
          <a:p>
            <a:pPr lvl="1"/>
            <a:r>
              <a:rPr lang="en-US" sz="1300" dirty="0">
                <a:cs typeface="Arial" panose="020B0604020202020204" pitchFamily="34" charset="0"/>
              </a:rPr>
              <a:t>Too local scale of the problem</a:t>
            </a:r>
          </a:p>
          <a:p>
            <a:r>
              <a:rPr lang="en-US" sz="1700" noProof="0" dirty="0">
                <a:cs typeface="Arial" panose="020B0604020202020204" pitchFamily="34" charset="0"/>
              </a:rPr>
              <a:t>Lack of systematic solutions</a:t>
            </a:r>
          </a:p>
          <a:p>
            <a:pPr lvl="1"/>
            <a:r>
              <a:rPr lang="en-US" sz="1400" noProof="0" dirty="0">
                <a:cs typeface="Arial" panose="020B0604020202020204" pitchFamily="34" charset="0"/>
              </a:rPr>
              <a:t>Investments in infrastructure and equipment only</a:t>
            </a:r>
          </a:p>
          <a:p>
            <a:pPr lvl="1"/>
            <a:r>
              <a:rPr lang="en-US" sz="1400" noProof="0" dirty="0">
                <a:cs typeface="Arial" panose="020B0604020202020204" pitchFamily="34" charset="0"/>
              </a:rPr>
              <a:t>Public awareness raising only</a:t>
            </a:r>
          </a:p>
          <a:p>
            <a:pPr lvl="1"/>
            <a:r>
              <a:rPr lang="en-US" sz="1400" noProof="0" dirty="0">
                <a:cs typeface="Arial" panose="020B0604020202020204" pitchFamily="34" charset="0"/>
              </a:rPr>
              <a:t>Concentrated on scientific research</a:t>
            </a:r>
          </a:p>
          <a:p>
            <a:r>
              <a:rPr lang="en-US" sz="1700" noProof="0" dirty="0">
                <a:cs typeface="Arial" panose="020B0604020202020204" pitchFamily="34" charset="0"/>
              </a:rPr>
              <a:t>Lack of cross-border cooperation, partnership</a:t>
            </a:r>
          </a:p>
          <a:p>
            <a:pPr lvl="1"/>
            <a:r>
              <a:rPr lang="en-US" sz="1300" noProof="0" dirty="0">
                <a:cs typeface="Arial" panose="020B0604020202020204" pitchFamily="34" charset="0"/>
              </a:rPr>
              <a:t>„Mirror“ activities</a:t>
            </a:r>
          </a:p>
          <a:p>
            <a:pPr lvl="1"/>
            <a:r>
              <a:rPr lang="en-US" sz="1300" dirty="0">
                <a:cs typeface="Arial" panose="020B0604020202020204" pitchFamily="34" charset="0"/>
              </a:rPr>
              <a:t>Uneven involvement of project partners</a:t>
            </a:r>
          </a:p>
          <a:p>
            <a:pPr lvl="1"/>
            <a:r>
              <a:rPr lang="en-US" sz="1300" noProof="0" dirty="0">
                <a:cs typeface="Arial" panose="020B0604020202020204" pitchFamily="34" charset="0"/>
              </a:rPr>
              <a:t>Partners have no competences to solve indicated problems</a:t>
            </a:r>
          </a:p>
          <a:p>
            <a:r>
              <a:rPr lang="en-US" sz="1700" noProof="0" dirty="0">
                <a:cs typeface="Arial" panose="020B0604020202020204" pitchFamily="34" charset="0"/>
              </a:rPr>
              <a:t>Not clear durability of project results</a:t>
            </a:r>
          </a:p>
          <a:p>
            <a:pPr lvl="1"/>
            <a:r>
              <a:rPr lang="en-US" sz="1300" noProof="0" dirty="0">
                <a:cs typeface="Arial" panose="020B0604020202020204" pitchFamily="34" charset="0"/>
              </a:rPr>
              <a:t>Need and use of developed documents is not clear</a:t>
            </a:r>
          </a:p>
          <a:p>
            <a:pPr lvl="1"/>
            <a:r>
              <a:rPr lang="en-US" sz="1300" noProof="0" dirty="0">
                <a:cs typeface="Arial" panose="020B0604020202020204" pitchFamily="34" charset="0"/>
              </a:rPr>
              <a:t>Project results are not used by stakeholders or target groups after the end of the project</a:t>
            </a:r>
          </a:p>
          <a:p>
            <a:pPr lvl="1"/>
            <a:r>
              <a:rPr lang="en-US" sz="1300" noProof="0" dirty="0">
                <a:cs typeface="Arial" panose="020B0604020202020204" pitchFamily="34" charset="0"/>
              </a:rPr>
              <a:t>Durability of the started activities is not clear</a:t>
            </a:r>
          </a:p>
          <a:p>
            <a:r>
              <a:rPr lang="en-US" sz="1700" noProof="0" dirty="0">
                <a:cs typeface="Arial" panose="020B0604020202020204" pitchFamily="34" charset="0"/>
              </a:rPr>
              <a:t>Lack of innovation</a:t>
            </a:r>
          </a:p>
          <a:p>
            <a:pPr lvl="1"/>
            <a:endParaRPr lang="en-US" sz="1300" dirty="0"/>
          </a:p>
        </p:txBody>
      </p:sp>
      <p:pic>
        <p:nvPicPr>
          <p:cNvPr id="11" name="Picture 2">
            <a:extLst>
              <a:ext uri="{FF2B5EF4-FFF2-40B4-BE49-F238E27FC236}">
                <a16:creationId xmlns:a16="http://schemas.microsoft.com/office/drawing/2014/main" id="{9CCBA35C-221B-4888-9826-22FBE31A4C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7549" y="1676400"/>
            <a:ext cx="1084263"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9096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21" name="TextBox 21">
            <a:extLst>
              <a:ext uri="{FF2B5EF4-FFF2-40B4-BE49-F238E27FC236}">
                <a16:creationId xmlns:a16="http://schemas.microsoft.com/office/drawing/2014/main" id="{6A280633-28F0-4DC7-94FA-BCC29833B21D}"/>
              </a:ext>
            </a:extLst>
          </p:cNvPr>
          <p:cNvSpPr txBox="1">
            <a:spLocks noChangeArrowheads="1"/>
          </p:cNvSpPr>
          <p:nvPr/>
        </p:nvSpPr>
        <p:spPr bwMode="auto">
          <a:xfrm>
            <a:off x="461029" y="3815603"/>
            <a:ext cx="4508500" cy="174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en-GB" sz="1400" dirty="0">
                <a:latin typeface="Arial"/>
                <a:cs typeface="Arial"/>
              </a:rPr>
              <a:t>PROGRAMME PRIORITY No. </a:t>
            </a:r>
            <a:r>
              <a:rPr lang="lt-LT" sz="1400" dirty="0">
                <a:latin typeface="Arial"/>
                <a:cs typeface="Arial"/>
              </a:rPr>
              <a:t>4</a:t>
            </a:r>
            <a:r>
              <a:rPr lang="en-GB" sz="1400" dirty="0">
                <a:latin typeface="Arial"/>
                <a:cs typeface="Arial"/>
              </a:rPr>
              <a:t> </a:t>
            </a:r>
          </a:p>
          <a:p>
            <a:pPr algn="ctr">
              <a:buNone/>
            </a:pPr>
            <a:r>
              <a:rPr lang="en-US" sz="2400" b="1" dirty="0">
                <a:latin typeface="Arial"/>
                <a:cs typeface="Arial"/>
              </a:rPr>
              <a:t>IMPROVED QUALITY OF LIVING THROUGH EFFICIENT PUBLIC SERVICES AND ADMINISTRATION</a:t>
            </a:r>
          </a:p>
        </p:txBody>
      </p:sp>
      <p:sp>
        <p:nvSpPr>
          <p:cNvPr id="2" name="Up Arrow Callout 1">
            <a:extLst>
              <a:ext uri="{FF2B5EF4-FFF2-40B4-BE49-F238E27FC236}">
                <a16:creationId xmlns:a16="http://schemas.microsoft.com/office/drawing/2014/main" id="{670D3FA5-52C6-417B-A302-F18C1522352E}"/>
              </a:ext>
            </a:extLst>
          </p:cNvPr>
          <p:cNvSpPr/>
          <p:nvPr/>
        </p:nvSpPr>
        <p:spPr>
          <a:xfrm>
            <a:off x="6221506" y="3217116"/>
            <a:ext cx="3861733" cy="875272"/>
          </a:xfrm>
          <a:prstGeom prst="upArrowCallout">
            <a:avLst/>
          </a:prstGeom>
          <a:ln>
            <a:solidFill>
              <a:srgbClr val="0A3399"/>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lt-LT" sz="2400" dirty="0">
                <a:solidFill>
                  <a:srgbClr val="0A3399"/>
                </a:solidFill>
                <a:latin typeface="Arial"/>
                <a:cs typeface="Arial"/>
              </a:rPr>
              <a:t>ERDF ~5,7 mln. EUR  </a:t>
            </a:r>
            <a:endParaRPr lang="en-GB" sz="2400" dirty="0">
              <a:solidFill>
                <a:srgbClr val="0A3399"/>
              </a:solidFill>
              <a:latin typeface="Arial" panose="020B0604020202020204" pitchFamily="34" charset="0"/>
              <a:cs typeface="Arial" panose="020B0604020202020204" pitchFamily="34" charset="0"/>
            </a:endParaRPr>
          </a:p>
        </p:txBody>
      </p:sp>
      <p:sp>
        <p:nvSpPr>
          <p:cNvPr id="90123" name="Rectangle 4">
            <a:extLst>
              <a:ext uri="{FF2B5EF4-FFF2-40B4-BE49-F238E27FC236}">
                <a16:creationId xmlns:a16="http://schemas.microsoft.com/office/drawing/2014/main" id="{4AF3B706-7758-44A9-A0DD-D97046F452CB}"/>
              </a:ext>
            </a:extLst>
          </p:cNvPr>
          <p:cNvSpPr>
            <a:spLocks noChangeArrowheads="1"/>
          </p:cNvSpPr>
          <p:nvPr/>
        </p:nvSpPr>
        <p:spPr bwMode="auto">
          <a:xfrm>
            <a:off x="5264711" y="1571252"/>
            <a:ext cx="6321425" cy="1638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13999"/>
              </a:lnSpc>
              <a:spcBef>
                <a:spcPct val="0"/>
              </a:spcBef>
              <a:buNone/>
            </a:pPr>
            <a:r>
              <a:rPr lang="lt-LT" altLang="en-US" sz="2400" dirty="0">
                <a:latin typeface="Arial"/>
                <a:cs typeface="Arial"/>
              </a:rPr>
              <a:t>S</a:t>
            </a:r>
            <a:r>
              <a:rPr lang="en-GB" altLang="en-US" sz="2400" dirty="0" err="1">
                <a:latin typeface="Arial"/>
                <a:cs typeface="Arial"/>
              </a:rPr>
              <a:t>pecific</a:t>
            </a:r>
            <a:r>
              <a:rPr lang="en-GB" altLang="en-US" sz="2400" dirty="0">
                <a:latin typeface="Arial"/>
                <a:cs typeface="Arial"/>
              </a:rPr>
              <a:t> objective: </a:t>
            </a:r>
            <a:endParaRPr lang="en-GB" altLang="en-US" sz="2400" dirty="0">
              <a:latin typeface="Arial" panose="020B0604020202020204" pitchFamily="34" charset="0"/>
            </a:endParaRPr>
          </a:p>
          <a:p>
            <a:pPr>
              <a:buNone/>
            </a:pPr>
            <a:r>
              <a:rPr lang="en-US" sz="2400" dirty="0">
                <a:solidFill>
                  <a:srgbClr val="000000"/>
                </a:solidFill>
                <a:latin typeface="Arial"/>
                <a:cs typeface="Arial"/>
              </a:rPr>
              <a:t>4.1. To improve efficiency of public services by strengthening capacities and cooperation between institutions</a:t>
            </a:r>
            <a:endParaRPr lang="en-GB" altLang="en-US" sz="2400" dirty="0">
              <a:solidFill>
                <a:srgbClr val="EA6647"/>
              </a:solidFill>
              <a:latin typeface="Arial" panose="020B0604020202020204" pitchFamily="34" charset="0"/>
            </a:endParaRPr>
          </a:p>
        </p:txBody>
      </p:sp>
      <p:sp>
        <p:nvSpPr>
          <p:cNvPr id="16" name="Round Diagonal Corner Rectangle 15">
            <a:extLst>
              <a:ext uri="{FF2B5EF4-FFF2-40B4-BE49-F238E27FC236}">
                <a16:creationId xmlns:a16="http://schemas.microsoft.com/office/drawing/2014/main" id="{E206A6AC-0DE9-4470-A385-9593E4C85FEE}"/>
              </a:ext>
            </a:extLst>
          </p:cNvPr>
          <p:cNvSpPr/>
          <p:nvPr/>
        </p:nvSpPr>
        <p:spPr>
          <a:xfrm>
            <a:off x="6221506" y="4492625"/>
            <a:ext cx="3861733" cy="1095748"/>
          </a:xfrm>
          <a:prstGeom prst="round2DiagRect">
            <a:avLst/>
          </a:prstGeom>
          <a:ln>
            <a:solidFill>
              <a:srgbClr val="3C7486"/>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GB" sz="2400" dirty="0">
                <a:solidFill>
                  <a:srgbClr val="007976"/>
                </a:solidFill>
                <a:latin typeface="Arial"/>
                <a:cs typeface="Arial"/>
              </a:rPr>
              <a:t>Max. project size  </a:t>
            </a:r>
            <a:endParaRPr lang="en-GB" sz="2400" dirty="0">
              <a:solidFill>
                <a:srgbClr val="007976"/>
              </a:solidFill>
              <a:latin typeface="Arial" panose="020B0604020202020204" pitchFamily="34" charset="0"/>
              <a:cs typeface="Arial" panose="020B0604020202020204" pitchFamily="34" charset="0"/>
            </a:endParaRPr>
          </a:p>
          <a:p>
            <a:pPr algn="ctr">
              <a:defRPr/>
            </a:pPr>
            <a:r>
              <a:rPr lang="lt-LT" sz="2400" dirty="0">
                <a:solidFill>
                  <a:srgbClr val="007976"/>
                </a:solidFill>
                <a:latin typeface="Arial"/>
                <a:cs typeface="Arial"/>
              </a:rPr>
              <a:t>EUR 500 000 (ERDF)</a:t>
            </a:r>
            <a:endParaRPr lang="en-GB" sz="2400" dirty="0">
              <a:solidFill>
                <a:srgbClr val="007976"/>
              </a:solidFill>
              <a:latin typeface="Arial"/>
              <a:cs typeface="Arial"/>
            </a:endParaRPr>
          </a:p>
        </p:txBody>
      </p:sp>
      <p:pic>
        <p:nvPicPr>
          <p:cNvPr id="7" name="Picture 7">
            <a:extLst>
              <a:ext uri="{FF2B5EF4-FFF2-40B4-BE49-F238E27FC236}">
                <a16:creationId xmlns:a16="http://schemas.microsoft.com/office/drawing/2014/main" id="{5C7A74DD-6603-4411-A4E0-C51764AC3E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6141" y="2086715"/>
            <a:ext cx="14382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784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2" name="Group 7">
            <a:extLst>
              <a:ext uri="{FF2B5EF4-FFF2-40B4-BE49-F238E27FC236}">
                <a16:creationId xmlns:a16="http://schemas.microsoft.com/office/drawing/2014/main" id="{479B3B5E-F955-4250-B11A-B328D930CB55}"/>
              </a:ext>
            </a:extLst>
          </p:cNvPr>
          <p:cNvGrpSpPr>
            <a:grpSpLocks/>
          </p:cNvGrpSpPr>
          <p:nvPr/>
        </p:nvGrpSpPr>
        <p:grpSpPr bwMode="auto">
          <a:xfrm>
            <a:off x="0" y="6200775"/>
            <a:ext cx="12192000" cy="657225"/>
            <a:chOff x="-6092" y="914400"/>
            <a:chExt cx="6102092" cy="788312"/>
          </a:xfrm>
        </p:grpSpPr>
        <p:sp>
          <p:nvSpPr>
            <p:cNvPr id="6" name="Rectangle 5">
              <a:extLst>
                <a:ext uri="{FF2B5EF4-FFF2-40B4-BE49-F238E27FC236}">
                  <a16:creationId xmlns:a16="http://schemas.microsoft.com/office/drawing/2014/main" id="{9EEF1284-F4E1-47AD-8E13-E10F8F03E45C}"/>
                </a:ext>
              </a:extLst>
            </p:cNvPr>
            <p:cNvSpPr/>
            <p:nvPr/>
          </p:nvSpPr>
          <p:spPr>
            <a:xfrm>
              <a:off x="264" y="914400"/>
              <a:ext cx="6095736"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Isosceles Triangle 6">
              <a:extLst>
                <a:ext uri="{FF2B5EF4-FFF2-40B4-BE49-F238E27FC236}">
                  <a16:creationId xmlns:a16="http://schemas.microsoft.com/office/drawing/2014/main" id="{496D6A31-BA28-4A50-A431-A809B8BC9027}"/>
                </a:ext>
              </a:extLst>
            </p:cNvPr>
            <p:cNvSpPr/>
            <p:nvPr/>
          </p:nvSpPr>
          <p:spPr>
            <a:xfrm rot="5400000">
              <a:off x="-231010" y="1139318"/>
              <a:ext cx="788312"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sp>
        <p:nvSpPr>
          <p:cNvPr id="92163" name="TextBox 9">
            <a:extLst>
              <a:ext uri="{FF2B5EF4-FFF2-40B4-BE49-F238E27FC236}">
                <a16:creationId xmlns:a16="http://schemas.microsoft.com/office/drawing/2014/main" id="{BB7D2DD8-0F6A-4AC8-B00C-8123E44CAB92}"/>
              </a:ext>
            </a:extLst>
          </p:cNvPr>
          <p:cNvSpPr txBox="1">
            <a:spLocks noChangeArrowheads="1"/>
          </p:cNvSpPr>
          <p:nvPr/>
        </p:nvSpPr>
        <p:spPr bwMode="auto">
          <a:xfrm>
            <a:off x="771525" y="6350000"/>
            <a:ext cx="520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lt-LT" altLang="lv-LV" sz="1600" b="1">
                <a:solidFill>
                  <a:schemeClr val="bg1"/>
                </a:solidFill>
                <a:latin typeface="Montserrat"/>
              </a:rPr>
              <a:t>Interreg V-A Latvia-Lithuania Programme 2014-2020</a:t>
            </a:r>
            <a:endParaRPr lang="en-GB" altLang="lv-LV" sz="1600" b="1">
              <a:solidFill>
                <a:schemeClr val="bg1"/>
              </a:solidFill>
              <a:latin typeface="Montserrat"/>
            </a:endParaRPr>
          </a:p>
        </p:txBody>
      </p:sp>
      <p:sp>
        <p:nvSpPr>
          <p:cNvPr id="92164" name="TextBox 10">
            <a:extLst>
              <a:ext uri="{FF2B5EF4-FFF2-40B4-BE49-F238E27FC236}">
                <a16:creationId xmlns:a16="http://schemas.microsoft.com/office/drawing/2014/main" id="{8872E637-2E19-4D88-9DA4-D13271849B06}"/>
              </a:ext>
            </a:extLst>
          </p:cNvPr>
          <p:cNvSpPr txBox="1">
            <a:spLocks noChangeArrowheads="1"/>
          </p:cNvSpPr>
          <p:nvPr/>
        </p:nvSpPr>
        <p:spPr bwMode="auto">
          <a:xfrm>
            <a:off x="10153650" y="6350000"/>
            <a:ext cx="1612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lv-LV" altLang="lv-LV" sz="1600" b="1">
                <a:solidFill>
                  <a:schemeClr val="bg1"/>
                </a:solidFill>
                <a:latin typeface="Montserrat"/>
              </a:rPr>
              <a:t>www.latlit.eu</a:t>
            </a:r>
            <a:endParaRPr lang="en-GB" altLang="lv-LV" sz="1600" b="1">
              <a:solidFill>
                <a:schemeClr val="bg1"/>
              </a:solidFill>
              <a:latin typeface="Montserrat"/>
            </a:endParaRPr>
          </a:p>
        </p:txBody>
      </p:sp>
      <p:cxnSp>
        <p:nvCxnSpPr>
          <p:cNvPr id="19" name="Straight Connector 18">
            <a:extLst>
              <a:ext uri="{FF2B5EF4-FFF2-40B4-BE49-F238E27FC236}">
                <a16:creationId xmlns:a16="http://schemas.microsoft.com/office/drawing/2014/main" id="{D5C0EE8C-43E8-4FF8-869F-F7E528DF2DCB}"/>
              </a:ext>
            </a:extLst>
          </p:cNvPr>
          <p:cNvCxnSpPr/>
          <p:nvPr/>
        </p:nvCxnSpPr>
        <p:spPr>
          <a:xfrm>
            <a:off x="4573588" y="103188"/>
            <a:ext cx="0" cy="1239837"/>
          </a:xfrm>
          <a:prstGeom prst="line">
            <a:avLst/>
          </a:prstGeom>
          <a:ln w="9525">
            <a:solidFill>
              <a:srgbClr val="95A4D4"/>
            </a:solidFill>
          </a:ln>
        </p:spPr>
        <p:style>
          <a:lnRef idx="1">
            <a:schemeClr val="accent1"/>
          </a:lnRef>
          <a:fillRef idx="0">
            <a:schemeClr val="accent1"/>
          </a:fillRef>
          <a:effectRef idx="0">
            <a:schemeClr val="accent1"/>
          </a:effectRef>
          <a:fontRef idx="minor">
            <a:schemeClr val="tx1"/>
          </a:fontRef>
        </p:style>
      </p:cxnSp>
      <p:pic>
        <p:nvPicPr>
          <p:cNvPr id="92166" name="Picture 19">
            <a:extLst>
              <a:ext uri="{FF2B5EF4-FFF2-40B4-BE49-F238E27FC236}">
                <a16:creationId xmlns:a16="http://schemas.microsoft.com/office/drawing/2014/main" id="{3FFDF167-85FC-4DD4-A43D-38C1730E61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738" y="135731"/>
            <a:ext cx="400367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1D93BEC7-9E96-45F3-99B5-817F705877F4}"/>
              </a:ext>
            </a:extLst>
          </p:cNvPr>
          <p:cNvCxnSpPr/>
          <p:nvPr/>
        </p:nvCxnSpPr>
        <p:spPr>
          <a:xfrm>
            <a:off x="12700" y="1524000"/>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92168" name="Rectangle 1">
            <a:extLst>
              <a:ext uri="{FF2B5EF4-FFF2-40B4-BE49-F238E27FC236}">
                <a16:creationId xmlns:a16="http://schemas.microsoft.com/office/drawing/2014/main" id="{0A28466D-CA25-454A-826F-A546597F6B58}"/>
              </a:ext>
            </a:extLst>
          </p:cNvPr>
          <p:cNvSpPr>
            <a:spLocks noChangeArrowheads="1"/>
          </p:cNvSpPr>
          <p:nvPr/>
        </p:nvSpPr>
        <p:spPr bwMode="auto">
          <a:xfrm>
            <a:off x="4643438" y="911225"/>
            <a:ext cx="609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lv-LV" sz="1800" b="1">
                <a:solidFill>
                  <a:srgbClr val="95A4D4"/>
                </a:solidFill>
                <a:latin typeface="Arial" panose="020B0604020202020204" pitchFamily="34" charset="0"/>
              </a:rPr>
              <a:t>Public services and administration</a:t>
            </a:r>
          </a:p>
          <a:p>
            <a:pPr eaLnBrk="1" hangingPunct="1">
              <a:lnSpc>
                <a:spcPct val="100000"/>
              </a:lnSpc>
              <a:spcBef>
                <a:spcPct val="0"/>
              </a:spcBef>
              <a:buFontTx/>
              <a:buNone/>
            </a:pPr>
            <a:r>
              <a:rPr lang="en-GB" altLang="en-US" sz="1800" b="1">
                <a:solidFill>
                  <a:srgbClr val="0A3399"/>
                </a:solidFill>
                <a:latin typeface="Arial" panose="020B0604020202020204" pitchFamily="34" charset="0"/>
              </a:rPr>
              <a:t>Specific objective 4.1.</a:t>
            </a:r>
            <a:endParaRPr lang="en-GB" altLang="lv-LV" sz="1800" b="1">
              <a:solidFill>
                <a:srgbClr val="95A4D4"/>
              </a:solidFill>
              <a:latin typeface="Arial" panose="020B0604020202020204" pitchFamily="34" charset="0"/>
            </a:endParaRPr>
          </a:p>
        </p:txBody>
      </p:sp>
      <p:sp>
        <p:nvSpPr>
          <p:cNvPr id="92169" name="Rectangle 4">
            <a:extLst>
              <a:ext uri="{FF2B5EF4-FFF2-40B4-BE49-F238E27FC236}">
                <a16:creationId xmlns:a16="http://schemas.microsoft.com/office/drawing/2014/main" id="{AB0FD370-980E-44CE-AF51-4B9A3CFAD860}"/>
              </a:ext>
            </a:extLst>
          </p:cNvPr>
          <p:cNvSpPr>
            <a:spLocks noChangeArrowheads="1"/>
          </p:cNvSpPr>
          <p:nvPr/>
        </p:nvSpPr>
        <p:spPr bwMode="auto">
          <a:xfrm>
            <a:off x="254000" y="1670050"/>
            <a:ext cx="1144905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en-GB" altLang="en-US" sz="2000" b="1">
                <a:solidFill>
                  <a:srgbClr val="0A3399"/>
                </a:solidFill>
                <a:latin typeface="Arial" panose="020B0604020202020204" pitchFamily="34" charset="0"/>
              </a:rPr>
              <a:t>Specific objective</a:t>
            </a:r>
            <a:r>
              <a:rPr lang="en-GB" altLang="en-US" sz="1900" b="1">
                <a:solidFill>
                  <a:srgbClr val="0A3399"/>
                </a:solidFill>
                <a:latin typeface="Arial" panose="020B0604020202020204" pitchFamily="34" charset="0"/>
              </a:rPr>
              <a:t>:</a:t>
            </a:r>
            <a:endParaRPr lang="lv-LV" altLang="en-US" sz="1900" b="1">
              <a:solidFill>
                <a:srgbClr val="0A3399"/>
              </a:solidFill>
              <a:latin typeface="Arial" panose="020B0604020202020204" pitchFamily="34" charset="0"/>
            </a:endParaRPr>
          </a:p>
          <a:p>
            <a:pPr>
              <a:lnSpc>
                <a:spcPct val="100000"/>
              </a:lnSpc>
              <a:spcBef>
                <a:spcPct val="0"/>
              </a:spcBef>
              <a:buFont typeface="Arial" panose="020B0604020202020204" pitchFamily="34" charset="0"/>
              <a:buNone/>
            </a:pPr>
            <a:r>
              <a:rPr lang="en-US" altLang="en-US" sz="1900">
                <a:solidFill>
                  <a:srgbClr val="0A3399"/>
                </a:solidFill>
                <a:latin typeface="Arial" panose="020B0604020202020204" pitchFamily="34" charset="0"/>
              </a:rPr>
              <a:t>To improve efficiency of public services by strengthening capacities and cooperation between institutions </a:t>
            </a:r>
            <a:endParaRPr lang="en-US" altLang="en-US" sz="2000">
              <a:solidFill>
                <a:srgbClr val="0A3399"/>
              </a:solidFill>
            </a:endParaRPr>
          </a:p>
        </p:txBody>
      </p:sp>
      <p:sp>
        <p:nvSpPr>
          <p:cNvPr id="2" name="Oval Callout 1">
            <a:extLst>
              <a:ext uri="{FF2B5EF4-FFF2-40B4-BE49-F238E27FC236}">
                <a16:creationId xmlns:a16="http://schemas.microsoft.com/office/drawing/2014/main" id="{73B5AA40-AFDE-485D-9A16-65433AAFFFED}"/>
              </a:ext>
            </a:extLst>
          </p:cNvPr>
          <p:cNvSpPr/>
          <p:nvPr/>
        </p:nvSpPr>
        <p:spPr>
          <a:xfrm>
            <a:off x="1617663" y="3741738"/>
            <a:ext cx="3086100" cy="1081087"/>
          </a:xfrm>
          <a:prstGeom prst="wedgeEllipseCallout">
            <a:avLst/>
          </a:prstGeom>
          <a:solidFill>
            <a:srgbClr val="9FAEE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chemeClr val="tx1"/>
                </a:solidFill>
                <a:latin typeface="Arial" panose="020B0604020202020204" pitchFamily="34" charset="0"/>
                <a:cs typeface="Arial" panose="020B0604020202020204" pitchFamily="34" charset="0"/>
              </a:rPr>
              <a:t>Why my project is needed?</a:t>
            </a:r>
          </a:p>
        </p:txBody>
      </p:sp>
      <p:sp>
        <p:nvSpPr>
          <p:cNvPr id="3" name="Oval Callout 2">
            <a:extLst>
              <a:ext uri="{FF2B5EF4-FFF2-40B4-BE49-F238E27FC236}">
                <a16:creationId xmlns:a16="http://schemas.microsoft.com/office/drawing/2014/main" id="{427FEED8-98EE-423D-A75B-815C1CFFE3C1}"/>
              </a:ext>
            </a:extLst>
          </p:cNvPr>
          <p:cNvSpPr/>
          <p:nvPr/>
        </p:nvSpPr>
        <p:spPr>
          <a:xfrm>
            <a:off x="6781800" y="3536950"/>
            <a:ext cx="3371850" cy="1196975"/>
          </a:xfrm>
          <a:prstGeom prst="wedgeEllipseCallout">
            <a:avLst/>
          </a:prstGeom>
          <a:solidFill>
            <a:srgbClr val="9FAEE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solidFill>
                  <a:schemeClr val="tx1"/>
                </a:solidFill>
                <a:latin typeface="Arial" panose="020B0604020202020204" pitchFamily="34" charset="0"/>
                <a:cs typeface="Arial" panose="020B0604020202020204" pitchFamily="34" charset="0"/>
              </a:rPr>
              <a:t>How will my project influence Programme?</a:t>
            </a:r>
          </a:p>
        </p:txBody>
      </p:sp>
      <p:sp>
        <p:nvSpPr>
          <p:cNvPr id="92172" name="Rectangle 7">
            <a:extLst>
              <a:ext uri="{FF2B5EF4-FFF2-40B4-BE49-F238E27FC236}">
                <a16:creationId xmlns:a16="http://schemas.microsoft.com/office/drawing/2014/main" id="{AC66370E-7075-45B8-B673-E48E8903A0D7}"/>
              </a:ext>
            </a:extLst>
          </p:cNvPr>
          <p:cNvSpPr>
            <a:spLocks noChangeArrowheads="1"/>
          </p:cNvSpPr>
          <p:nvPr/>
        </p:nvSpPr>
        <p:spPr bwMode="auto">
          <a:xfrm>
            <a:off x="1154113" y="4992688"/>
            <a:ext cx="295433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2400" b="1">
                <a:solidFill>
                  <a:srgbClr val="C00000"/>
                </a:solidFill>
                <a:latin typeface="Arial" panose="020B0604020202020204" pitchFamily="34" charset="0"/>
              </a:rPr>
              <a:t>Output indicator</a:t>
            </a:r>
            <a:endParaRPr lang="lv-LV" altLang="en-US" sz="2400" b="1">
              <a:solidFill>
                <a:srgbClr val="C00000"/>
              </a:solidFill>
              <a:latin typeface="Arial" panose="020B0604020202020204" pitchFamily="34" charset="0"/>
            </a:endParaRPr>
          </a:p>
          <a:p>
            <a:pPr>
              <a:lnSpc>
                <a:spcPct val="100000"/>
              </a:lnSpc>
              <a:spcBef>
                <a:spcPct val="0"/>
              </a:spcBef>
              <a:buFont typeface="Arial" panose="020B0604020202020204" pitchFamily="34" charset="0"/>
              <a:buNone/>
            </a:pPr>
            <a:r>
              <a:rPr lang="en-US" altLang="en-US" sz="1600" b="1">
                <a:solidFill>
                  <a:srgbClr val="C00000"/>
                </a:solidFill>
                <a:latin typeface="Arial" panose="020B0604020202020204" pitchFamily="34" charset="0"/>
              </a:rPr>
              <a:t>Number of institutions,</a:t>
            </a:r>
            <a:endParaRPr lang="lv-LV" altLang="en-US" sz="1600" b="1">
              <a:solidFill>
                <a:srgbClr val="C00000"/>
              </a:solidFill>
              <a:latin typeface="Arial" panose="020B0604020202020204" pitchFamily="34" charset="0"/>
            </a:endParaRPr>
          </a:p>
          <a:p>
            <a:pPr>
              <a:lnSpc>
                <a:spcPct val="100000"/>
              </a:lnSpc>
              <a:spcBef>
                <a:spcPct val="0"/>
              </a:spcBef>
              <a:buFont typeface="Arial" panose="020B0604020202020204" pitchFamily="34" charset="0"/>
              <a:buNone/>
            </a:pPr>
            <a:r>
              <a:rPr lang="en-US" altLang="en-US" sz="1600" b="1">
                <a:solidFill>
                  <a:srgbClr val="C00000"/>
                </a:solidFill>
                <a:latin typeface="Arial" panose="020B0604020202020204" pitchFamily="34" charset="0"/>
              </a:rPr>
              <a:t>participating in cooperation </a:t>
            </a:r>
            <a:r>
              <a:rPr lang="en-US" altLang="en-US" sz="2400"/>
              <a:t>	</a:t>
            </a:r>
          </a:p>
        </p:txBody>
      </p:sp>
      <p:sp>
        <p:nvSpPr>
          <p:cNvPr id="92173" name="Rectangle 45">
            <a:extLst>
              <a:ext uri="{FF2B5EF4-FFF2-40B4-BE49-F238E27FC236}">
                <a16:creationId xmlns:a16="http://schemas.microsoft.com/office/drawing/2014/main" id="{9DD05C79-719F-48E3-91DC-6A378C771360}"/>
              </a:ext>
            </a:extLst>
          </p:cNvPr>
          <p:cNvSpPr>
            <a:spLocks noChangeArrowheads="1"/>
          </p:cNvSpPr>
          <p:nvPr/>
        </p:nvSpPr>
        <p:spPr bwMode="auto">
          <a:xfrm>
            <a:off x="6632575" y="4992688"/>
            <a:ext cx="2954338"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2400" b="1">
                <a:solidFill>
                  <a:srgbClr val="0A3399"/>
                </a:solidFill>
                <a:latin typeface="Arial" panose="020B0604020202020204" pitchFamily="34" charset="0"/>
              </a:rPr>
              <a:t>Result indicator</a:t>
            </a:r>
          </a:p>
          <a:p>
            <a:pPr>
              <a:lnSpc>
                <a:spcPct val="100000"/>
              </a:lnSpc>
              <a:spcBef>
                <a:spcPct val="0"/>
              </a:spcBef>
              <a:buFont typeface="Arial" panose="020B0604020202020204" pitchFamily="34" charset="0"/>
              <a:buNone/>
            </a:pPr>
            <a:r>
              <a:rPr lang="en-US" altLang="en-US" sz="1600" b="1">
                <a:solidFill>
                  <a:srgbClr val="0A3399"/>
                </a:solidFill>
                <a:latin typeface="Arial" panose="020B0604020202020204" pitchFamily="34" charset="0"/>
              </a:rPr>
              <a:t>Number of solutions</a:t>
            </a:r>
            <a:endParaRPr lang="lv-LV" altLang="en-US" sz="1600" b="1">
              <a:solidFill>
                <a:srgbClr val="0A3399"/>
              </a:solidFill>
              <a:latin typeface="Arial" panose="020B0604020202020204" pitchFamily="34" charset="0"/>
            </a:endParaRPr>
          </a:p>
          <a:p>
            <a:pPr>
              <a:lnSpc>
                <a:spcPct val="100000"/>
              </a:lnSpc>
              <a:spcBef>
                <a:spcPct val="0"/>
              </a:spcBef>
              <a:buFont typeface="Arial" panose="020B0604020202020204" pitchFamily="34" charset="0"/>
              <a:buNone/>
            </a:pPr>
            <a:r>
              <a:rPr lang="en-US" altLang="en-US" sz="1600" b="1">
                <a:solidFill>
                  <a:srgbClr val="0A3399"/>
                </a:solidFill>
                <a:latin typeface="Arial" panose="020B0604020202020204" pitchFamily="34" charset="0"/>
              </a:rPr>
              <a:t>improving public services </a:t>
            </a:r>
            <a:r>
              <a:rPr lang="en-US" altLang="en-US" sz="1800">
                <a:solidFill>
                  <a:srgbClr val="0A3399"/>
                </a:solidFill>
              </a:rPr>
              <a:t>	</a:t>
            </a:r>
          </a:p>
        </p:txBody>
      </p:sp>
      <p:sp>
        <p:nvSpPr>
          <p:cNvPr id="5" name="Notched Right Arrow 4">
            <a:extLst>
              <a:ext uri="{FF2B5EF4-FFF2-40B4-BE49-F238E27FC236}">
                <a16:creationId xmlns:a16="http://schemas.microsoft.com/office/drawing/2014/main" id="{BCF490E3-E168-417A-88E4-76EB8AF22004}"/>
              </a:ext>
            </a:extLst>
          </p:cNvPr>
          <p:cNvSpPr/>
          <p:nvPr/>
        </p:nvSpPr>
        <p:spPr>
          <a:xfrm>
            <a:off x="4643438" y="5199063"/>
            <a:ext cx="1543050" cy="582612"/>
          </a:xfrm>
          <a:prstGeom prst="notchedRightArrow">
            <a:avLst/>
          </a:prstGeom>
          <a:solidFill>
            <a:srgbClr val="0A33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a:p>
        </p:txBody>
      </p:sp>
      <p:pic>
        <p:nvPicPr>
          <p:cNvPr id="92175" name="Picture 7">
            <a:extLst>
              <a:ext uri="{FF2B5EF4-FFF2-40B4-BE49-F238E27FC236}">
                <a16:creationId xmlns:a16="http://schemas.microsoft.com/office/drawing/2014/main" id="{FCF981FE-8A8E-4449-A2EE-A4194521EA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68063" y="100013"/>
            <a:ext cx="8985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0" name="Group 7">
            <a:extLst>
              <a:ext uri="{FF2B5EF4-FFF2-40B4-BE49-F238E27FC236}">
                <a16:creationId xmlns:a16="http://schemas.microsoft.com/office/drawing/2014/main" id="{D1CD03D8-79B3-4C16-B025-35BC1D4AF2E4}"/>
              </a:ext>
            </a:extLst>
          </p:cNvPr>
          <p:cNvGrpSpPr>
            <a:grpSpLocks/>
          </p:cNvGrpSpPr>
          <p:nvPr/>
        </p:nvGrpSpPr>
        <p:grpSpPr bwMode="auto">
          <a:xfrm>
            <a:off x="0" y="6200775"/>
            <a:ext cx="12192000" cy="657225"/>
            <a:chOff x="-6092" y="914400"/>
            <a:chExt cx="6102092" cy="788312"/>
          </a:xfrm>
        </p:grpSpPr>
        <p:sp>
          <p:nvSpPr>
            <p:cNvPr id="6" name="Rectangle 5">
              <a:extLst>
                <a:ext uri="{FF2B5EF4-FFF2-40B4-BE49-F238E27FC236}">
                  <a16:creationId xmlns:a16="http://schemas.microsoft.com/office/drawing/2014/main" id="{A8FC1AA5-DA0D-41D6-AF13-C6DE0A70F021}"/>
                </a:ext>
              </a:extLst>
            </p:cNvPr>
            <p:cNvSpPr/>
            <p:nvPr/>
          </p:nvSpPr>
          <p:spPr>
            <a:xfrm>
              <a:off x="264" y="914400"/>
              <a:ext cx="6095736"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Isosceles Triangle 6">
              <a:extLst>
                <a:ext uri="{FF2B5EF4-FFF2-40B4-BE49-F238E27FC236}">
                  <a16:creationId xmlns:a16="http://schemas.microsoft.com/office/drawing/2014/main" id="{C4D8390F-3DD9-4338-82AB-79CDE2A624A9}"/>
                </a:ext>
              </a:extLst>
            </p:cNvPr>
            <p:cNvSpPr/>
            <p:nvPr/>
          </p:nvSpPr>
          <p:spPr>
            <a:xfrm rot="5400000">
              <a:off x="-231010" y="1139318"/>
              <a:ext cx="788312"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sp>
        <p:nvSpPr>
          <p:cNvPr id="94211" name="TextBox 9">
            <a:extLst>
              <a:ext uri="{FF2B5EF4-FFF2-40B4-BE49-F238E27FC236}">
                <a16:creationId xmlns:a16="http://schemas.microsoft.com/office/drawing/2014/main" id="{C21A7D99-CA54-4606-B71C-2FD0F5542ABE}"/>
              </a:ext>
            </a:extLst>
          </p:cNvPr>
          <p:cNvSpPr txBox="1">
            <a:spLocks noChangeArrowheads="1"/>
          </p:cNvSpPr>
          <p:nvPr/>
        </p:nvSpPr>
        <p:spPr bwMode="auto">
          <a:xfrm>
            <a:off x="771525" y="6350000"/>
            <a:ext cx="520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lt-LT" altLang="lv-LV" sz="1600" b="1">
                <a:solidFill>
                  <a:schemeClr val="bg1"/>
                </a:solidFill>
                <a:latin typeface="Montserrat"/>
              </a:rPr>
              <a:t>Interreg V-A Latvia-Lithuania Programme 2014-2020</a:t>
            </a:r>
            <a:endParaRPr lang="en-GB" altLang="lv-LV" sz="1600" b="1">
              <a:solidFill>
                <a:schemeClr val="bg1"/>
              </a:solidFill>
              <a:latin typeface="Montserrat"/>
            </a:endParaRPr>
          </a:p>
        </p:txBody>
      </p:sp>
      <p:sp>
        <p:nvSpPr>
          <p:cNvPr id="94212" name="TextBox 10">
            <a:extLst>
              <a:ext uri="{FF2B5EF4-FFF2-40B4-BE49-F238E27FC236}">
                <a16:creationId xmlns:a16="http://schemas.microsoft.com/office/drawing/2014/main" id="{C47AAD76-F57D-4D38-BF0D-6681E05A3762}"/>
              </a:ext>
            </a:extLst>
          </p:cNvPr>
          <p:cNvSpPr txBox="1">
            <a:spLocks noChangeArrowheads="1"/>
          </p:cNvSpPr>
          <p:nvPr/>
        </p:nvSpPr>
        <p:spPr bwMode="auto">
          <a:xfrm>
            <a:off x="10153650" y="6350000"/>
            <a:ext cx="1612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lv-LV" altLang="lv-LV" sz="1600" b="1">
                <a:solidFill>
                  <a:schemeClr val="bg1"/>
                </a:solidFill>
                <a:latin typeface="Montserrat"/>
              </a:rPr>
              <a:t>www.latlit.eu</a:t>
            </a:r>
            <a:endParaRPr lang="en-GB" altLang="lv-LV" sz="1600" b="1">
              <a:solidFill>
                <a:schemeClr val="bg1"/>
              </a:solidFill>
              <a:latin typeface="Montserrat"/>
            </a:endParaRPr>
          </a:p>
        </p:txBody>
      </p:sp>
      <p:cxnSp>
        <p:nvCxnSpPr>
          <p:cNvPr id="19" name="Straight Connector 18">
            <a:extLst>
              <a:ext uri="{FF2B5EF4-FFF2-40B4-BE49-F238E27FC236}">
                <a16:creationId xmlns:a16="http://schemas.microsoft.com/office/drawing/2014/main" id="{D866A514-32F3-4E9A-8406-461BFE8E87EC}"/>
              </a:ext>
            </a:extLst>
          </p:cNvPr>
          <p:cNvCxnSpPr/>
          <p:nvPr/>
        </p:nvCxnSpPr>
        <p:spPr>
          <a:xfrm>
            <a:off x="4573588" y="103188"/>
            <a:ext cx="0" cy="1239837"/>
          </a:xfrm>
          <a:prstGeom prst="line">
            <a:avLst/>
          </a:prstGeom>
          <a:ln w="9525">
            <a:solidFill>
              <a:srgbClr val="95A4D4"/>
            </a:solidFill>
          </a:ln>
        </p:spPr>
        <p:style>
          <a:lnRef idx="1">
            <a:schemeClr val="accent1"/>
          </a:lnRef>
          <a:fillRef idx="0">
            <a:schemeClr val="accent1"/>
          </a:fillRef>
          <a:effectRef idx="0">
            <a:schemeClr val="accent1"/>
          </a:effectRef>
          <a:fontRef idx="minor">
            <a:schemeClr val="tx1"/>
          </a:fontRef>
        </p:style>
      </p:cxnSp>
      <p:pic>
        <p:nvPicPr>
          <p:cNvPr id="94214" name="Picture 19">
            <a:extLst>
              <a:ext uri="{FF2B5EF4-FFF2-40B4-BE49-F238E27FC236}">
                <a16:creationId xmlns:a16="http://schemas.microsoft.com/office/drawing/2014/main" id="{8F585961-742A-4A2F-ACF1-AEFCDC58A6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738" y="177800"/>
            <a:ext cx="400367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6B57226B-7273-4875-9103-F58DB023119D}"/>
              </a:ext>
            </a:extLst>
          </p:cNvPr>
          <p:cNvCxnSpPr/>
          <p:nvPr/>
        </p:nvCxnSpPr>
        <p:spPr>
          <a:xfrm>
            <a:off x="12700" y="1524000"/>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94216" name="Rectangle 1">
            <a:extLst>
              <a:ext uri="{FF2B5EF4-FFF2-40B4-BE49-F238E27FC236}">
                <a16:creationId xmlns:a16="http://schemas.microsoft.com/office/drawing/2014/main" id="{849395AA-5C0B-4AA5-B692-91C8E8D54B3B}"/>
              </a:ext>
            </a:extLst>
          </p:cNvPr>
          <p:cNvSpPr>
            <a:spLocks noChangeArrowheads="1"/>
          </p:cNvSpPr>
          <p:nvPr/>
        </p:nvSpPr>
        <p:spPr bwMode="auto">
          <a:xfrm>
            <a:off x="4703763" y="849313"/>
            <a:ext cx="609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lv-LV" sz="1800" b="1">
                <a:solidFill>
                  <a:srgbClr val="95A4D4"/>
                </a:solidFill>
                <a:latin typeface="Arial" panose="020B0604020202020204" pitchFamily="34" charset="0"/>
              </a:rPr>
              <a:t>Public services and administration</a:t>
            </a:r>
          </a:p>
          <a:p>
            <a:pPr eaLnBrk="1" hangingPunct="1">
              <a:lnSpc>
                <a:spcPct val="100000"/>
              </a:lnSpc>
              <a:spcBef>
                <a:spcPct val="0"/>
              </a:spcBef>
              <a:buFontTx/>
              <a:buNone/>
            </a:pPr>
            <a:r>
              <a:rPr lang="en-GB" altLang="en-US" sz="1800" b="1">
                <a:solidFill>
                  <a:srgbClr val="0A3399"/>
                </a:solidFill>
                <a:latin typeface="Arial" panose="020B0604020202020204" pitchFamily="34" charset="0"/>
              </a:rPr>
              <a:t>Specific objective 4.1.</a:t>
            </a:r>
            <a:endParaRPr lang="en-GB" altLang="lv-LV" sz="1800" b="1">
              <a:solidFill>
                <a:srgbClr val="95A4D4"/>
              </a:solidFill>
              <a:latin typeface="Arial" panose="020B0604020202020204" pitchFamily="34" charset="0"/>
            </a:endParaRPr>
          </a:p>
        </p:txBody>
      </p:sp>
      <p:sp>
        <p:nvSpPr>
          <p:cNvPr id="4" name="Rectangle 3">
            <a:extLst>
              <a:ext uri="{FF2B5EF4-FFF2-40B4-BE49-F238E27FC236}">
                <a16:creationId xmlns:a16="http://schemas.microsoft.com/office/drawing/2014/main" id="{CE25F2A2-7B72-4DE2-8769-2E6AEAAB5379}"/>
              </a:ext>
            </a:extLst>
          </p:cNvPr>
          <p:cNvSpPr/>
          <p:nvPr/>
        </p:nvSpPr>
        <p:spPr>
          <a:xfrm>
            <a:off x="1601788" y="2633663"/>
            <a:ext cx="9850437" cy="3138487"/>
          </a:xfrm>
          <a:prstGeom prst="rect">
            <a:avLst/>
          </a:prstGeom>
        </p:spPr>
        <p:txBody>
          <a:bodyPr>
            <a:spAutoFit/>
          </a:bodyPr>
          <a:lstStyle/>
          <a:p>
            <a:pPr algn="just" eaLnBrk="1" hangingPunct="1">
              <a:defRPr/>
            </a:pPr>
            <a:r>
              <a:rPr lang="en-GB" altLang="lv-LV" dirty="0"/>
              <a:t>Improve efficiency of public services by: </a:t>
            </a:r>
          </a:p>
          <a:p>
            <a:pPr marL="342900" indent="-342900" algn="just" eaLnBrk="1" hangingPunct="1">
              <a:buFont typeface="Arial" panose="020B0604020202020204" pitchFamily="34" charset="0"/>
              <a:buAutoNum type="arabicPeriod"/>
              <a:defRPr/>
            </a:pPr>
            <a:r>
              <a:rPr lang="en-US" altLang="lv-LV" sz="2000" dirty="0">
                <a:solidFill>
                  <a:srgbClr val="0A3399"/>
                </a:solidFill>
              </a:rPr>
              <a:t>Raising capacity of public authorities and institutions by promoting legal and administrative cooperation </a:t>
            </a:r>
            <a:r>
              <a:rPr lang="en-US" altLang="lv-LV" sz="2000" dirty="0"/>
              <a:t>in areas such as</a:t>
            </a:r>
            <a:r>
              <a:rPr lang="lv-LV" altLang="lv-LV" sz="2000" dirty="0"/>
              <a:t>:</a:t>
            </a:r>
            <a:r>
              <a:rPr lang="en-US" altLang="lv-LV" sz="2000" dirty="0"/>
              <a:t> </a:t>
            </a:r>
            <a:endParaRPr lang="lv-LV" altLang="lv-LV" sz="2000" dirty="0"/>
          </a:p>
          <a:p>
            <a:pPr marL="742950" lvl="1" indent="-285750" algn="just" eaLnBrk="1" hangingPunct="1">
              <a:buFont typeface="Arial" panose="020B0604020202020204" pitchFamily="34" charset="0"/>
              <a:buChar char="•"/>
              <a:defRPr/>
            </a:pPr>
            <a:r>
              <a:rPr lang="en-US" altLang="lv-LV" sz="1600" dirty="0"/>
              <a:t>combating crime </a:t>
            </a:r>
            <a:endParaRPr lang="lv-LV" altLang="lv-LV" sz="1600" dirty="0"/>
          </a:p>
          <a:p>
            <a:pPr marL="742950" lvl="1" indent="-285750" algn="just" eaLnBrk="1" hangingPunct="1">
              <a:buFont typeface="Arial" panose="020B0604020202020204" pitchFamily="34" charset="0"/>
              <a:buChar char="•"/>
              <a:defRPr/>
            </a:pPr>
            <a:r>
              <a:rPr lang="en-US" altLang="lv-LV" sz="1600" dirty="0"/>
              <a:t>improvement of civil security</a:t>
            </a:r>
            <a:endParaRPr lang="lv-LV" altLang="lv-LV" sz="1600" dirty="0"/>
          </a:p>
          <a:p>
            <a:pPr marL="742950" lvl="1" indent="-285750" algn="just" eaLnBrk="1" hangingPunct="1">
              <a:buFont typeface="Arial" panose="020B0604020202020204" pitchFamily="34" charset="0"/>
              <a:buChar char="•"/>
              <a:defRPr/>
            </a:pPr>
            <a:r>
              <a:rPr lang="en-US" altLang="lv-LV" sz="1600" dirty="0"/>
              <a:t>protection of environment</a:t>
            </a:r>
            <a:endParaRPr lang="lv-LV" altLang="lv-LV" sz="1600" dirty="0"/>
          </a:p>
          <a:p>
            <a:pPr lvl="1" algn="just" eaLnBrk="1" hangingPunct="1">
              <a:defRPr/>
            </a:pPr>
            <a:endParaRPr lang="lv-LV" altLang="lv-LV" sz="1600" dirty="0"/>
          </a:p>
          <a:p>
            <a:pPr lvl="1" algn="just" eaLnBrk="1" hangingPunct="1">
              <a:defRPr/>
            </a:pPr>
            <a:endParaRPr lang="en-US" altLang="lv-LV" sz="1600" dirty="0"/>
          </a:p>
          <a:p>
            <a:pPr algn="just" eaLnBrk="1" hangingPunct="1">
              <a:defRPr/>
            </a:pPr>
            <a:r>
              <a:rPr lang="lv-LV" altLang="lv-LV" sz="2000" dirty="0">
                <a:solidFill>
                  <a:schemeClr val="accent5">
                    <a:lumMod val="75000"/>
                  </a:schemeClr>
                </a:solidFill>
              </a:rPr>
              <a:t>2</a:t>
            </a:r>
            <a:r>
              <a:rPr lang="lv-LV" altLang="lv-LV" sz="2000" dirty="0">
                <a:solidFill>
                  <a:srgbClr val="0A3399"/>
                </a:solidFill>
              </a:rPr>
              <a:t>.  </a:t>
            </a:r>
            <a:r>
              <a:rPr lang="en-US" altLang="lv-LV" sz="2000" dirty="0">
                <a:solidFill>
                  <a:srgbClr val="0A3399"/>
                </a:solidFill>
              </a:rPr>
              <a:t>Enhancing cooperation between citizens and institutions</a:t>
            </a:r>
            <a:r>
              <a:rPr lang="lv-LV" altLang="lv-LV" sz="2000" dirty="0">
                <a:solidFill>
                  <a:srgbClr val="0A3399"/>
                </a:solidFill>
              </a:rPr>
              <a:t>,</a:t>
            </a:r>
          </a:p>
          <a:p>
            <a:pPr algn="just" eaLnBrk="1" hangingPunct="1">
              <a:defRPr/>
            </a:pPr>
            <a:r>
              <a:rPr lang="lv-LV" altLang="lv-LV" sz="2000" dirty="0">
                <a:solidFill>
                  <a:schemeClr val="accent5">
                    <a:lumMod val="75000"/>
                  </a:schemeClr>
                </a:solidFill>
              </a:rPr>
              <a:t>    </a:t>
            </a:r>
            <a:r>
              <a:rPr lang="en-US" altLang="lv-LV" sz="2000" dirty="0">
                <a:solidFill>
                  <a:schemeClr val="accent5">
                    <a:lumMod val="75000"/>
                  </a:schemeClr>
                </a:solidFill>
              </a:rPr>
              <a:t> </a:t>
            </a:r>
            <a:r>
              <a:rPr lang="en-US" sz="2000" dirty="0"/>
              <a:t>including capacity raising activities for municipalities with an aim to improve public</a:t>
            </a:r>
            <a:r>
              <a:rPr lang="lv-LV" sz="2000" dirty="0"/>
              <a:t>   </a:t>
            </a:r>
            <a:r>
              <a:rPr lang="en-US" sz="2000" dirty="0"/>
              <a:t> </a:t>
            </a:r>
            <a:r>
              <a:rPr lang="lv-LV" sz="2000" dirty="0"/>
              <a:t>                                      </a:t>
            </a:r>
            <a:r>
              <a:rPr lang="en-US" sz="2000" dirty="0"/>
              <a:t>services. </a:t>
            </a:r>
            <a:endParaRPr lang="en-US" altLang="lv-LV" sz="2000" dirty="0">
              <a:solidFill>
                <a:schemeClr val="accent5">
                  <a:lumMod val="75000"/>
                </a:schemeClr>
              </a:solidFill>
            </a:endParaRPr>
          </a:p>
        </p:txBody>
      </p:sp>
      <p:sp>
        <p:nvSpPr>
          <p:cNvPr id="94218" name="Rectangle 7">
            <a:extLst>
              <a:ext uri="{FF2B5EF4-FFF2-40B4-BE49-F238E27FC236}">
                <a16:creationId xmlns:a16="http://schemas.microsoft.com/office/drawing/2014/main" id="{7DF2863E-D2C3-47D7-8688-5A7FDB6928A7}"/>
              </a:ext>
            </a:extLst>
          </p:cNvPr>
          <p:cNvSpPr>
            <a:spLocks noChangeArrowheads="1"/>
          </p:cNvSpPr>
          <p:nvPr/>
        </p:nvSpPr>
        <p:spPr bwMode="auto">
          <a:xfrm>
            <a:off x="250825" y="1704975"/>
            <a:ext cx="1827213"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lv-LV" sz="2400" b="1" dirty="0">
                <a:solidFill>
                  <a:srgbClr val="C00000"/>
                </a:solidFill>
                <a:latin typeface="Arial" panose="020B0604020202020204" pitchFamily="34" charset="0"/>
                <a:cs typeface="Times New Roman" panose="02020603050405020304" pitchFamily="18" charset="0"/>
              </a:rPr>
              <a:t>The aim</a:t>
            </a:r>
            <a:endParaRPr lang="lv-LV" altLang="lv-LV" sz="2400" b="1" dirty="0">
              <a:solidFill>
                <a:srgbClr val="C00000"/>
              </a:solidFill>
              <a:latin typeface="Arial" panose="020B0604020202020204" pitchFamily="34" charset="0"/>
              <a:cs typeface="Times New Roman" panose="02020603050405020304" pitchFamily="18" charset="0"/>
            </a:endParaRPr>
          </a:p>
          <a:p>
            <a:pPr>
              <a:lnSpc>
                <a:spcPct val="100000"/>
              </a:lnSpc>
              <a:spcBef>
                <a:spcPct val="0"/>
              </a:spcBef>
              <a:buFontTx/>
              <a:buNone/>
            </a:pPr>
            <a:r>
              <a:rPr lang="en-GB" altLang="lv-LV" sz="1800" dirty="0">
                <a:solidFill>
                  <a:srgbClr val="0A3399"/>
                </a:solidFill>
                <a:latin typeface="Arial" panose="020B0604020202020204" pitchFamily="34" charset="0"/>
                <a:cs typeface="Times New Roman" panose="02020603050405020304" pitchFamily="18" charset="0"/>
              </a:rPr>
              <a:t>of this</a:t>
            </a:r>
            <a:endParaRPr lang="lv-LV" altLang="lv-LV" sz="1800" dirty="0">
              <a:solidFill>
                <a:srgbClr val="0A3399"/>
              </a:solidFill>
              <a:latin typeface="Arial" panose="020B0604020202020204" pitchFamily="34" charset="0"/>
              <a:cs typeface="Times New Roman" panose="02020603050405020304" pitchFamily="18" charset="0"/>
            </a:endParaRPr>
          </a:p>
          <a:p>
            <a:pPr>
              <a:lnSpc>
                <a:spcPct val="100000"/>
              </a:lnSpc>
              <a:spcBef>
                <a:spcPct val="0"/>
              </a:spcBef>
              <a:buFontTx/>
              <a:buNone/>
            </a:pPr>
            <a:r>
              <a:rPr lang="en-GB" altLang="lv-LV" sz="1800" dirty="0">
                <a:solidFill>
                  <a:srgbClr val="0A3399"/>
                </a:solidFill>
                <a:latin typeface="Arial" panose="020B0604020202020204" pitchFamily="34" charset="0"/>
                <a:cs typeface="Times New Roman" panose="02020603050405020304" pitchFamily="18" charset="0"/>
              </a:rPr>
              <a:t>specific objective is</a:t>
            </a:r>
            <a:r>
              <a:rPr lang="lv-LV" altLang="lv-LV" sz="1800" dirty="0">
                <a:solidFill>
                  <a:srgbClr val="0A3399"/>
                </a:solidFill>
                <a:latin typeface="Arial" panose="020B0604020202020204" pitchFamily="34" charset="0"/>
                <a:cs typeface="Times New Roman" panose="02020603050405020304" pitchFamily="18" charset="0"/>
              </a:rPr>
              <a:t>:</a:t>
            </a:r>
            <a:endParaRPr lang="en-GB" altLang="en-US" sz="1800" dirty="0">
              <a:latin typeface="Arial" panose="020B0604020202020204" pitchFamily="34" charset="0"/>
            </a:endParaRPr>
          </a:p>
        </p:txBody>
      </p:sp>
      <p:pic>
        <p:nvPicPr>
          <p:cNvPr id="94219" name="Picture 7">
            <a:extLst>
              <a:ext uri="{FF2B5EF4-FFF2-40B4-BE49-F238E27FC236}">
                <a16:creationId xmlns:a16="http://schemas.microsoft.com/office/drawing/2014/main" id="{98C07CE0-4C55-40BF-BDB2-A05441C6EC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68063" y="100013"/>
            <a:ext cx="8985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Group 7">
            <a:extLst>
              <a:ext uri="{FF2B5EF4-FFF2-40B4-BE49-F238E27FC236}">
                <a16:creationId xmlns:a16="http://schemas.microsoft.com/office/drawing/2014/main" id="{13108915-7FDD-4A23-B6AB-050AC4403694}"/>
              </a:ext>
            </a:extLst>
          </p:cNvPr>
          <p:cNvGrpSpPr>
            <a:grpSpLocks/>
          </p:cNvGrpSpPr>
          <p:nvPr/>
        </p:nvGrpSpPr>
        <p:grpSpPr bwMode="auto">
          <a:xfrm>
            <a:off x="0" y="6200775"/>
            <a:ext cx="12192000" cy="657225"/>
            <a:chOff x="-6092" y="914400"/>
            <a:chExt cx="6102092" cy="788312"/>
          </a:xfrm>
        </p:grpSpPr>
        <p:sp>
          <p:nvSpPr>
            <p:cNvPr id="6" name="Rectangle 5">
              <a:extLst>
                <a:ext uri="{FF2B5EF4-FFF2-40B4-BE49-F238E27FC236}">
                  <a16:creationId xmlns:a16="http://schemas.microsoft.com/office/drawing/2014/main" id="{0B4A18C6-5842-43BB-9C19-15F7047C3C81}"/>
                </a:ext>
              </a:extLst>
            </p:cNvPr>
            <p:cNvSpPr/>
            <p:nvPr/>
          </p:nvSpPr>
          <p:spPr>
            <a:xfrm>
              <a:off x="264" y="914400"/>
              <a:ext cx="6095736"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Isosceles Triangle 6">
              <a:extLst>
                <a:ext uri="{FF2B5EF4-FFF2-40B4-BE49-F238E27FC236}">
                  <a16:creationId xmlns:a16="http://schemas.microsoft.com/office/drawing/2014/main" id="{3341841E-A3B6-402E-8CDD-5A9EAFB94336}"/>
                </a:ext>
              </a:extLst>
            </p:cNvPr>
            <p:cNvSpPr/>
            <p:nvPr/>
          </p:nvSpPr>
          <p:spPr>
            <a:xfrm rot="5400000">
              <a:off x="-231010" y="1139318"/>
              <a:ext cx="788312"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sp>
        <p:nvSpPr>
          <p:cNvPr id="96259" name="TextBox 9">
            <a:extLst>
              <a:ext uri="{FF2B5EF4-FFF2-40B4-BE49-F238E27FC236}">
                <a16:creationId xmlns:a16="http://schemas.microsoft.com/office/drawing/2014/main" id="{56DB3DD4-F8F9-4614-BE9D-61B3A19DB052}"/>
              </a:ext>
            </a:extLst>
          </p:cNvPr>
          <p:cNvSpPr txBox="1">
            <a:spLocks noChangeArrowheads="1"/>
          </p:cNvSpPr>
          <p:nvPr/>
        </p:nvSpPr>
        <p:spPr bwMode="auto">
          <a:xfrm>
            <a:off x="771525" y="6350000"/>
            <a:ext cx="520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lt-LT" altLang="lv-LV" sz="1600" b="1">
                <a:solidFill>
                  <a:schemeClr val="bg1"/>
                </a:solidFill>
                <a:latin typeface="Montserrat"/>
              </a:rPr>
              <a:t>Interreg V-A Latvia-Lithuania Programme 2014-2020</a:t>
            </a:r>
            <a:endParaRPr lang="en-GB" altLang="lv-LV" sz="1600" b="1">
              <a:solidFill>
                <a:schemeClr val="bg1"/>
              </a:solidFill>
              <a:latin typeface="Montserrat"/>
            </a:endParaRPr>
          </a:p>
        </p:txBody>
      </p:sp>
      <p:sp>
        <p:nvSpPr>
          <p:cNvPr id="96260" name="TextBox 10">
            <a:extLst>
              <a:ext uri="{FF2B5EF4-FFF2-40B4-BE49-F238E27FC236}">
                <a16:creationId xmlns:a16="http://schemas.microsoft.com/office/drawing/2014/main" id="{7B93D0AB-0596-4674-BBD7-8C41BAD36480}"/>
              </a:ext>
            </a:extLst>
          </p:cNvPr>
          <p:cNvSpPr txBox="1">
            <a:spLocks noChangeArrowheads="1"/>
          </p:cNvSpPr>
          <p:nvPr/>
        </p:nvSpPr>
        <p:spPr bwMode="auto">
          <a:xfrm>
            <a:off x="10153650" y="6350000"/>
            <a:ext cx="1612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lv-LV" altLang="lv-LV" sz="1600" b="1">
                <a:solidFill>
                  <a:schemeClr val="bg1"/>
                </a:solidFill>
                <a:latin typeface="Montserrat"/>
              </a:rPr>
              <a:t>www.latlit.eu</a:t>
            </a:r>
            <a:endParaRPr lang="en-GB" altLang="lv-LV" sz="1600" b="1">
              <a:solidFill>
                <a:schemeClr val="bg1"/>
              </a:solidFill>
              <a:latin typeface="Montserrat"/>
            </a:endParaRPr>
          </a:p>
        </p:txBody>
      </p:sp>
      <p:cxnSp>
        <p:nvCxnSpPr>
          <p:cNvPr id="19" name="Straight Connector 18">
            <a:extLst>
              <a:ext uri="{FF2B5EF4-FFF2-40B4-BE49-F238E27FC236}">
                <a16:creationId xmlns:a16="http://schemas.microsoft.com/office/drawing/2014/main" id="{EF9AF25E-B927-4DAC-A7CE-8D5753668586}"/>
              </a:ext>
            </a:extLst>
          </p:cNvPr>
          <p:cNvCxnSpPr/>
          <p:nvPr/>
        </p:nvCxnSpPr>
        <p:spPr>
          <a:xfrm>
            <a:off x="4573588" y="103188"/>
            <a:ext cx="0" cy="1239837"/>
          </a:xfrm>
          <a:prstGeom prst="line">
            <a:avLst/>
          </a:prstGeom>
          <a:ln w="9525">
            <a:solidFill>
              <a:srgbClr val="95A4D4"/>
            </a:solidFill>
          </a:ln>
        </p:spPr>
        <p:style>
          <a:lnRef idx="1">
            <a:schemeClr val="accent1"/>
          </a:lnRef>
          <a:fillRef idx="0">
            <a:schemeClr val="accent1"/>
          </a:fillRef>
          <a:effectRef idx="0">
            <a:schemeClr val="accent1"/>
          </a:effectRef>
          <a:fontRef idx="minor">
            <a:schemeClr val="tx1"/>
          </a:fontRef>
        </p:style>
      </p:cxnSp>
      <p:pic>
        <p:nvPicPr>
          <p:cNvPr id="96262" name="Picture 19">
            <a:extLst>
              <a:ext uri="{FF2B5EF4-FFF2-40B4-BE49-F238E27FC236}">
                <a16:creationId xmlns:a16="http://schemas.microsoft.com/office/drawing/2014/main" id="{B069634E-B9E6-4478-AC0B-6DCE47F92A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738" y="177800"/>
            <a:ext cx="400367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B3DE12C5-69F8-462D-BE37-0991B38C6DD8}"/>
              </a:ext>
            </a:extLst>
          </p:cNvPr>
          <p:cNvCxnSpPr/>
          <p:nvPr/>
        </p:nvCxnSpPr>
        <p:spPr>
          <a:xfrm>
            <a:off x="12700" y="1524000"/>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96264" name="Rectangle 1">
            <a:extLst>
              <a:ext uri="{FF2B5EF4-FFF2-40B4-BE49-F238E27FC236}">
                <a16:creationId xmlns:a16="http://schemas.microsoft.com/office/drawing/2014/main" id="{775126BE-6A48-4238-8830-8ECE81AA1F04}"/>
              </a:ext>
            </a:extLst>
          </p:cNvPr>
          <p:cNvSpPr>
            <a:spLocks noChangeArrowheads="1"/>
          </p:cNvSpPr>
          <p:nvPr/>
        </p:nvSpPr>
        <p:spPr bwMode="auto">
          <a:xfrm>
            <a:off x="4703763" y="849313"/>
            <a:ext cx="609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lv-LV" sz="1800" b="1">
                <a:solidFill>
                  <a:srgbClr val="95A4D4"/>
                </a:solidFill>
                <a:latin typeface="Arial" panose="020B0604020202020204" pitchFamily="34" charset="0"/>
              </a:rPr>
              <a:t>Public services and administration</a:t>
            </a:r>
          </a:p>
          <a:p>
            <a:pPr eaLnBrk="1" hangingPunct="1">
              <a:lnSpc>
                <a:spcPct val="100000"/>
              </a:lnSpc>
              <a:spcBef>
                <a:spcPct val="0"/>
              </a:spcBef>
              <a:buFontTx/>
              <a:buNone/>
            </a:pPr>
            <a:r>
              <a:rPr lang="en-GB" altLang="en-US" sz="1800" b="1">
                <a:solidFill>
                  <a:srgbClr val="0A3399"/>
                </a:solidFill>
                <a:latin typeface="Arial" panose="020B0604020202020204" pitchFamily="34" charset="0"/>
              </a:rPr>
              <a:t>Specific objective 4.1.</a:t>
            </a:r>
            <a:endParaRPr lang="en-GB" altLang="lv-LV" sz="1800" b="1">
              <a:solidFill>
                <a:srgbClr val="95A4D4"/>
              </a:solidFill>
              <a:latin typeface="Arial" panose="020B0604020202020204" pitchFamily="34" charset="0"/>
            </a:endParaRPr>
          </a:p>
        </p:txBody>
      </p:sp>
      <p:sp>
        <p:nvSpPr>
          <p:cNvPr id="2" name="Rectangle 1">
            <a:extLst>
              <a:ext uri="{FF2B5EF4-FFF2-40B4-BE49-F238E27FC236}">
                <a16:creationId xmlns:a16="http://schemas.microsoft.com/office/drawing/2014/main" id="{CC29AD33-6135-4698-8643-482B63C104EC}"/>
              </a:ext>
            </a:extLst>
          </p:cNvPr>
          <p:cNvSpPr/>
          <p:nvPr/>
        </p:nvSpPr>
        <p:spPr>
          <a:xfrm>
            <a:off x="3054350" y="2324100"/>
            <a:ext cx="6096000" cy="1692275"/>
          </a:xfrm>
          <a:prstGeom prst="rect">
            <a:avLst/>
          </a:prstGeom>
        </p:spPr>
        <p:txBody>
          <a:bodyPr>
            <a:spAutoFit/>
          </a:bodyPr>
          <a:lstStyle/>
          <a:p>
            <a:pPr algn="ctr">
              <a:buFont typeface="Arial" panose="020B0604020202020204" pitchFamily="34" charset="0"/>
              <a:buNone/>
              <a:defRPr/>
            </a:pPr>
            <a:r>
              <a:rPr lang="lv-LV" sz="2000" dirty="0" err="1"/>
              <a:t>One</a:t>
            </a:r>
            <a:r>
              <a:rPr lang="lv-LV" sz="2000" dirty="0"/>
              <a:t> </a:t>
            </a:r>
            <a:r>
              <a:rPr lang="lv-LV" sz="2000" dirty="0" err="1"/>
              <a:t>of</a:t>
            </a:r>
            <a:r>
              <a:rPr lang="en-GB" sz="2000" dirty="0"/>
              <a:t> </a:t>
            </a:r>
            <a:r>
              <a:rPr lang="en-GB" sz="2000" dirty="0">
                <a:solidFill>
                  <a:srgbClr val="0A3399"/>
                </a:solidFill>
              </a:rPr>
              <a:t>public service </a:t>
            </a:r>
            <a:r>
              <a:rPr lang="lv-LV" sz="2000" dirty="0" err="1">
                <a:solidFill>
                  <a:srgbClr val="0A3399"/>
                </a:solidFill>
              </a:rPr>
              <a:t>definitions</a:t>
            </a:r>
            <a:r>
              <a:rPr lang="lv-LV" sz="2000" dirty="0">
                <a:solidFill>
                  <a:srgbClr val="0A3399"/>
                </a:solidFill>
              </a:rPr>
              <a:t> </a:t>
            </a:r>
            <a:r>
              <a:rPr lang="en-GB" sz="2000" dirty="0"/>
              <a:t>is</a:t>
            </a:r>
          </a:p>
          <a:p>
            <a:pPr algn="ctr">
              <a:buFont typeface="Arial" panose="020B0604020202020204" pitchFamily="34" charset="0"/>
              <a:buNone/>
              <a:defRPr/>
            </a:pPr>
            <a:r>
              <a:rPr lang="en-GB" sz="2000" dirty="0"/>
              <a:t> a tangible or intangible benefit provided by public entity to a customer</a:t>
            </a:r>
          </a:p>
          <a:p>
            <a:pPr algn="ctr">
              <a:buFont typeface="Arial" panose="020B0604020202020204" pitchFamily="34" charset="0"/>
              <a:buNone/>
              <a:defRPr/>
            </a:pPr>
            <a:r>
              <a:rPr lang="en-GB" sz="2000" dirty="0"/>
              <a:t> by means of economic or administrative service</a:t>
            </a:r>
          </a:p>
          <a:p>
            <a:pPr algn="ctr">
              <a:buFont typeface="Arial" panose="020B0604020202020204" pitchFamily="34" charset="0"/>
              <a:buNone/>
              <a:defRPr/>
            </a:pPr>
            <a:endParaRPr lang="en-GB" altLang="lv-LV" sz="2400" cap="all" dirty="0"/>
          </a:p>
        </p:txBody>
      </p:sp>
      <p:pic>
        <p:nvPicPr>
          <p:cNvPr id="96266" name="Picture 3">
            <a:extLst>
              <a:ext uri="{FF2B5EF4-FFF2-40B4-BE49-F238E27FC236}">
                <a16:creationId xmlns:a16="http://schemas.microsoft.com/office/drawing/2014/main" id="{5830D442-EF27-423F-AA7E-EC35C2DA24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0413" y="4151313"/>
            <a:ext cx="2905125"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7" name="Picture 7">
            <a:extLst>
              <a:ext uri="{FF2B5EF4-FFF2-40B4-BE49-F238E27FC236}">
                <a16:creationId xmlns:a16="http://schemas.microsoft.com/office/drawing/2014/main" id="{56868608-A27F-498E-AE43-815901F472B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68063" y="100013"/>
            <a:ext cx="8985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7" name="Picture 22">
            <a:extLst>
              <a:ext uri="{FF2B5EF4-FFF2-40B4-BE49-F238E27FC236}">
                <a16:creationId xmlns:a16="http://schemas.microsoft.com/office/drawing/2014/main" id="{7EEFDD3D-0AFD-41E8-923F-FF695E7846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738" y="177800"/>
            <a:ext cx="400367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Connector 23">
            <a:extLst>
              <a:ext uri="{FF2B5EF4-FFF2-40B4-BE49-F238E27FC236}">
                <a16:creationId xmlns:a16="http://schemas.microsoft.com/office/drawing/2014/main" id="{7642E226-422E-471F-8C50-F3BDBD68E3CE}"/>
              </a:ext>
            </a:extLst>
          </p:cNvPr>
          <p:cNvCxnSpPr/>
          <p:nvPr/>
        </p:nvCxnSpPr>
        <p:spPr>
          <a:xfrm>
            <a:off x="0" y="1481138"/>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30729" name="Rectangle 1">
            <a:extLst>
              <a:ext uri="{FF2B5EF4-FFF2-40B4-BE49-F238E27FC236}">
                <a16:creationId xmlns:a16="http://schemas.microsoft.com/office/drawing/2014/main" id="{6C87193C-960E-4B18-826B-09EC76C87E6B}"/>
              </a:ext>
            </a:extLst>
          </p:cNvPr>
          <p:cNvSpPr>
            <a:spLocks noChangeArrowheads="1"/>
          </p:cNvSpPr>
          <p:nvPr/>
        </p:nvSpPr>
        <p:spPr bwMode="auto">
          <a:xfrm>
            <a:off x="5169725" y="670337"/>
            <a:ext cx="51736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altLang="en-US" sz="1800" b="1">
                <a:solidFill>
                  <a:srgbClr val="9FAEE5"/>
                </a:solidFill>
                <a:latin typeface="Arial"/>
                <a:cs typeface="Arial"/>
              </a:rPr>
              <a:t>Information on approved projects within 1</a:t>
            </a:r>
            <a:r>
              <a:rPr lang="en-GB" altLang="en-US" sz="1800" b="1" baseline="30000">
                <a:solidFill>
                  <a:srgbClr val="9FAEE5"/>
                </a:solidFill>
                <a:latin typeface="Arial"/>
                <a:cs typeface="Arial"/>
              </a:rPr>
              <a:t>st</a:t>
            </a:r>
            <a:r>
              <a:rPr lang="en-GB" altLang="en-US" sz="1800" b="1">
                <a:solidFill>
                  <a:srgbClr val="9FAEE5"/>
                </a:solidFill>
                <a:latin typeface="Arial"/>
                <a:cs typeface="Arial"/>
              </a:rPr>
              <a:t> and 2</a:t>
            </a:r>
            <a:r>
              <a:rPr lang="en-GB" altLang="en-US" sz="1800" b="1" baseline="30000">
                <a:solidFill>
                  <a:srgbClr val="9FAEE5"/>
                </a:solidFill>
                <a:latin typeface="Arial"/>
                <a:cs typeface="Arial"/>
              </a:rPr>
              <a:t>nd</a:t>
            </a:r>
            <a:r>
              <a:rPr lang="en-GB" altLang="en-US" sz="1800" b="1">
                <a:solidFill>
                  <a:srgbClr val="9FAEE5"/>
                </a:solidFill>
                <a:latin typeface="Arial"/>
                <a:cs typeface="Arial"/>
              </a:rPr>
              <a:t> Calls for proposals</a:t>
            </a:r>
          </a:p>
        </p:txBody>
      </p:sp>
      <p:sp>
        <p:nvSpPr>
          <p:cNvPr id="30730" name="Rectangle 20">
            <a:extLst>
              <a:ext uri="{FF2B5EF4-FFF2-40B4-BE49-F238E27FC236}">
                <a16:creationId xmlns:a16="http://schemas.microsoft.com/office/drawing/2014/main" id="{E9CC7C18-D4AE-4679-96AC-180E61FECDC8}"/>
              </a:ext>
            </a:extLst>
          </p:cNvPr>
          <p:cNvSpPr>
            <a:spLocks noChangeArrowheads="1"/>
          </p:cNvSpPr>
          <p:nvPr/>
        </p:nvSpPr>
        <p:spPr bwMode="auto">
          <a:xfrm>
            <a:off x="646113" y="2546681"/>
            <a:ext cx="365918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000" b="1" dirty="0">
                <a:solidFill>
                  <a:srgbClr val="0A3399"/>
                </a:solidFill>
                <a:latin typeface="Arial" panose="020B0604020202020204" pitchFamily="34" charset="0"/>
              </a:rPr>
              <a:t>Received applications </a:t>
            </a:r>
            <a:r>
              <a:rPr lang="en-GB" altLang="en-US" sz="2000" b="1" dirty="0">
                <a:solidFill>
                  <a:srgbClr val="FF0000"/>
                </a:solidFill>
                <a:latin typeface="Arial" panose="020B0604020202020204" pitchFamily="34" charset="0"/>
              </a:rPr>
              <a:t>281</a:t>
            </a:r>
          </a:p>
          <a:p>
            <a:pPr eaLnBrk="1" hangingPunct="1">
              <a:lnSpc>
                <a:spcPct val="100000"/>
              </a:lnSpc>
              <a:spcBef>
                <a:spcPct val="0"/>
              </a:spcBef>
              <a:buFontTx/>
              <a:buNone/>
            </a:pPr>
            <a:r>
              <a:rPr lang="en-GB" altLang="en-US" sz="2000" b="1" dirty="0">
                <a:solidFill>
                  <a:srgbClr val="0A3399"/>
                </a:solidFill>
                <a:latin typeface="Arial" panose="020B0604020202020204" pitchFamily="34" charset="0"/>
              </a:rPr>
              <a:t>Approved projects </a:t>
            </a:r>
            <a:r>
              <a:rPr lang="en-GB" altLang="en-US" sz="2000" b="1" dirty="0">
                <a:solidFill>
                  <a:srgbClr val="FF0000"/>
                </a:solidFill>
                <a:latin typeface="Arial" panose="020B0604020202020204" pitchFamily="34" charset="0"/>
              </a:rPr>
              <a:t>89*</a:t>
            </a:r>
          </a:p>
          <a:p>
            <a:pPr eaLnBrk="1" hangingPunct="1">
              <a:lnSpc>
                <a:spcPct val="100000"/>
              </a:lnSpc>
              <a:spcBef>
                <a:spcPct val="0"/>
              </a:spcBef>
              <a:buFontTx/>
              <a:buNone/>
            </a:pPr>
            <a:endParaRPr lang="en-GB" altLang="en-US" sz="1800" b="1" dirty="0">
              <a:solidFill>
                <a:srgbClr val="0A3399"/>
              </a:solidFill>
              <a:latin typeface="Arial" panose="020B0604020202020204" pitchFamily="34" charset="0"/>
            </a:endParaRPr>
          </a:p>
          <a:p>
            <a:pPr eaLnBrk="1" hangingPunct="1">
              <a:lnSpc>
                <a:spcPct val="100000"/>
              </a:lnSpc>
              <a:spcBef>
                <a:spcPct val="0"/>
              </a:spcBef>
              <a:buFontTx/>
              <a:buNone/>
            </a:pPr>
            <a:endParaRPr lang="en-GB" altLang="en-US" sz="1800" b="1" i="1" dirty="0">
              <a:solidFill>
                <a:srgbClr val="0A3399"/>
              </a:solidFill>
              <a:latin typeface="Arial" panose="020B0604020202020204" pitchFamily="34" charset="0"/>
            </a:endParaRPr>
          </a:p>
          <a:p>
            <a:pPr eaLnBrk="1" hangingPunct="1">
              <a:lnSpc>
                <a:spcPct val="100000"/>
              </a:lnSpc>
              <a:spcBef>
                <a:spcPct val="0"/>
              </a:spcBef>
              <a:buFontTx/>
              <a:buNone/>
            </a:pPr>
            <a:endParaRPr lang="en-GB" altLang="en-US" sz="1800" b="1" i="1" dirty="0">
              <a:solidFill>
                <a:srgbClr val="0A3399"/>
              </a:solidFill>
              <a:latin typeface="Arial" panose="020B0604020202020204" pitchFamily="34" charset="0"/>
            </a:endParaRPr>
          </a:p>
          <a:p>
            <a:pPr eaLnBrk="1" hangingPunct="1">
              <a:lnSpc>
                <a:spcPct val="100000"/>
              </a:lnSpc>
              <a:spcBef>
                <a:spcPct val="0"/>
              </a:spcBef>
              <a:buFontTx/>
              <a:buNone/>
            </a:pPr>
            <a:endParaRPr lang="en-GB" altLang="en-US" sz="1800" b="1" i="1" dirty="0">
              <a:solidFill>
                <a:srgbClr val="0A3399"/>
              </a:solidFill>
              <a:latin typeface="Arial" panose="020B0604020202020204" pitchFamily="34" charset="0"/>
            </a:endParaRPr>
          </a:p>
          <a:p>
            <a:pPr eaLnBrk="1" hangingPunct="1">
              <a:lnSpc>
                <a:spcPct val="100000"/>
              </a:lnSpc>
              <a:spcBef>
                <a:spcPct val="0"/>
              </a:spcBef>
              <a:buFontTx/>
              <a:buNone/>
            </a:pPr>
            <a:endParaRPr lang="en-GB" altLang="en-US" sz="1800" b="1" i="1" dirty="0">
              <a:solidFill>
                <a:srgbClr val="0A3399"/>
              </a:solidFill>
              <a:latin typeface="Arial" panose="020B0604020202020204" pitchFamily="34" charset="0"/>
            </a:endParaRPr>
          </a:p>
          <a:p>
            <a:pPr eaLnBrk="1" hangingPunct="1">
              <a:lnSpc>
                <a:spcPct val="100000"/>
              </a:lnSpc>
              <a:spcBef>
                <a:spcPct val="0"/>
              </a:spcBef>
              <a:buFontTx/>
              <a:buNone/>
            </a:pPr>
            <a:endParaRPr lang="en-GB" altLang="en-US" sz="1800" b="1" i="1" dirty="0">
              <a:solidFill>
                <a:srgbClr val="0A3399"/>
              </a:solidFill>
              <a:latin typeface="Arial" panose="020B0604020202020204" pitchFamily="34" charset="0"/>
            </a:endParaRPr>
          </a:p>
          <a:p>
            <a:pPr eaLnBrk="1" hangingPunct="1">
              <a:lnSpc>
                <a:spcPct val="100000"/>
              </a:lnSpc>
              <a:spcBef>
                <a:spcPct val="0"/>
              </a:spcBef>
              <a:buFontTx/>
              <a:buNone/>
            </a:pPr>
            <a:endParaRPr lang="en-GB" altLang="en-US" sz="1800" b="1" i="1" dirty="0">
              <a:solidFill>
                <a:srgbClr val="0A3399"/>
              </a:solidFill>
              <a:latin typeface="Arial" panose="020B0604020202020204" pitchFamily="34" charset="0"/>
            </a:endParaRPr>
          </a:p>
          <a:p>
            <a:pPr eaLnBrk="1" hangingPunct="1">
              <a:lnSpc>
                <a:spcPct val="100000"/>
              </a:lnSpc>
              <a:spcBef>
                <a:spcPct val="0"/>
              </a:spcBef>
              <a:buFontTx/>
              <a:buNone/>
            </a:pPr>
            <a:endParaRPr lang="en-GB" altLang="en-US" sz="1800" b="1" i="1" dirty="0">
              <a:solidFill>
                <a:srgbClr val="0A3399"/>
              </a:solidFill>
              <a:latin typeface="Arial" panose="020B0604020202020204" pitchFamily="34" charset="0"/>
            </a:endParaRPr>
          </a:p>
          <a:p>
            <a:pPr eaLnBrk="1" hangingPunct="1">
              <a:lnSpc>
                <a:spcPct val="100000"/>
              </a:lnSpc>
              <a:spcBef>
                <a:spcPct val="0"/>
              </a:spcBef>
              <a:buFontTx/>
              <a:buNone/>
            </a:pPr>
            <a:r>
              <a:rPr lang="en-GB" altLang="en-US" sz="1800" b="1" i="1" dirty="0">
                <a:solidFill>
                  <a:srgbClr val="0A3399"/>
                </a:solidFill>
                <a:latin typeface="Arial" panose="020B0604020202020204" pitchFamily="34" charset="0"/>
              </a:rPr>
              <a:t>*Excluding Direct award project</a:t>
            </a:r>
          </a:p>
        </p:txBody>
      </p:sp>
      <p:pic>
        <p:nvPicPr>
          <p:cNvPr id="30731" name="Picture 1">
            <a:extLst>
              <a:ext uri="{FF2B5EF4-FFF2-40B4-BE49-F238E27FC236}">
                <a16:creationId xmlns:a16="http://schemas.microsoft.com/office/drawing/2014/main" id="{DC589C1C-C813-400E-B0DD-AD3C446B0F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88588" y="84138"/>
            <a:ext cx="1903412"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 name="Chart 15">
            <a:extLst>
              <a:ext uri="{FF2B5EF4-FFF2-40B4-BE49-F238E27FC236}">
                <a16:creationId xmlns:a16="http://schemas.microsoft.com/office/drawing/2014/main" id="{D2981A3F-B5A8-4212-A950-23EED7257CE3}"/>
              </a:ext>
            </a:extLst>
          </p:cNvPr>
          <p:cNvGraphicFramePr>
            <a:graphicFrameLocks/>
          </p:cNvGraphicFramePr>
          <p:nvPr>
            <p:extLst>
              <p:ext uri="{D42A27DB-BD31-4B8C-83A1-F6EECF244321}">
                <p14:modId xmlns:p14="http://schemas.microsoft.com/office/powerpoint/2010/main" val="2323291564"/>
              </p:ext>
            </p:extLst>
          </p:nvPr>
        </p:nvGraphicFramePr>
        <p:xfrm>
          <a:off x="4808483" y="1723825"/>
          <a:ext cx="7383517" cy="4285859"/>
        </p:xfrm>
        <a:graphic>
          <a:graphicData uri="http://schemas.openxmlformats.org/drawingml/2006/chart">
            <c:chart xmlns:c="http://schemas.openxmlformats.org/drawingml/2006/chart" xmlns:r="http://schemas.openxmlformats.org/officeDocument/2006/relationships" r:id="rId5"/>
          </a:graphicData>
        </a:graphic>
      </p:graphicFrame>
      <p:sp>
        <p:nvSpPr>
          <p:cNvPr id="30733" name="Rectangle 1">
            <a:extLst>
              <a:ext uri="{FF2B5EF4-FFF2-40B4-BE49-F238E27FC236}">
                <a16:creationId xmlns:a16="http://schemas.microsoft.com/office/drawing/2014/main" id="{5ACDEDFE-BFA5-4DC5-BD4B-430126738BCC}"/>
              </a:ext>
            </a:extLst>
          </p:cNvPr>
          <p:cNvSpPr>
            <a:spLocks noChangeArrowheads="1"/>
          </p:cNvSpPr>
          <p:nvPr/>
        </p:nvSpPr>
        <p:spPr bwMode="auto">
          <a:xfrm>
            <a:off x="245268" y="1575463"/>
            <a:ext cx="4711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b="1" dirty="0">
                <a:solidFill>
                  <a:srgbClr val="0A3399"/>
                </a:solidFill>
                <a:latin typeface="Arial" panose="020B0604020202020204" pitchFamily="34" charset="0"/>
              </a:rPr>
              <a:t>Allocation of ERDF for approved projects</a:t>
            </a:r>
            <a:endParaRPr lang="lv-LV" altLang="en-US" sz="1800" dirty="0">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6" name="Group 7">
            <a:extLst>
              <a:ext uri="{FF2B5EF4-FFF2-40B4-BE49-F238E27FC236}">
                <a16:creationId xmlns:a16="http://schemas.microsoft.com/office/drawing/2014/main" id="{FBA26656-56B6-4F38-B565-E72BF09BC55C}"/>
              </a:ext>
            </a:extLst>
          </p:cNvPr>
          <p:cNvGrpSpPr>
            <a:grpSpLocks/>
          </p:cNvGrpSpPr>
          <p:nvPr/>
        </p:nvGrpSpPr>
        <p:grpSpPr bwMode="auto">
          <a:xfrm>
            <a:off x="0" y="6200775"/>
            <a:ext cx="12192000" cy="657225"/>
            <a:chOff x="-6092" y="914400"/>
            <a:chExt cx="6102092" cy="788312"/>
          </a:xfrm>
        </p:grpSpPr>
        <p:sp>
          <p:nvSpPr>
            <p:cNvPr id="6" name="Rectangle 5">
              <a:extLst>
                <a:ext uri="{FF2B5EF4-FFF2-40B4-BE49-F238E27FC236}">
                  <a16:creationId xmlns:a16="http://schemas.microsoft.com/office/drawing/2014/main" id="{04C2D937-4F37-489A-8C8E-B6129DCFC8D6}"/>
                </a:ext>
              </a:extLst>
            </p:cNvPr>
            <p:cNvSpPr/>
            <p:nvPr/>
          </p:nvSpPr>
          <p:spPr>
            <a:xfrm>
              <a:off x="264" y="914400"/>
              <a:ext cx="6095736"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Isosceles Triangle 6">
              <a:extLst>
                <a:ext uri="{FF2B5EF4-FFF2-40B4-BE49-F238E27FC236}">
                  <a16:creationId xmlns:a16="http://schemas.microsoft.com/office/drawing/2014/main" id="{0EFB90B8-0BF5-406D-A418-92E266869D25}"/>
                </a:ext>
              </a:extLst>
            </p:cNvPr>
            <p:cNvSpPr/>
            <p:nvPr/>
          </p:nvSpPr>
          <p:spPr>
            <a:xfrm rot="5400000">
              <a:off x="-231010" y="1139318"/>
              <a:ext cx="788312"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sp>
        <p:nvSpPr>
          <p:cNvPr id="98307" name="TextBox 9">
            <a:extLst>
              <a:ext uri="{FF2B5EF4-FFF2-40B4-BE49-F238E27FC236}">
                <a16:creationId xmlns:a16="http://schemas.microsoft.com/office/drawing/2014/main" id="{643CFC9B-EC95-4300-BD94-7DC6638AD377}"/>
              </a:ext>
            </a:extLst>
          </p:cNvPr>
          <p:cNvSpPr txBox="1">
            <a:spLocks noChangeArrowheads="1"/>
          </p:cNvSpPr>
          <p:nvPr/>
        </p:nvSpPr>
        <p:spPr bwMode="auto">
          <a:xfrm>
            <a:off x="771525" y="6350000"/>
            <a:ext cx="520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lt-LT" altLang="lv-LV" sz="1600" b="1">
                <a:solidFill>
                  <a:schemeClr val="bg1"/>
                </a:solidFill>
                <a:latin typeface="Montserrat"/>
              </a:rPr>
              <a:t>Interreg V-A Latvia-Lithuania Programme 2014-2020</a:t>
            </a:r>
            <a:endParaRPr lang="en-GB" altLang="lv-LV" sz="1600" b="1">
              <a:solidFill>
                <a:schemeClr val="bg1"/>
              </a:solidFill>
              <a:latin typeface="Montserrat"/>
            </a:endParaRPr>
          </a:p>
        </p:txBody>
      </p:sp>
      <p:sp>
        <p:nvSpPr>
          <p:cNvPr id="98308" name="TextBox 10">
            <a:extLst>
              <a:ext uri="{FF2B5EF4-FFF2-40B4-BE49-F238E27FC236}">
                <a16:creationId xmlns:a16="http://schemas.microsoft.com/office/drawing/2014/main" id="{F43B77F1-5837-4CB2-A8CC-81035613DA6E}"/>
              </a:ext>
            </a:extLst>
          </p:cNvPr>
          <p:cNvSpPr txBox="1">
            <a:spLocks noChangeArrowheads="1"/>
          </p:cNvSpPr>
          <p:nvPr/>
        </p:nvSpPr>
        <p:spPr bwMode="auto">
          <a:xfrm>
            <a:off x="10153650" y="6350000"/>
            <a:ext cx="1612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lv-LV" altLang="lv-LV" sz="1600" b="1">
                <a:solidFill>
                  <a:schemeClr val="bg1"/>
                </a:solidFill>
                <a:latin typeface="Montserrat"/>
              </a:rPr>
              <a:t>www.latlit.eu</a:t>
            </a:r>
            <a:endParaRPr lang="en-GB" altLang="lv-LV" sz="1600" b="1">
              <a:solidFill>
                <a:schemeClr val="bg1"/>
              </a:solidFill>
              <a:latin typeface="Montserrat"/>
            </a:endParaRPr>
          </a:p>
        </p:txBody>
      </p:sp>
      <p:cxnSp>
        <p:nvCxnSpPr>
          <p:cNvPr id="19" name="Straight Connector 18">
            <a:extLst>
              <a:ext uri="{FF2B5EF4-FFF2-40B4-BE49-F238E27FC236}">
                <a16:creationId xmlns:a16="http://schemas.microsoft.com/office/drawing/2014/main" id="{4F052CDB-D553-4E48-9D37-B1B5BFB3A235}"/>
              </a:ext>
            </a:extLst>
          </p:cNvPr>
          <p:cNvCxnSpPr/>
          <p:nvPr/>
        </p:nvCxnSpPr>
        <p:spPr>
          <a:xfrm>
            <a:off x="4573588" y="103188"/>
            <a:ext cx="0" cy="1239837"/>
          </a:xfrm>
          <a:prstGeom prst="line">
            <a:avLst/>
          </a:prstGeom>
          <a:ln w="9525">
            <a:solidFill>
              <a:srgbClr val="95A4D4"/>
            </a:solidFill>
          </a:ln>
        </p:spPr>
        <p:style>
          <a:lnRef idx="1">
            <a:schemeClr val="accent1"/>
          </a:lnRef>
          <a:fillRef idx="0">
            <a:schemeClr val="accent1"/>
          </a:fillRef>
          <a:effectRef idx="0">
            <a:schemeClr val="accent1"/>
          </a:effectRef>
          <a:fontRef idx="minor">
            <a:schemeClr val="tx1"/>
          </a:fontRef>
        </p:style>
      </p:cxnSp>
      <p:pic>
        <p:nvPicPr>
          <p:cNvPr id="98310" name="Picture 19">
            <a:extLst>
              <a:ext uri="{FF2B5EF4-FFF2-40B4-BE49-F238E27FC236}">
                <a16:creationId xmlns:a16="http://schemas.microsoft.com/office/drawing/2014/main" id="{BB165F32-5AC3-48CD-B370-0395095EF9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738" y="177800"/>
            <a:ext cx="400367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12287B0B-EEEE-4D62-8F35-D4395FD1DA8E}"/>
              </a:ext>
            </a:extLst>
          </p:cNvPr>
          <p:cNvCxnSpPr/>
          <p:nvPr/>
        </p:nvCxnSpPr>
        <p:spPr>
          <a:xfrm>
            <a:off x="12700" y="1524000"/>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98312" name="Rectangle 1">
            <a:extLst>
              <a:ext uri="{FF2B5EF4-FFF2-40B4-BE49-F238E27FC236}">
                <a16:creationId xmlns:a16="http://schemas.microsoft.com/office/drawing/2014/main" id="{92E0F995-97D5-43CF-BCEB-7429DA184D98}"/>
              </a:ext>
            </a:extLst>
          </p:cNvPr>
          <p:cNvSpPr>
            <a:spLocks noChangeArrowheads="1"/>
          </p:cNvSpPr>
          <p:nvPr/>
        </p:nvSpPr>
        <p:spPr bwMode="auto">
          <a:xfrm>
            <a:off x="4573588" y="963613"/>
            <a:ext cx="6096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lv-LV" sz="1800" b="1">
                <a:solidFill>
                  <a:srgbClr val="95A4D4"/>
                </a:solidFill>
                <a:latin typeface="Arial" panose="020B0604020202020204" pitchFamily="34" charset="0"/>
              </a:rPr>
              <a:t>Public services and administration</a:t>
            </a:r>
          </a:p>
          <a:p>
            <a:pPr eaLnBrk="1" hangingPunct="1">
              <a:lnSpc>
                <a:spcPct val="100000"/>
              </a:lnSpc>
              <a:spcBef>
                <a:spcPct val="0"/>
              </a:spcBef>
              <a:buFontTx/>
              <a:buNone/>
            </a:pPr>
            <a:r>
              <a:rPr lang="en-GB" altLang="en-US" sz="1800" b="1">
                <a:solidFill>
                  <a:srgbClr val="0A3399"/>
                </a:solidFill>
                <a:latin typeface="Arial" panose="020B0604020202020204" pitchFamily="34" charset="0"/>
              </a:rPr>
              <a:t>Specific objective 4.1.</a:t>
            </a:r>
            <a:endParaRPr lang="en-GB" altLang="lv-LV" sz="1800" b="1">
              <a:solidFill>
                <a:srgbClr val="95A4D4"/>
              </a:solidFill>
              <a:latin typeface="Arial" panose="020B0604020202020204" pitchFamily="34" charset="0"/>
            </a:endParaRPr>
          </a:p>
        </p:txBody>
      </p:sp>
      <p:sp>
        <p:nvSpPr>
          <p:cNvPr id="12" name="TextBox 15">
            <a:extLst>
              <a:ext uri="{FF2B5EF4-FFF2-40B4-BE49-F238E27FC236}">
                <a16:creationId xmlns:a16="http://schemas.microsoft.com/office/drawing/2014/main" id="{93A1F7F9-B978-4A38-9EFE-FDE14D52E5B0}"/>
              </a:ext>
            </a:extLst>
          </p:cNvPr>
          <p:cNvSpPr txBox="1">
            <a:spLocks noChangeArrowheads="1"/>
          </p:cNvSpPr>
          <p:nvPr/>
        </p:nvSpPr>
        <p:spPr bwMode="auto">
          <a:xfrm>
            <a:off x="904875" y="1916113"/>
            <a:ext cx="10855325" cy="3046412"/>
          </a:xfrm>
          <a:prstGeom prst="rect">
            <a:avLst/>
          </a:prstGeom>
          <a:noFill/>
          <a:ln>
            <a:noFill/>
          </a:ln>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eaLnBrk="1" hangingPunct="1">
              <a:lnSpc>
                <a:spcPct val="100000"/>
              </a:lnSpc>
              <a:spcBef>
                <a:spcPct val="0"/>
              </a:spcBef>
              <a:buFont typeface="Arial" panose="020B0604020202020204" pitchFamily="34" charset="0"/>
              <a:buNone/>
              <a:defRPr/>
            </a:pPr>
            <a:r>
              <a:rPr lang="en-GB" altLang="lv-LV" sz="2400" dirty="0">
                <a:latin typeface="Arial" panose="020B0604020202020204" pitchFamily="34" charset="0"/>
              </a:rPr>
              <a:t>Activities must have to focus on:</a:t>
            </a:r>
          </a:p>
          <a:p>
            <a:pPr marL="0" indent="0" algn="just" eaLnBrk="1" hangingPunct="1">
              <a:lnSpc>
                <a:spcPct val="100000"/>
              </a:lnSpc>
              <a:spcBef>
                <a:spcPct val="0"/>
              </a:spcBef>
              <a:buFont typeface="Arial" panose="020B0604020202020204" pitchFamily="34" charset="0"/>
              <a:buNone/>
              <a:defRPr/>
            </a:pPr>
            <a:r>
              <a:rPr lang="en-GB" altLang="lv-LV" dirty="0">
                <a:solidFill>
                  <a:srgbClr val="0A3399"/>
                </a:solidFill>
                <a:latin typeface="Arial" panose="020B0604020202020204" pitchFamily="34" charset="0"/>
              </a:rPr>
              <a:t>Increasing capacity of institutions providing public services</a:t>
            </a:r>
          </a:p>
          <a:p>
            <a:pPr marL="0" indent="0" algn="just" eaLnBrk="1" hangingPunct="1">
              <a:lnSpc>
                <a:spcPct val="100000"/>
              </a:lnSpc>
              <a:spcBef>
                <a:spcPct val="0"/>
              </a:spcBef>
              <a:buFont typeface="Arial" panose="020B0604020202020204" pitchFamily="34" charset="0"/>
              <a:buNone/>
              <a:defRPr/>
            </a:pPr>
            <a:r>
              <a:rPr lang="en-GB" altLang="lv-LV" sz="1600" dirty="0">
                <a:latin typeface="Arial" panose="020B0604020202020204" pitchFamily="34" charset="0"/>
              </a:rPr>
              <a:t>	</a:t>
            </a:r>
          </a:p>
          <a:p>
            <a:pPr marL="0" indent="0" algn="just" eaLnBrk="1" hangingPunct="1">
              <a:lnSpc>
                <a:spcPct val="100000"/>
              </a:lnSpc>
              <a:spcBef>
                <a:spcPct val="0"/>
              </a:spcBef>
              <a:buFont typeface="Arial" panose="020B0604020202020204" pitchFamily="34" charset="0"/>
              <a:buNone/>
              <a:defRPr/>
            </a:pPr>
            <a:r>
              <a:rPr lang="en-GB" altLang="lv-LV" sz="1800" dirty="0">
                <a:latin typeface="Arial" panose="020B0604020202020204" pitchFamily="34" charset="0"/>
              </a:rPr>
              <a:t>Capacity building of employees providing public services, through:</a:t>
            </a:r>
            <a:endParaRPr lang="lv-LV" altLang="lv-LV" sz="1800" dirty="0">
              <a:latin typeface="Arial" panose="020B0604020202020204" pitchFamily="34" charset="0"/>
            </a:endParaRPr>
          </a:p>
          <a:p>
            <a:pPr marL="0" indent="0" algn="just" eaLnBrk="1" hangingPunct="1">
              <a:lnSpc>
                <a:spcPct val="100000"/>
              </a:lnSpc>
              <a:spcBef>
                <a:spcPct val="0"/>
              </a:spcBef>
              <a:buFont typeface="Arial" panose="020B0604020202020204" pitchFamily="34" charset="0"/>
              <a:buNone/>
              <a:defRPr/>
            </a:pPr>
            <a:endParaRPr lang="en-GB" altLang="lv-LV" sz="1800" dirty="0">
              <a:latin typeface="Arial" panose="020B0604020202020204" pitchFamily="34" charset="0"/>
            </a:endParaRPr>
          </a:p>
          <a:p>
            <a:pPr algn="just" eaLnBrk="1" hangingPunct="1">
              <a:lnSpc>
                <a:spcPct val="100000"/>
              </a:lnSpc>
              <a:spcBef>
                <a:spcPct val="0"/>
              </a:spcBef>
              <a:defRPr/>
            </a:pPr>
            <a:r>
              <a:rPr lang="en-GB" altLang="lv-LV" sz="1800" dirty="0">
                <a:latin typeface="Arial" panose="020B0604020202020204" pitchFamily="34" charset="0"/>
              </a:rPr>
              <a:t>cooperation networks,</a:t>
            </a:r>
          </a:p>
          <a:p>
            <a:pPr algn="just" eaLnBrk="1" hangingPunct="1">
              <a:lnSpc>
                <a:spcPct val="100000"/>
              </a:lnSpc>
              <a:spcBef>
                <a:spcPct val="0"/>
              </a:spcBef>
              <a:defRPr/>
            </a:pPr>
            <a:r>
              <a:rPr lang="en-GB" altLang="lv-LV" sz="1800" dirty="0">
                <a:latin typeface="Arial" panose="020B0604020202020204" pitchFamily="34" charset="0"/>
              </a:rPr>
              <a:t>experience exchange visits,</a:t>
            </a:r>
          </a:p>
          <a:p>
            <a:pPr algn="just" eaLnBrk="1" hangingPunct="1">
              <a:lnSpc>
                <a:spcPct val="100000"/>
              </a:lnSpc>
              <a:spcBef>
                <a:spcPct val="0"/>
              </a:spcBef>
              <a:defRPr/>
            </a:pPr>
            <a:r>
              <a:rPr lang="en-GB" altLang="lv-LV" sz="1800" dirty="0">
                <a:latin typeface="Arial" panose="020B0604020202020204" pitchFamily="34" charset="0"/>
              </a:rPr>
              <a:t>trainings,</a:t>
            </a:r>
          </a:p>
          <a:p>
            <a:pPr algn="just" eaLnBrk="1" hangingPunct="1">
              <a:lnSpc>
                <a:spcPct val="100000"/>
              </a:lnSpc>
              <a:spcBef>
                <a:spcPct val="0"/>
              </a:spcBef>
              <a:defRPr/>
            </a:pPr>
            <a:r>
              <a:rPr lang="en-GB" altLang="lv-LV" sz="1800" dirty="0">
                <a:latin typeface="Arial" panose="020B0604020202020204" pitchFamily="34" charset="0"/>
              </a:rPr>
              <a:t>workshops and consultations.</a:t>
            </a:r>
          </a:p>
          <a:p>
            <a:pPr algn="just" eaLnBrk="1" hangingPunct="1">
              <a:lnSpc>
                <a:spcPct val="100000"/>
              </a:lnSpc>
              <a:spcBef>
                <a:spcPct val="0"/>
              </a:spcBef>
              <a:defRPr/>
            </a:pPr>
            <a:endParaRPr lang="en-US" altLang="lv-LV" sz="1600" dirty="0">
              <a:solidFill>
                <a:srgbClr val="0A3399"/>
              </a:solidFill>
              <a:latin typeface="Arial" panose="020B0604020202020204" pitchFamily="34" charset="0"/>
            </a:endParaRPr>
          </a:p>
        </p:txBody>
      </p:sp>
      <p:pic>
        <p:nvPicPr>
          <p:cNvPr id="98314" name="Picture 6">
            <a:extLst>
              <a:ext uri="{FF2B5EF4-FFF2-40B4-BE49-F238E27FC236}">
                <a16:creationId xmlns:a16="http://schemas.microsoft.com/office/drawing/2014/main" id="{EA8CBC81-A083-4B92-BA81-D9A23D537E7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0625" y="4267200"/>
            <a:ext cx="3286125"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5" name="Picture 7">
            <a:extLst>
              <a:ext uri="{FF2B5EF4-FFF2-40B4-BE49-F238E27FC236}">
                <a16:creationId xmlns:a16="http://schemas.microsoft.com/office/drawing/2014/main" id="{5049940A-5D5A-44F7-9DC5-10822F57BDB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68063" y="100013"/>
            <a:ext cx="8985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4" name="Group 7">
            <a:extLst>
              <a:ext uri="{FF2B5EF4-FFF2-40B4-BE49-F238E27FC236}">
                <a16:creationId xmlns:a16="http://schemas.microsoft.com/office/drawing/2014/main" id="{7D5DD685-F110-4F7E-B3EE-037FCFA32BB7}"/>
              </a:ext>
            </a:extLst>
          </p:cNvPr>
          <p:cNvGrpSpPr>
            <a:grpSpLocks/>
          </p:cNvGrpSpPr>
          <p:nvPr/>
        </p:nvGrpSpPr>
        <p:grpSpPr bwMode="auto">
          <a:xfrm>
            <a:off x="0" y="6200775"/>
            <a:ext cx="12192000" cy="657225"/>
            <a:chOff x="-6092" y="914400"/>
            <a:chExt cx="6102092" cy="788312"/>
          </a:xfrm>
        </p:grpSpPr>
        <p:sp>
          <p:nvSpPr>
            <p:cNvPr id="6" name="Rectangle 5">
              <a:extLst>
                <a:ext uri="{FF2B5EF4-FFF2-40B4-BE49-F238E27FC236}">
                  <a16:creationId xmlns:a16="http://schemas.microsoft.com/office/drawing/2014/main" id="{ACD9918C-1668-4C0B-99A3-93A5E27575EE}"/>
                </a:ext>
              </a:extLst>
            </p:cNvPr>
            <p:cNvSpPr/>
            <p:nvPr/>
          </p:nvSpPr>
          <p:spPr>
            <a:xfrm>
              <a:off x="264" y="914400"/>
              <a:ext cx="6095736"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Isosceles Triangle 6">
              <a:extLst>
                <a:ext uri="{FF2B5EF4-FFF2-40B4-BE49-F238E27FC236}">
                  <a16:creationId xmlns:a16="http://schemas.microsoft.com/office/drawing/2014/main" id="{5264A1AF-A818-4681-858B-D5746A66DAE3}"/>
                </a:ext>
              </a:extLst>
            </p:cNvPr>
            <p:cNvSpPr/>
            <p:nvPr/>
          </p:nvSpPr>
          <p:spPr>
            <a:xfrm rot="5400000">
              <a:off x="-231010" y="1139318"/>
              <a:ext cx="788312"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sp>
        <p:nvSpPr>
          <p:cNvPr id="100355" name="TextBox 9">
            <a:extLst>
              <a:ext uri="{FF2B5EF4-FFF2-40B4-BE49-F238E27FC236}">
                <a16:creationId xmlns:a16="http://schemas.microsoft.com/office/drawing/2014/main" id="{99B5E4DB-8982-47F1-9765-687067854C9A}"/>
              </a:ext>
            </a:extLst>
          </p:cNvPr>
          <p:cNvSpPr txBox="1">
            <a:spLocks noChangeArrowheads="1"/>
          </p:cNvSpPr>
          <p:nvPr/>
        </p:nvSpPr>
        <p:spPr bwMode="auto">
          <a:xfrm>
            <a:off x="771525" y="6350000"/>
            <a:ext cx="520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lt-LT" altLang="lv-LV" sz="1600" b="1">
                <a:solidFill>
                  <a:schemeClr val="bg1"/>
                </a:solidFill>
                <a:latin typeface="Montserrat"/>
              </a:rPr>
              <a:t>Interreg V-A Latvia-Lithuania Programme 2014-2020</a:t>
            </a:r>
            <a:endParaRPr lang="en-GB" altLang="lv-LV" sz="1600" b="1">
              <a:solidFill>
                <a:schemeClr val="bg1"/>
              </a:solidFill>
              <a:latin typeface="Montserrat"/>
            </a:endParaRPr>
          </a:p>
        </p:txBody>
      </p:sp>
      <p:sp>
        <p:nvSpPr>
          <p:cNvPr id="100356" name="TextBox 10">
            <a:extLst>
              <a:ext uri="{FF2B5EF4-FFF2-40B4-BE49-F238E27FC236}">
                <a16:creationId xmlns:a16="http://schemas.microsoft.com/office/drawing/2014/main" id="{BDD047B3-6E4E-4369-8602-3A1A8F67DFFC}"/>
              </a:ext>
            </a:extLst>
          </p:cNvPr>
          <p:cNvSpPr txBox="1">
            <a:spLocks noChangeArrowheads="1"/>
          </p:cNvSpPr>
          <p:nvPr/>
        </p:nvSpPr>
        <p:spPr bwMode="auto">
          <a:xfrm>
            <a:off x="10153650" y="6350000"/>
            <a:ext cx="1612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lv-LV" altLang="lv-LV" sz="1600" b="1">
                <a:solidFill>
                  <a:schemeClr val="bg1"/>
                </a:solidFill>
                <a:latin typeface="Montserrat"/>
              </a:rPr>
              <a:t>www.latlit.eu</a:t>
            </a:r>
            <a:endParaRPr lang="en-GB" altLang="lv-LV" sz="1600" b="1">
              <a:solidFill>
                <a:schemeClr val="bg1"/>
              </a:solidFill>
              <a:latin typeface="Montserrat"/>
            </a:endParaRPr>
          </a:p>
        </p:txBody>
      </p:sp>
      <p:cxnSp>
        <p:nvCxnSpPr>
          <p:cNvPr id="19" name="Straight Connector 18">
            <a:extLst>
              <a:ext uri="{FF2B5EF4-FFF2-40B4-BE49-F238E27FC236}">
                <a16:creationId xmlns:a16="http://schemas.microsoft.com/office/drawing/2014/main" id="{4E0A41AC-D4DC-4FA8-A19A-772CBDD0F0C2}"/>
              </a:ext>
            </a:extLst>
          </p:cNvPr>
          <p:cNvCxnSpPr/>
          <p:nvPr/>
        </p:nvCxnSpPr>
        <p:spPr>
          <a:xfrm>
            <a:off x="4573588" y="103188"/>
            <a:ext cx="0" cy="1239837"/>
          </a:xfrm>
          <a:prstGeom prst="line">
            <a:avLst/>
          </a:prstGeom>
          <a:ln w="9525">
            <a:solidFill>
              <a:srgbClr val="95A4D4"/>
            </a:solidFill>
          </a:ln>
        </p:spPr>
        <p:style>
          <a:lnRef idx="1">
            <a:schemeClr val="accent1"/>
          </a:lnRef>
          <a:fillRef idx="0">
            <a:schemeClr val="accent1"/>
          </a:fillRef>
          <a:effectRef idx="0">
            <a:schemeClr val="accent1"/>
          </a:effectRef>
          <a:fontRef idx="minor">
            <a:schemeClr val="tx1"/>
          </a:fontRef>
        </p:style>
      </p:cxnSp>
      <p:pic>
        <p:nvPicPr>
          <p:cNvPr id="100358" name="Picture 19">
            <a:extLst>
              <a:ext uri="{FF2B5EF4-FFF2-40B4-BE49-F238E27FC236}">
                <a16:creationId xmlns:a16="http://schemas.microsoft.com/office/drawing/2014/main" id="{3835DBBC-500C-4361-8F3D-22D1BC3450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738" y="177800"/>
            <a:ext cx="400367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73B411AB-4546-406D-880A-5DC551380EEE}"/>
              </a:ext>
            </a:extLst>
          </p:cNvPr>
          <p:cNvCxnSpPr/>
          <p:nvPr/>
        </p:nvCxnSpPr>
        <p:spPr>
          <a:xfrm>
            <a:off x="12700" y="1524000"/>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100360" name="Rectangle 1">
            <a:extLst>
              <a:ext uri="{FF2B5EF4-FFF2-40B4-BE49-F238E27FC236}">
                <a16:creationId xmlns:a16="http://schemas.microsoft.com/office/drawing/2014/main" id="{55913CA6-52FC-4AE7-B7D7-09B408AE9139}"/>
              </a:ext>
            </a:extLst>
          </p:cNvPr>
          <p:cNvSpPr>
            <a:spLocks noChangeArrowheads="1"/>
          </p:cNvSpPr>
          <p:nvPr/>
        </p:nvSpPr>
        <p:spPr bwMode="auto">
          <a:xfrm>
            <a:off x="4637088" y="896938"/>
            <a:ext cx="609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lv-LV" sz="1800" b="1">
                <a:solidFill>
                  <a:srgbClr val="95A4D4"/>
                </a:solidFill>
                <a:latin typeface="Arial" panose="020B0604020202020204" pitchFamily="34" charset="0"/>
              </a:rPr>
              <a:t>Public services and administration</a:t>
            </a:r>
          </a:p>
          <a:p>
            <a:pPr eaLnBrk="1" hangingPunct="1">
              <a:lnSpc>
                <a:spcPct val="100000"/>
              </a:lnSpc>
              <a:spcBef>
                <a:spcPct val="0"/>
              </a:spcBef>
              <a:buFontTx/>
              <a:buNone/>
            </a:pPr>
            <a:r>
              <a:rPr lang="en-GB" altLang="en-US" sz="1800" b="1">
                <a:solidFill>
                  <a:srgbClr val="0A3399"/>
                </a:solidFill>
                <a:latin typeface="Arial" panose="020B0604020202020204" pitchFamily="34" charset="0"/>
              </a:rPr>
              <a:t>Specific objective 4.1.</a:t>
            </a:r>
            <a:endParaRPr lang="en-GB" altLang="lv-LV" sz="1800" b="1">
              <a:solidFill>
                <a:srgbClr val="95A4D4"/>
              </a:solidFill>
              <a:latin typeface="Arial" panose="020B0604020202020204" pitchFamily="34" charset="0"/>
            </a:endParaRPr>
          </a:p>
        </p:txBody>
      </p:sp>
      <p:sp>
        <p:nvSpPr>
          <p:cNvPr id="12" name="TextBox 15">
            <a:extLst>
              <a:ext uri="{FF2B5EF4-FFF2-40B4-BE49-F238E27FC236}">
                <a16:creationId xmlns:a16="http://schemas.microsoft.com/office/drawing/2014/main" id="{9C79FFFC-72E2-4CE1-A8C1-26E685FD5965}"/>
              </a:ext>
            </a:extLst>
          </p:cNvPr>
          <p:cNvSpPr txBox="1">
            <a:spLocks noChangeArrowheads="1"/>
          </p:cNvSpPr>
          <p:nvPr/>
        </p:nvSpPr>
        <p:spPr bwMode="auto">
          <a:xfrm>
            <a:off x="439738" y="1587500"/>
            <a:ext cx="10855325" cy="2708275"/>
          </a:xfrm>
          <a:prstGeom prst="rect">
            <a:avLst/>
          </a:prstGeom>
          <a:noFill/>
          <a:ln>
            <a:noFill/>
          </a:ln>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eaLnBrk="1" hangingPunct="1">
              <a:lnSpc>
                <a:spcPct val="100000"/>
              </a:lnSpc>
              <a:spcBef>
                <a:spcPct val="0"/>
              </a:spcBef>
              <a:buFont typeface="Arial" panose="020B0604020202020204" pitchFamily="34" charset="0"/>
              <a:buNone/>
              <a:defRPr/>
            </a:pPr>
            <a:r>
              <a:rPr lang="en-GB" altLang="lv-LV" sz="2400" dirty="0">
                <a:latin typeface="Arial" panose="020B0604020202020204" pitchFamily="34" charset="0"/>
              </a:rPr>
              <a:t>Activities must have to focus on:</a:t>
            </a:r>
          </a:p>
          <a:p>
            <a:pPr marL="0" indent="0" algn="just" eaLnBrk="1" hangingPunct="1">
              <a:lnSpc>
                <a:spcPct val="100000"/>
              </a:lnSpc>
              <a:spcBef>
                <a:spcPct val="0"/>
              </a:spcBef>
              <a:buFont typeface="Arial" panose="020B0604020202020204" pitchFamily="34" charset="0"/>
              <a:buNone/>
              <a:defRPr/>
            </a:pPr>
            <a:r>
              <a:rPr lang="en-GB" altLang="lv-LV" dirty="0">
                <a:solidFill>
                  <a:srgbClr val="0A3399"/>
                </a:solidFill>
                <a:latin typeface="Arial" panose="020B0604020202020204" pitchFamily="34" charset="0"/>
              </a:rPr>
              <a:t>Improving efficiency and accessibility of public services:</a:t>
            </a:r>
            <a:endParaRPr lang="lv-LV" altLang="lv-LV" dirty="0">
              <a:solidFill>
                <a:srgbClr val="0A3399"/>
              </a:solidFill>
              <a:latin typeface="Arial" panose="020B0604020202020204" pitchFamily="34" charset="0"/>
            </a:endParaRPr>
          </a:p>
          <a:p>
            <a:pPr marL="0" indent="0" algn="just" eaLnBrk="1" hangingPunct="1">
              <a:lnSpc>
                <a:spcPct val="100000"/>
              </a:lnSpc>
              <a:spcBef>
                <a:spcPct val="0"/>
              </a:spcBef>
              <a:buFont typeface="Arial" panose="020B0604020202020204" pitchFamily="34" charset="0"/>
              <a:buNone/>
              <a:defRPr/>
            </a:pPr>
            <a:endParaRPr lang="lv-LV" altLang="lv-LV" dirty="0">
              <a:solidFill>
                <a:srgbClr val="0A3399"/>
              </a:solidFill>
              <a:latin typeface="Arial" panose="020B0604020202020204" pitchFamily="34" charset="0"/>
            </a:endParaRPr>
          </a:p>
          <a:p>
            <a:pPr algn="just" eaLnBrk="1" hangingPunct="1">
              <a:lnSpc>
                <a:spcPct val="100000"/>
              </a:lnSpc>
              <a:spcBef>
                <a:spcPct val="0"/>
              </a:spcBef>
              <a:defRPr/>
            </a:pPr>
            <a:r>
              <a:rPr lang="en-GB" altLang="lv-LV" sz="1800" dirty="0">
                <a:solidFill>
                  <a:srgbClr val="0A3399"/>
                </a:solidFill>
                <a:latin typeface="Arial" panose="020B0604020202020204" pitchFamily="34" charset="0"/>
              </a:rPr>
              <a:t>simplification</a:t>
            </a:r>
            <a:r>
              <a:rPr lang="en-GB" altLang="lv-LV" sz="1800" dirty="0">
                <a:latin typeface="Arial" panose="020B0604020202020204" pitchFamily="34" charset="0"/>
              </a:rPr>
              <a:t> of administrative procedures,</a:t>
            </a:r>
          </a:p>
          <a:p>
            <a:pPr algn="just" eaLnBrk="1" hangingPunct="1">
              <a:lnSpc>
                <a:spcPct val="100000"/>
              </a:lnSpc>
              <a:spcBef>
                <a:spcPct val="0"/>
              </a:spcBef>
              <a:defRPr/>
            </a:pPr>
            <a:r>
              <a:rPr lang="en-GB" altLang="lv-LV" sz="1800" dirty="0">
                <a:latin typeface="Arial" panose="020B0604020202020204" pitchFamily="34" charset="0"/>
              </a:rPr>
              <a:t>raising administrative </a:t>
            </a:r>
            <a:r>
              <a:rPr lang="en-GB" altLang="lv-LV" sz="1800" dirty="0">
                <a:solidFill>
                  <a:srgbClr val="0A3399"/>
                </a:solidFill>
                <a:latin typeface="Arial" panose="020B0604020202020204" pitchFamily="34" charset="0"/>
              </a:rPr>
              <a:t>cost-efficiency</a:t>
            </a:r>
            <a:r>
              <a:rPr lang="en-GB" altLang="lv-LV" sz="1800" dirty="0">
                <a:latin typeface="Arial" panose="020B0604020202020204" pitchFamily="34" charset="0"/>
              </a:rPr>
              <a:t>,</a:t>
            </a:r>
          </a:p>
          <a:p>
            <a:pPr algn="just" eaLnBrk="1" hangingPunct="1">
              <a:lnSpc>
                <a:spcPct val="100000"/>
              </a:lnSpc>
              <a:spcBef>
                <a:spcPct val="0"/>
              </a:spcBef>
              <a:defRPr/>
            </a:pPr>
            <a:r>
              <a:rPr lang="en-GB" altLang="lv-LV" sz="1800" dirty="0">
                <a:latin typeface="Arial" panose="020B0604020202020204" pitchFamily="34" charset="0"/>
              </a:rPr>
              <a:t>optimisation of public administration processes including </a:t>
            </a:r>
            <a:r>
              <a:rPr lang="en-GB" altLang="lv-LV" sz="1800" dirty="0">
                <a:solidFill>
                  <a:srgbClr val="0A3399"/>
                </a:solidFill>
                <a:latin typeface="Arial" panose="020B0604020202020204" pitchFamily="34" charset="0"/>
              </a:rPr>
              <a:t>development of interactive information</a:t>
            </a:r>
          </a:p>
          <a:p>
            <a:pPr algn="just" eaLnBrk="1" hangingPunct="1">
              <a:lnSpc>
                <a:spcPct val="100000"/>
              </a:lnSpc>
              <a:spcBef>
                <a:spcPct val="0"/>
              </a:spcBef>
              <a:defRPr/>
            </a:pPr>
            <a:r>
              <a:rPr lang="en-GB" altLang="lv-LV" sz="1800" dirty="0">
                <a:latin typeface="Arial" panose="020B0604020202020204" pitchFamily="34" charset="0"/>
              </a:rPr>
              <a:t>development/improvement of management tools and </a:t>
            </a:r>
            <a:r>
              <a:rPr lang="en-GB" altLang="lv-LV" sz="1800" dirty="0">
                <a:solidFill>
                  <a:srgbClr val="0A3399"/>
                </a:solidFill>
                <a:latin typeface="Arial" panose="020B0604020202020204" pitchFamily="34" charset="0"/>
              </a:rPr>
              <a:t>quality management systems </a:t>
            </a:r>
            <a:r>
              <a:rPr lang="en-GB" altLang="lv-LV" sz="1800" dirty="0">
                <a:latin typeface="Arial" panose="020B0604020202020204" pitchFamily="34" charset="0"/>
              </a:rPr>
              <a:t>and ICT solutions. </a:t>
            </a:r>
          </a:p>
          <a:p>
            <a:pPr algn="just" eaLnBrk="1" hangingPunct="1">
              <a:lnSpc>
                <a:spcPct val="100000"/>
              </a:lnSpc>
              <a:spcBef>
                <a:spcPct val="0"/>
              </a:spcBef>
              <a:defRPr/>
            </a:pPr>
            <a:r>
              <a:rPr lang="en-GB" altLang="lv-LV" sz="1800" dirty="0">
                <a:latin typeface="Arial" panose="020B0604020202020204" pitchFamily="34" charset="0"/>
              </a:rPr>
              <a:t>Investments</a:t>
            </a:r>
            <a:r>
              <a:rPr lang="lv-LV" altLang="lv-LV" sz="1800" dirty="0">
                <a:latin typeface="Arial" panose="020B0604020202020204" pitchFamily="34" charset="0"/>
              </a:rPr>
              <a:t> </a:t>
            </a:r>
            <a:r>
              <a:rPr lang="en-GB" altLang="lv-LV" sz="1800" dirty="0">
                <a:latin typeface="Arial" panose="020B0604020202020204" pitchFamily="34" charset="0"/>
              </a:rPr>
              <a:t>should be oriented towards more efficient organisational processes and management</a:t>
            </a:r>
            <a:r>
              <a:rPr lang="en-GB" altLang="lv-LV" sz="1600" dirty="0">
                <a:latin typeface="Arial" panose="020B0604020202020204" pitchFamily="34" charset="0"/>
              </a:rPr>
              <a:t>.</a:t>
            </a:r>
          </a:p>
        </p:txBody>
      </p:sp>
      <p:pic>
        <p:nvPicPr>
          <p:cNvPr id="100362" name="Picture 1">
            <a:extLst>
              <a:ext uri="{FF2B5EF4-FFF2-40B4-BE49-F238E27FC236}">
                <a16:creationId xmlns:a16="http://schemas.microsoft.com/office/drawing/2014/main" id="{54E8818B-C549-4F9F-B561-ED54DFCAB5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40924" y="4634151"/>
            <a:ext cx="6075201" cy="141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3" name="Picture 7">
            <a:extLst>
              <a:ext uri="{FF2B5EF4-FFF2-40B4-BE49-F238E27FC236}">
                <a16:creationId xmlns:a16="http://schemas.microsoft.com/office/drawing/2014/main" id="{9A3CF5D4-691A-439F-BC64-0FD8D8A902B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68063" y="100013"/>
            <a:ext cx="8985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2" name="Group 7">
            <a:extLst>
              <a:ext uri="{FF2B5EF4-FFF2-40B4-BE49-F238E27FC236}">
                <a16:creationId xmlns:a16="http://schemas.microsoft.com/office/drawing/2014/main" id="{F1F2DD21-CFC4-4578-8BDA-F723AEFD6CD5}"/>
              </a:ext>
            </a:extLst>
          </p:cNvPr>
          <p:cNvGrpSpPr>
            <a:grpSpLocks/>
          </p:cNvGrpSpPr>
          <p:nvPr/>
        </p:nvGrpSpPr>
        <p:grpSpPr bwMode="auto">
          <a:xfrm>
            <a:off x="0" y="6200775"/>
            <a:ext cx="12192000" cy="657225"/>
            <a:chOff x="-6092" y="914400"/>
            <a:chExt cx="6102092" cy="788312"/>
          </a:xfrm>
        </p:grpSpPr>
        <p:sp>
          <p:nvSpPr>
            <p:cNvPr id="6" name="Rectangle 5">
              <a:extLst>
                <a:ext uri="{FF2B5EF4-FFF2-40B4-BE49-F238E27FC236}">
                  <a16:creationId xmlns:a16="http://schemas.microsoft.com/office/drawing/2014/main" id="{9F22C8FF-8B21-4E18-9893-0EEAFA7AD596}"/>
                </a:ext>
              </a:extLst>
            </p:cNvPr>
            <p:cNvSpPr/>
            <p:nvPr/>
          </p:nvSpPr>
          <p:spPr>
            <a:xfrm>
              <a:off x="264" y="914400"/>
              <a:ext cx="6095736"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Isosceles Triangle 6">
              <a:extLst>
                <a:ext uri="{FF2B5EF4-FFF2-40B4-BE49-F238E27FC236}">
                  <a16:creationId xmlns:a16="http://schemas.microsoft.com/office/drawing/2014/main" id="{0B9DD54D-D8BC-4378-9ECA-F9D1FEE1CDF6}"/>
                </a:ext>
              </a:extLst>
            </p:cNvPr>
            <p:cNvSpPr/>
            <p:nvPr/>
          </p:nvSpPr>
          <p:spPr>
            <a:xfrm rot="5400000">
              <a:off x="-231010" y="1139318"/>
              <a:ext cx="788312"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sp>
        <p:nvSpPr>
          <p:cNvPr id="102403" name="TextBox 9">
            <a:extLst>
              <a:ext uri="{FF2B5EF4-FFF2-40B4-BE49-F238E27FC236}">
                <a16:creationId xmlns:a16="http://schemas.microsoft.com/office/drawing/2014/main" id="{045D17D0-125E-4DE1-A58E-6300DF40BDFF}"/>
              </a:ext>
            </a:extLst>
          </p:cNvPr>
          <p:cNvSpPr txBox="1">
            <a:spLocks noChangeArrowheads="1"/>
          </p:cNvSpPr>
          <p:nvPr/>
        </p:nvSpPr>
        <p:spPr bwMode="auto">
          <a:xfrm>
            <a:off x="771525" y="6350000"/>
            <a:ext cx="520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lt-LT" altLang="lv-LV" sz="1600" b="1">
                <a:solidFill>
                  <a:schemeClr val="bg1"/>
                </a:solidFill>
                <a:latin typeface="Montserrat"/>
              </a:rPr>
              <a:t>Interreg V-A Latvia-Lithuania Programme 2014-2020</a:t>
            </a:r>
            <a:endParaRPr lang="en-GB" altLang="lv-LV" sz="1600" b="1">
              <a:solidFill>
                <a:schemeClr val="bg1"/>
              </a:solidFill>
              <a:latin typeface="Montserrat"/>
            </a:endParaRPr>
          </a:p>
        </p:txBody>
      </p:sp>
      <p:sp>
        <p:nvSpPr>
          <p:cNvPr id="102404" name="TextBox 10">
            <a:extLst>
              <a:ext uri="{FF2B5EF4-FFF2-40B4-BE49-F238E27FC236}">
                <a16:creationId xmlns:a16="http://schemas.microsoft.com/office/drawing/2014/main" id="{181E224C-A977-4375-BD19-5E759FBC5D15}"/>
              </a:ext>
            </a:extLst>
          </p:cNvPr>
          <p:cNvSpPr txBox="1">
            <a:spLocks noChangeArrowheads="1"/>
          </p:cNvSpPr>
          <p:nvPr/>
        </p:nvSpPr>
        <p:spPr bwMode="auto">
          <a:xfrm>
            <a:off x="10153650" y="6350000"/>
            <a:ext cx="1612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lv-LV" altLang="lv-LV" sz="1600" b="1">
                <a:solidFill>
                  <a:schemeClr val="bg1"/>
                </a:solidFill>
                <a:latin typeface="Montserrat"/>
              </a:rPr>
              <a:t>www.latlit.eu</a:t>
            </a:r>
            <a:endParaRPr lang="en-GB" altLang="lv-LV" sz="1600" b="1">
              <a:solidFill>
                <a:schemeClr val="bg1"/>
              </a:solidFill>
              <a:latin typeface="Montserrat"/>
            </a:endParaRPr>
          </a:p>
        </p:txBody>
      </p:sp>
      <p:cxnSp>
        <p:nvCxnSpPr>
          <p:cNvPr id="19" name="Straight Connector 18">
            <a:extLst>
              <a:ext uri="{FF2B5EF4-FFF2-40B4-BE49-F238E27FC236}">
                <a16:creationId xmlns:a16="http://schemas.microsoft.com/office/drawing/2014/main" id="{D97DD87F-53AD-43F7-AF49-31674C569D6C}"/>
              </a:ext>
            </a:extLst>
          </p:cNvPr>
          <p:cNvCxnSpPr/>
          <p:nvPr/>
        </p:nvCxnSpPr>
        <p:spPr>
          <a:xfrm>
            <a:off x="4573588" y="103188"/>
            <a:ext cx="0" cy="1239837"/>
          </a:xfrm>
          <a:prstGeom prst="line">
            <a:avLst/>
          </a:prstGeom>
          <a:ln w="9525">
            <a:solidFill>
              <a:srgbClr val="95A4D4"/>
            </a:solidFill>
          </a:ln>
        </p:spPr>
        <p:style>
          <a:lnRef idx="1">
            <a:schemeClr val="accent1"/>
          </a:lnRef>
          <a:fillRef idx="0">
            <a:schemeClr val="accent1"/>
          </a:fillRef>
          <a:effectRef idx="0">
            <a:schemeClr val="accent1"/>
          </a:effectRef>
          <a:fontRef idx="minor">
            <a:schemeClr val="tx1"/>
          </a:fontRef>
        </p:style>
      </p:cxnSp>
      <p:pic>
        <p:nvPicPr>
          <p:cNvPr id="102406" name="Picture 19">
            <a:extLst>
              <a:ext uri="{FF2B5EF4-FFF2-40B4-BE49-F238E27FC236}">
                <a16:creationId xmlns:a16="http://schemas.microsoft.com/office/drawing/2014/main" id="{9B4190F0-3590-4108-95FB-8CB1CA96BB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738" y="177800"/>
            <a:ext cx="400367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365A41C3-7E7E-4F46-AD5D-196535A11C6A}"/>
              </a:ext>
            </a:extLst>
          </p:cNvPr>
          <p:cNvCxnSpPr/>
          <p:nvPr/>
        </p:nvCxnSpPr>
        <p:spPr>
          <a:xfrm>
            <a:off x="12700" y="1524000"/>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102408" name="Rectangle 1">
            <a:extLst>
              <a:ext uri="{FF2B5EF4-FFF2-40B4-BE49-F238E27FC236}">
                <a16:creationId xmlns:a16="http://schemas.microsoft.com/office/drawing/2014/main" id="{41A4C57A-E2EB-46EE-8741-D28C94F3CB1A}"/>
              </a:ext>
            </a:extLst>
          </p:cNvPr>
          <p:cNvSpPr>
            <a:spLocks noChangeArrowheads="1"/>
          </p:cNvSpPr>
          <p:nvPr/>
        </p:nvSpPr>
        <p:spPr bwMode="auto">
          <a:xfrm>
            <a:off x="4573588" y="947738"/>
            <a:ext cx="609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lv-LV" sz="1800" b="1">
                <a:solidFill>
                  <a:srgbClr val="95A4D4"/>
                </a:solidFill>
                <a:latin typeface="Arial" panose="020B0604020202020204" pitchFamily="34" charset="0"/>
              </a:rPr>
              <a:t>Public services and administration</a:t>
            </a:r>
          </a:p>
          <a:p>
            <a:pPr eaLnBrk="1" hangingPunct="1">
              <a:lnSpc>
                <a:spcPct val="100000"/>
              </a:lnSpc>
              <a:spcBef>
                <a:spcPct val="0"/>
              </a:spcBef>
              <a:buFontTx/>
              <a:buNone/>
            </a:pPr>
            <a:r>
              <a:rPr lang="en-GB" altLang="en-US" sz="1800" b="1">
                <a:solidFill>
                  <a:srgbClr val="0A3399"/>
                </a:solidFill>
                <a:latin typeface="Arial" panose="020B0604020202020204" pitchFamily="34" charset="0"/>
              </a:rPr>
              <a:t>Specific objective 4.1.</a:t>
            </a:r>
            <a:endParaRPr lang="en-GB" altLang="lv-LV" sz="1800" b="1">
              <a:solidFill>
                <a:srgbClr val="95A4D4"/>
              </a:solidFill>
              <a:latin typeface="Arial" panose="020B0604020202020204" pitchFamily="34" charset="0"/>
            </a:endParaRPr>
          </a:p>
        </p:txBody>
      </p:sp>
      <p:sp>
        <p:nvSpPr>
          <p:cNvPr id="102409" name="Rectangle 2">
            <a:extLst>
              <a:ext uri="{FF2B5EF4-FFF2-40B4-BE49-F238E27FC236}">
                <a16:creationId xmlns:a16="http://schemas.microsoft.com/office/drawing/2014/main" id="{1F9F79BB-5EF4-4BD6-B366-595B3632819D}"/>
              </a:ext>
            </a:extLst>
          </p:cNvPr>
          <p:cNvSpPr>
            <a:spLocks noChangeArrowheads="1"/>
          </p:cNvSpPr>
          <p:nvPr/>
        </p:nvSpPr>
        <p:spPr bwMode="auto">
          <a:xfrm>
            <a:off x="1208088" y="2128838"/>
            <a:ext cx="8945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solidFill>
                  <a:srgbClr val="000000"/>
                </a:solidFill>
                <a:latin typeface="Arial" panose="020B0604020202020204" pitchFamily="34" charset="0"/>
              </a:rPr>
              <a:t>	</a:t>
            </a:r>
          </a:p>
        </p:txBody>
      </p:sp>
      <p:sp>
        <p:nvSpPr>
          <p:cNvPr id="4" name="Rectangle 3">
            <a:extLst>
              <a:ext uri="{FF2B5EF4-FFF2-40B4-BE49-F238E27FC236}">
                <a16:creationId xmlns:a16="http://schemas.microsoft.com/office/drawing/2014/main" id="{1BFD6D26-556F-42D8-84D3-BFDA599CFFF8}"/>
              </a:ext>
            </a:extLst>
          </p:cNvPr>
          <p:cNvSpPr/>
          <p:nvPr/>
        </p:nvSpPr>
        <p:spPr>
          <a:xfrm>
            <a:off x="771525" y="3181350"/>
            <a:ext cx="7766050" cy="1446550"/>
          </a:xfrm>
          <a:prstGeom prst="rect">
            <a:avLst/>
          </a:prstGeom>
        </p:spPr>
        <p:txBody>
          <a:bodyPr wrap="square">
            <a:spAutoFit/>
          </a:bodyPr>
          <a:lstStyle/>
          <a:p>
            <a:pPr algn="ctr">
              <a:defRPr/>
            </a:pPr>
            <a:r>
              <a:rPr lang="en-GB" altLang="lv-LV" sz="2400" b="1" dirty="0"/>
              <a:t>Clear description </a:t>
            </a:r>
            <a:r>
              <a:rPr lang="en-GB" altLang="lv-LV" sz="2400" b="1" dirty="0">
                <a:solidFill>
                  <a:srgbClr val="0A3399"/>
                </a:solidFill>
              </a:rPr>
              <a:t>how  project results will be used by stakeholders after the project end, </a:t>
            </a:r>
            <a:endParaRPr lang="lv-LV" altLang="lv-LV" sz="2400" b="1" dirty="0">
              <a:solidFill>
                <a:srgbClr val="0A3399"/>
              </a:solidFill>
            </a:endParaRPr>
          </a:p>
          <a:p>
            <a:pPr algn="ctr">
              <a:defRPr/>
            </a:pPr>
            <a:r>
              <a:rPr lang="en-GB" altLang="lv-LV" sz="2000" dirty="0"/>
              <a:t>especially when</a:t>
            </a:r>
            <a:r>
              <a:rPr lang="en-GB" sz="2000" dirty="0"/>
              <a:t> </a:t>
            </a:r>
            <a:r>
              <a:rPr lang="en-GB" sz="2000" dirty="0">
                <a:solidFill>
                  <a:srgbClr val="000000"/>
                </a:solidFill>
              </a:rPr>
              <a:t>main stakeholders</a:t>
            </a:r>
            <a:endParaRPr lang="lv-LV" sz="2000" dirty="0">
              <a:solidFill>
                <a:srgbClr val="000000"/>
              </a:solidFill>
            </a:endParaRPr>
          </a:p>
          <a:p>
            <a:pPr algn="ctr">
              <a:defRPr/>
            </a:pPr>
            <a:r>
              <a:rPr lang="en-GB" altLang="lv-LV" sz="2000" b="1" dirty="0">
                <a:solidFill>
                  <a:schemeClr val="accent1">
                    <a:lumMod val="50000"/>
                  </a:schemeClr>
                </a:solidFill>
              </a:rPr>
              <a:t> </a:t>
            </a:r>
            <a:r>
              <a:rPr lang="en-GB" sz="2000" dirty="0">
                <a:solidFill>
                  <a:srgbClr val="0A3399"/>
                </a:solidFill>
              </a:rPr>
              <a:t>are not involved in the project</a:t>
            </a:r>
            <a:endParaRPr lang="en-GB" altLang="lv-LV" sz="2000" b="1" dirty="0">
              <a:solidFill>
                <a:srgbClr val="0A3399"/>
              </a:solidFill>
            </a:endParaRPr>
          </a:p>
        </p:txBody>
      </p:sp>
      <p:sp>
        <p:nvSpPr>
          <p:cNvPr id="102411" name="Rectangle 4">
            <a:extLst>
              <a:ext uri="{FF2B5EF4-FFF2-40B4-BE49-F238E27FC236}">
                <a16:creationId xmlns:a16="http://schemas.microsoft.com/office/drawing/2014/main" id="{383EBA34-B161-4F42-A2D7-7799A617DD9F}"/>
              </a:ext>
            </a:extLst>
          </p:cNvPr>
          <p:cNvSpPr>
            <a:spLocks noChangeArrowheads="1"/>
          </p:cNvSpPr>
          <p:nvPr/>
        </p:nvSpPr>
        <p:spPr bwMode="auto">
          <a:xfrm>
            <a:off x="425450" y="2206625"/>
            <a:ext cx="4314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en-GB" altLang="lv-LV" sz="3200" b="1">
                <a:solidFill>
                  <a:srgbClr val="C00000"/>
                </a:solidFill>
                <a:latin typeface="Arial" panose="020B0604020202020204" pitchFamily="34" charset="0"/>
                <a:cs typeface="Times New Roman" panose="02020603050405020304" pitchFamily="18" charset="0"/>
              </a:rPr>
              <a:t>MUST HAVE </a:t>
            </a:r>
            <a:r>
              <a:rPr lang="lv-LV" altLang="lv-LV" sz="1800" b="1">
                <a:solidFill>
                  <a:srgbClr val="0A3399"/>
                </a:solidFill>
                <a:latin typeface="Arial" panose="020B0604020202020204" pitchFamily="34" charset="0"/>
                <a:cs typeface="Times New Roman" panose="02020603050405020304" pitchFamily="18" charset="0"/>
              </a:rPr>
              <a:t>for </a:t>
            </a:r>
            <a:r>
              <a:rPr lang="en-GB" altLang="lv-LV" sz="1800" b="1">
                <a:solidFill>
                  <a:srgbClr val="0A3399"/>
                </a:solidFill>
                <a:latin typeface="Arial" panose="020B0604020202020204" pitchFamily="34" charset="0"/>
                <a:cs typeface="Times New Roman" panose="02020603050405020304" pitchFamily="18" charset="0"/>
              </a:rPr>
              <a:t>the project</a:t>
            </a:r>
            <a:r>
              <a:rPr lang="lv-LV" altLang="lv-LV" sz="1800" b="1">
                <a:solidFill>
                  <a:srgbClr val="0A3399"/>
                </a:solidFill>
                <a:latin typeface="Arial" panose="020B0604020202020204" pitchFamily="34" charset="0"/>
                <a:cs typeface="Times New Roman" panose="02020603050405020304" pitchFamily="18" charset="0"/>
              </a:rPr>
              <a:t>:</a:t>
            </a:r>
            <a:endParaRPr lang="en-GB" altLang="en-US" sz="1800">
              <a:solidFill>
                <a:srgbClr val="0A3399"/>
              </a:solidFill>
              <a:latin typeface="Arial" panose="020B0604020202020204" pitchFamily="34" charset="0"/>
            </a:endParaRPr>
          </a:p>
        </p:txBody>
      </p:sp>
      <p:pic>
        <p:nvPicPr>
          <p:cNvPr id="102412" name="Picture 7">
            <a:extLst>
              <a:ext uri="{FF2B5EF4-FFF2-40B4-BE49-F238E27FC236}">
                <a16:creationId xmlns:a16="http://schemas.microsoft.com/office/drawing/2014/main" id="{9F3BC3E9-A86A-453A-BE71-0C2D94CC25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95665" y="2668166"/>
            <a:ext cx="3008013" cy="233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3" name="Picture 7">
            <a:extLst>
              <a:ext uri="{FF2B5EF4-FFF2-40B4-BE49-F238E27FC236}">
                <a16:creationId xmlns:a16="http://schemas.microsoft.com/office/drawing/2014/main" id="{E43A21FC-A96C-404C-8501-22BDFC2D196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68063" y="100013"/>
            <a:ext cx="8985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50" name="Group 7">
            <a:extLst>
              <a:ext uri="{FF2B5EF4-FFF2-40B4-BE49-F238E27FC236}">
                <a16:creationId xmlns:a16="http://schemas.microsoft.com/office/drawing/2014/main" id="{C3E2E73D-AC26-4B5A-8B04-982C7977EB2D}"/>
              </a:ext>
            </a:extLst>
          </p:cNvPr>
          <p:cNvGrpSpPr>
            <a:grpSpLocks/>
          </p:cNvGrpSpPr>
          <p:nvPr/>
        </p:nvGrpSpPr>
        <p:grpSpPr bwMode="auto">
          <a:xfrm>
            <a:off x="0" y="6200775"/>
            <a:ext cx="12192000" cy="657225"/>
            <a:chOff x="-6092" y="914400"/>
            <a:chExt cx="6102092" cy="788312"/>
          </a:xfrm>
        </p:grpSpPr>
        <p:sp>
          <p:nvSpPr>
            <p:cNvPr id="6" name="Rectangle 5">
              <a:extLst>
                <a:ext uri="{FF2B5EF4-FFF2-40B4-BE49-F238E27FC236}">
                  <a16:creationId xmlns:a16="http://schemas.microsoft.com/office/drawing/2014/main" id="{273345D1-2329-48A5-A57D-BE661F81CD5A}"/>
                </a:ext>
              </a:extLst>
            </p:cNvPr>
            <p:cNvSpPr/>
            <p:nvPr/>
          </p:nvSpPr>
          <p:spPr>
            <a:xfrm>
              <a:off x="264" y="914400"/>
              <a:ext cx="6095736"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Isosceles Triangle 6">
              <a:extLst>
                <a:ext uri="{FF2B5EF4-FFF2-40B4-BE49-F238E27FC236}">
                  <a16:creationId xmlns:a16="http://schemas.microsoft.com/office/drawing/2014/main" id="{790BF410-56E6-4E91-B1AB-55F9A9F56D45}"/>
                </a:ext>
              </a:extLst>
            </p:cNvPr>
            <p:cNvSpPr/>
            <p:nvPr/>
          </p:nvSpPr>
          <p:spPr>
            <a:xfrm rot="5400000">
              <a:off x="-231010" y="1139318"/>
              <a:ext cx="788312"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sp>
        <p:nvSpPr>
          <p:cNvPr id="104451" name="TextBox 9">
            <a:extLst>
              <a:ext uri="{FF2B5EF4-FFF2-40B4-BE49-F238E27FC236}">
                <a16:creationId xmlns:a16="http://schemas.microsoft.com/office/drawing/2014/main" id="{FFEA9605-0613-42D9-8BDE-1C42148EEBA0}"/>
              </a:ext>
            </a:extLst>
          </p:cNvPr>
          <p:cNvSpPr txBox="1">
            <a:spLocks noChangeArrowheads="1"/>
          </p:cNvSpPr>
          <p:nvPr/>
        </p:nvSpPr>
        <p:spPr bwMode="auto">
          <a:xfrm>
            <a:off x="771525" y="6350000"/>
            <a:ext cx="520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lt-LT" altLang="lv-LV" sz="1600" b="1">
                <a:solidFill>
                  <a:schemeClr val="bg1"/>
                </a:solidFill>
                <a:latin typeface="Montserrat"/>
              </a:rPr>
              <a:t>Interreg V-A Latvia-Lithuania Programme 2014-2020</a:t>
            </a:r>
            <a:endParaRPr lang="en-GB" altLang="lv-LV" sz="1600" b="1">
              <a:solidFill>
                <a:schemeClr val="bg1"/>
              </a:solidFill>
              <a:latin typeface="Montserrat"/>
            </a:endParaRPr>
          </a:p>
        </p:txBody>
      </p:sp>
      <p:sp>
        <p:nvSpPr>
          <p:cNvPr id="104452" name="TextBox 10">
            <a:extLst>
              <a:ext uri="{FF2B5EF4-FFF2-40B4-BE49-F238E27FC236}">
                <a16:creationId xmlns:a16="http://schemas.microsoft.com/office/drawing/2014/main" id="{28461FB8-4BF7-40A7-9180-5AFC044987AD}"/>
              </a:ext>
            </a:extLst>
          </p:cNvPr>
          <p:cNvSpPr txBox="1">
            <a:spLocks noChangeArrowheads="1"/>
          </p:cNvSpPr>
          <p:nvPr/>
        </p:nvSpPr>
        <p:spPr bwMode="auto">
          <a:xfrm>
            <a:off x="10153650" y="6350000"/>
            <a:ext cx="1612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lv-LV" altLang="lv-LV" sz="1600" b="1">
                <a:solidFill>
                  <a:schemeClr val="bg1"/>
                </a:solidFill>
                <a:latin typeface="Montserrat"/>
              </a:rPr>
              <a:t>www.latlit.eu</a:t>
            </a:r>
            <a:endParaRPr lang="en-GB" altLang="lv-LV" sz="1600" b="1">
              <a:solidFill>
                <a:schemeClr val="bg1"/>
              </a:solidFill>
              <a:latin typeface="Montserrat"/>
            </a:endParaRPr>
          </a:p>
        </p:txBody>
      </p:sp>
      <p:cxnSp>
        <p:nvCxnSpPr>
          <p:cNvPr id="19" name="Straight Connector 18">
            <a:extLst>
              <a:ext uri="{FF2B5EF4-FFF2-40B4-BE49-F238E27FC236}">
                <a16:creationId xmlns:a16="http://schemas.microsoft.com/office/drawing/2014/main" id="{76D50F95-04AC-4C8F-94D0-D21F48F7F9F6}"/>
              </a:ext>
            </a:extLst>
          </p:cNvPr>
          <p:cNvCxnSpPr/>
          <p:nvPr/>
        </p:nvCxnSpPr>
        <p:spPr>
          <a:xfrm>
            <a:off x="4573588" y="103188"/>
            <a:ext cx="0" cy="1239837"/>
          </a:xfrm>
          <a:prstGeom prst="line">
            <a:avLst/>
          </a:prstGeom>
          <a:ln w="9525">
            <a:solidFill>
              <a:srgbClr val="95A4D4"/>
            </a:solidFill>
          </a:ln>
        </p:spPr>
        <p:style>
          <a:lnRef idx="1">
            <a:schemeClr val="accent1"/>
          </a:lnRef>
          <a:fillRef idx="0">
            <a:schemeClr val="accent1"/>
          </a:fillRef>
          <a:effectRef idx="0">
            <a:schemeClr val="accent1"/>
          </a:effectRef>
          <a:fontRef idx="minor">
            <a:schemeClr val="tx1"/>
          </a:fontRef>
        </p:style>
      </p:cxnSp>
      <p:pic>
        <p:nvPicPr>
          <p:cNvPr id="104454" name="Picture 19">
            <a:extLst>
              <a:ext uri="{FF2B5EF4-FFF2-40B4-BE49-F238E27FC236}">
                <a16:creationId xmlns:a16="http://schemas.microsoft.com/office/drawing/2014/main" id="{F857F47F-1881-454A-A947-A61AF4CF93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738" y="177800"/>
            <a:ext cx="400367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57E55E7C-70EA-4A2E-AFD7-BCEEB957B660}"/>
              </a:ext>
            </a:extLst>
          </p:cNvPr>
          <p:cNvCxnSpPr/>
          <p:nvPr/>
        </p:nvCxnSpPr>
        <p:spPr>
          <a:xfrm>
            <a:off x="12700" y="1524000"/>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104456" name="Rectangle 1">
            <a:extLst>
              <a:ext uri="{FF2B5EF4-FFF2-40B4-BE49-F238E27FC236}">
                <a16:creationId xmlns:a16="http://schemas.microsoft.com/office/drawing/2014/main" id="{CA1707D8-FABA-4490-A7BF-F1C14F77E04B}"/>
              </a:ext>
            </a:extLst>
          </p:cNvPr>
          <p:cNvSpPr>
            <a:spLocks noChangeArrowheads="1"/>
          </p:cNvSpPr>
          <p:nvPr/>
        </p:nvSpPr>
        <p:spPr bwMode="auto">
          <a:xfrm>
            <a:off x="4573588" y="857250"/>
            <a:ext cx="609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lv-LV" sz="1600" b="1">
                <a:solidFill>
                  <a:srgbClr val="95A4D4"/>
                </a:solidFill>
                <a:latin typeface="Arial" panose="020B0604020202020204" pitchFamily="34" charset="0"/>
              </a:rPr>
              <a:t>Public services and administration</a:t>
            </a:r>
          </a:p>
          <a:p>
            <a:pPr eaLnBrk="1" hangingPunct="1">
              <a:lnSpc>
                <a:spcPct val="100000"/>
              </a:lnSpc>
              <a:spcBef>
                <a:spcPct val="0"/>
              </a:spcBef>
              <a:buFontTx/>
              <a:buNone/>
            </a:pPr>
            <a:r>
              <a:rPr lang="en-GB" altLang="en-US" sz="1600" b="1">
                <a:solidFill>
                  <a:srgbClr val="0A3399"/>
                </a:solidFill>
                <a:latin typeface="Arial" panose="020B0604020202020204" pitchFamily="34" charset="0"/>
              </a:rPr>
              <a:t>Specific objective 4.1.</a:t>
            </a:r>
            <a:endParaRPr lang="en-GB" altLang="lv-LV" sz="1600" b="1">
              <a:solidFill>
                <a:srgbClr val="95A4D4"/>
              </a:solidFill>
              <a:latin typeface="Arial" panose="020B0604020202020204" pitchFamily="34" charset="0"/>
            </a:endParaRPr>
          </a:p>
        </p:txBody>
      </p:sp>
      <p:sp>
        <p:nvSpPr>
          <p:cNvPr id="12" name="TextBox 15">
            <a:extLst>
              <a:ext uri="{FF2B5EF4-FFF2-40B4-BE49-F238E27FC236}">
                <a16:creationId xmlns:a16="http://schemas.microsoft.com/office/drawing/2014/main" id="{D5E44549-8A03-4B81-B0F5-E42E07027B1F}"/>
              </a:ext>
            </a:extLst>
          </p:cNvPr>
          <p:cNvSpPr txBox="1">
            <a:spLocks noChangeArrowheads="1"/>
          </p:cNvSpPr>
          <p:nvPr/>
        </p:nvSpPr>
        <p:spPr bwMode="auto">
          <a:xfrm>
            <a:off x="636167" y="1547689"/>
            <a:ext cx="10572750" cy="3308598"/>
          </a:xfrm>
          <a:prstGeom prst="rect">
            <a:avLst/>
          </a:prstGeom>
          <a:noFill/>
          <a:ln>
            <a:noFill/>
          </a:ln>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eaLnBrk="1" hangingPunct="1">
              <a:lnSpc>
                <a:spcPct val="100000"/>
              </a:lnSpc>
              <a:spcBef>
                <a:spcPct val="0"/>
              </a:spcBef>
              <a:buFont typeface="Arial" panose="020B0604020202020204" pitchFamily="34" charset="0"/>
              <a:buNone/>
              <a:defRPr/>
            </a:pPr>
            <a:r>
              <a:rPr lang="en-GB" altLang="lv-LV" sz="1600" dirty="0">
                <a:solidFill>
                  <a:schemeClr val="accent1">
                    <a:lumMod val="50000"/>
                  </a:schemeClr>
                </a:solidFill>
                <a:latin typeface="Arial" panose="020B0604020202020204" pitchFamily="34" charset="0"/>
              </a:rPr>
              <a:t> </a:t>
            </a:r>
            <a:r>
              <a:rPr lang="en-GB" altLang="lv-LV" sz="1600" dirty="0">
                <a:solidFill>
                  <a:srgbClr val="0A3399"/>
                </a:solidFill>
                <a:latin typeface="Arial" panose="020B0604020202020204" pitchFamily="34" charset="0"/>
              </a:rPr>
              <a:t>Indicative list of </a:t>
            </a:r>
            <a:r>
              <a:rPr lang="en-GB" altLang="lv-LV" sz="2400" dirty="0">
                <a:latin typeface="Arial" panose="020B0604020202020204" pitchFamily="34" charset="0"/>
              </a:rPr>
              <a:t>Activities supported </a:t>
            </a:r>
            <a:r>
              <a:rPr lang="en-GB" altLang="lv-LV" sz="1600" dirty="0">
                <a:latin typeface="Arial" panose="020B0604020202020204" pitchFamily="34" charset="0"/>
              </a:rPr>
              <a:t>(</a:t>
            </a:r>
            <a:r>
              <a:rPr lang="en-GB" altLang="lv-LV" sz="1600" dirty="0">
                <a:solidFill>
                  <a:srgbClr val="A31F34"/>
                </a:solidFill>
                <a:latin typeface="Arial" panose="020B0604020202020204" pitchFamily="34" charset="0"/>
              </a:rPr>
              <a:t>if not covered by other Programme priorities</a:t>
            </a:r>
            <a:r>
              <a:rPr lang="en-GB" altLang="lv-LV" sz="1600" dirty="0">
                <a:latin typeface="Arial" panose="020B0604020202020204" pitchFamily="34" charset="0"/>
              </a:rPr>
              <a:t>):</a:t>
            </a:r>
          </a:p>
          <a:p>
            <a:pPr marL="0" indent="0" algn="just" eaLnBrk="1" hangingPunct="1">
              <a:lnSpc>
                <a:spcPct val="100000"/>
              </a:lnSpc>
              <a:spcBef>
                <a:spcPct val="0"/>
              </a:spcBef>
              <a:buFont typeface="Arial" panose="020B0604020202020204" pitchFamily="34" charset="0"/>
              <a:buNone/>
              <a:defRPr/>
            </a:pPr>
            <a:r>
              <a:rPr lang="en-US" altLang="lv-LV" sz="1600" dirty="0">
                <a:latin typeface="Arial" panose="020B0604020202020204" pitchFamily="34" charset="0"/>
              </a:rPr>
              <a:t> </a:t>
            </a:r>
          </a:p>
          <a:p>
            <a:pPr>
              <a:defRPr/>
            </a:pPr>
            <a:r>
              <a:rPr lang="en-US" sz="1800" dirty="0">
                <a:solidFill>
                  <a:srgbClr val="000000"/>
                </a:solidFill>
                <a:latin typeface="Arial" panose="020B0604020202020204" pitchFamily="34" charset="0"/>
              </a:rPr>
              <a:t>Integrated </a:t>
            </a:r>
            <a:r>
              <a:rPr lang="en-US" sz="1800" dirty="0">
                <a:solidFill>
                  <a:srgbClr val="0A3399"/>
                </a:solidFill>
                <a:latin typeface="Arial" panose="020B0604020202020204" pitchFamily="34" charset="0"/>
              </a:rPr>
              <a:t>actions for simplification of administrative procedures </a:t>
            </a:r>
            <a:r>
              <a:rPr lang="en-US" sz="1800" dirty="0">
                <a:solidFill>
                  <a:srgbClr val="000000"/>
                </a:solidFill>
                <a:latin typeface="Arial" panose="020B0604020202020204" pitchFamily="34" charset="0"/>
              </a:rPr>
              <a:t>and reduction of administrative burden; </a:t>
            </a:r>
            <a:endParaRPr lang="lv-LV" sz="1800" dirty="0">
              <a:solidFill>
                <a:srgbClr val="000000"/>
              </a:solidFill>
              <a:latin typeface="Arial" panose="020B0604020202020204" pitchFamily="34" charset="0"/>
            </a:endParaRPr>
          </a:p>
          <a:p>
            <a:pPr>
              <a:defRPr/>
            </a:pPr>
            <a:r>
              <a:rPr lang="en-US" sz="1800" dirty="0">
                <a:solidFill>
                  <a:srgbClr val="0A3399"/>
                </a:solidFill>
                <a:latin typeface="Arial" panose="020B0604020202020204" pitchFamily="34" charset="0"/>
              </a:rPr>
              <a:t>Promotion of dialog between citizens and public services providers </a:t>
            </a:r>
            <a:r>
              <a:rPr lang="en-US" sz="1800" dirty="0">
                <a:solidFill>
                  <a:srgbClr val="000000"/>
                </a:solidFill>
                <a:latin typeface="Arial" panose="020B0604020202020204" pitchFamily="34" charset="0"/>
              </a:rPr>
              <a:t>and societal involvement in civic decision making; </a:t>
            </a:r>
            <a:endParaRPr lang="lv-LV" sz="1800" dirty="0">
              <a:solidFill>
                <a:srgbClr val="000000"/>
              </a:solidFill>
              <a:latin typeface="Arial" panose="020B0604020202020204" pitchFamily="34" charset="0"/>
            </a:endParaRPr>
          </a:p>
          <a:p>
            <a:pPr>
              <a:defRPr/>
            </a:pPr>
            <a:r>
              <a:rPr lang="en-US" sz="1800" dirty="0">
                <a:solidFill>
                  <a:srgbClr val="0A3399"/>
                </a:solidFill>
                <a:latin typeface="Arial" panose="020B0604020202020204" pitchFamily="34" charset="0"/>
              </a:rPr>
              <a:t>Small scale investments </a:t>
            </a:r>
            <a:r>
              <a:rPr lang="en-US" sz="1800" dirty="0">
                <a:solidFill>
                  <a:srgbClr val="000000"/>
                </a:solidFill>
                <a:latin typeface="Arial" panose="020B0604020202020204" pitchFamily="34" charset="0"/>
              </a:rPr>
              <a:t>(equipment and infrastructure) </a:t>
            </a:r>
            <a:r>
              <a:rPr lang="en-US" sz="1800" dirty="0">
                <a:solidFill>
                  <a:srgbClr val="0A3399"/>
                </a:solidFill>
                <a:latin typeface="Arial" panose="020B0604020202020204" pitchFamily="34" charset="0"/>
              </a:rPr>
              <a:t>up to </a:t>
            </a:r>
            <a:r>
              <a:rPr lang="en-US" sz="3200" dirty="0">
                <a:solidFill>
                  <a:srgbClr val="0A3399"/>
                </a:solidFill>
                <a:latin typeface="Arial" panose="020B0604020202020204" pitchFamily="34" charset="0"/>
              </a:rPr>
              <a:t>100 000 EUR ERDF </a:t>
            </a:r>
            <a:r>
              <a:rPr lang="en-US" sz="1800" dirty="0">
                <a:solidFill>
                  <a:srgbClr val="0A3399"/>
                </a:solidFill>
                <a:latin typeface="Arial" panose="020B0604020202020204" pitchFamily="34" charset="0"/>
              </a:rPr>
              <a:t>per site </a:t>
            </a:r>
            <a:r>
              <a:rPr lang="en-US" sz="1800" dirty="0">
                <a:solidFill>
                  <a:srgbClr val="000000"/>
                </a:solidFill>
                <a:latin typeface="Arial" panose="020B0604020202020204" pitchFamily="34" charset="0"/>
              </a:rPr>
              <a:t>(object) for protection and security of civil society, combating crime, protection of environment etc.;</a:t>
            </a:r>
            <a:endParaRPr lang="en-US" sz="1800" dirty="0">
              <a:solidFill>
                <a:srgbClr val="000000"/>
              </a:solidFill>
            </a:endParaRPr>
          </a:p>
          <a:p>
            <a:pPr algn="just" eaLnBrk="1" hangingPunct="1">
              <a:lnSpc>
                <a:spcPct val="100000"/>
              </a:lnSpc>
              <a:spcBef>
                <a:spcPct val="0"/>
              </a:spcBef>
              <a:defRPr/>
            </a:pPr>
            <a:endParaRPr lang="en-US" altLang="lv-LV" sz="1800" dirty="0">
              <a:latin typeface="Arial" panose="020B0604020202020204" pitchFamily="34" charset="0"/>
            </a:endParaRPr>
          </a:p>
        </p:txBody>
      </p:sp>
      <p:pic>
        <p:nvPicPr>
          <p:cNvPr id="104458" name="Picture 1">
            <a:extLst>
              <a:ext uri="{FF2B5EF4-FFF2-40B4-BE49-F238E27FC236}">
                <a16:creationId xmlns:a16="http://schemas.microsoft.com/office/drawing/2014/main" id="{E8FFA259-1564-4563-AAA7-F38FFEC9B2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30750" y="4708525"/>
            <a:ext cx="196691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9" name="Picture 2">
            <a:extLst>
              <a:ext uri="{FF2B5EF4-FFF2-40B4-BE49-F238E27FC236}">
                <a16:creationId xmlns:a16="http://schemas.microsoft.com/office/drawing/2014/main" id="{ED173C1D-1725-47AA-AADB-B46D5EC3C0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80375" y="4616450"/>
            <a:ext cx="1809750"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0" name="Picture 3">
            <a:extLst>
              <a:ext uri="{FF2B5EF4-FFF2-40B4-BE49-F238E27FC236}">
                <a16:creationId xmlns:a16="http://schemas.microsoft.com/office/drawing/2014/main" id="{B3C4CED4-1310-4A8B-9023-DA37FC4D4C5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09254" y="4522788"/>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1" name="Picture 7">
            <a:extLst>
              <a:ext uri="{FF2B5EF4-FFF2-40B4-BE49-F238E27FC236}">
                <a16:creationId xmlns:a16="http://schemas.microsoft.com/office/drawing/2014/main" id="{A0F358A7-CD1D-4279-9E23-A48F770B487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168063" y="100013"/>
            <a:ext cx="8985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7">
            <a:extLst>
              <a:ext uri="{FF2B5EF4-FFF2-40B4-BE49-F238E27FC236}">
                <a16:creationId xmlns:a16="http://schemas.microsoft.com/office/drawing/2014/main" id="{AB80B7F1-B7D4-47AB-B0BB-2FFC3B63E1C9}"/>
              </a:ext>
            </a:extLst>
          </p:cNvPr>
          <p:cNvGrpSpPr>
            <a:grpSpLocks/>
          </p:cNvGrpSpPr>
          <p:nvPr/>
        </p:nvGrpSpPr>
        <p:grpSpPr bwMode="auto">
          <a:xfrm>
            <a:off x="0" y="6200775"/>
            <a:ext cx="12192000" cy="657225"/>
            <a:chOff x="-6092" y="914400"/>
            <a:chExt cx="6102092" cy="788312"/>
          </a:xfrm>
        </p:grpSpPr>
        <p:sp>
          <p:nvSpPr>
            <p:cNvPr id="6" name="Rectangle 5">
              <a:extLst>
                <a:ext uri="{FF2B5EF4-FFF2-40B4-BE49-F238E27FC236}">
                  <a16:creationId xmlns:a16="http://schemas.microsoft.com/office/drawing/2014/main" id="{B9B46707-8F68-4E92-BA8E-EAD7E01CC642}"/>
                </a:ext>
              </a:extLst>
            </p:cNvPr>
            <p:cNvSpPr/>
            <p:nvPr/>
          </p:nvSpPr>
          <p:spPr>
            <a:xfrm>
              <a:off x="264" y="914400"/>
              <a:ext cx="6095736"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Isosceles Triangle 6">
              <a:extLst>
                <a:ext uri="{FF2B5EF4-FFF2-40B4-BE49-F238E27FC236}">
                  <a16:creationId xmlns:a16="http://schemas.microsoft.com/office/drawing/2014/main" id="{21766635-F93D-4CC2-A7D4-064F7BDC366D}"/>
                </a:ext>
              </a:extLst>
            </p:cNvPr>
            <p:cNvSpPr/>
            <p:nvPr/>
          </p:nvSpPr>
          <p:spPr>
            <a:xfrm rot="5400000">
              <a:off x="-231010" y="1139318"/>
              <a:ext cx="788312"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sp>
        <p:nvSpPr>
          <p:cNvPr id="106499" name="TextBox 9">
            <a:extLst>
              <a:ext uri="{FF2B5EF4-FFF2-40B4-BE49-F238E27FC236}">
                <a16:creationId xmlns:a16="http://schemas.microsoft.com/office/drawing/2014/main" id="{E9013FD7-EE77-4B4B-8C58-646412EBABE0}"/>
              </a:ext>
            </a:extLst>
          </p:cNvPr>
          <p:cNvSpPr txBox="1">
            <a:spLocks noChangeArrowheads="1"/>
          </p:cNvSpPr>
          <p:nvPr/>
        </p:nvSpPr>
        <p:spPr bwMode="auto">
          <a:xfrm>
            <a:off x="771525" y="6350000"/>
            <a:ext cx="520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lt-LT" altLang="lv-LV" sz="1600" b="1">
                <a:solidFill>
                  <a:schemeClr val="bg1"/>
                </a:solidFill>
                <a:latin typeface="Montserrat"/>
              </a:rPr>
              <a:t>Interreg V-A Latvia-Lithuania Programme 2014-2020</a:t>
            </a:r>
            <a:endParaRPr lang="en-GB" altLang="lv-LV" sz="1600" b="1">
              <a:solidFill>
                <a:schemeClr val="bg1"/>
              </a:solidFill>
              <a:latin typeface="Montserrat"/>
            </a:endParaRPr>
          </a:p>
        </p:txBody>
      </p:sp>
      <p:sp>
        <p:nvSpPr>
          <p:cNvPr id="106500" name="TextBox 10">
            <a:extLst>
              <a:ext uri="{FF2B5EF4-FFF2-40B4-BE49-F238E27FC236}">
                <a16:creationId xmlns:a16="http://schemas.microsoft.com/office/drawing/2014/main" id="{7B5AAFE5-BAD5-48DE-854F-6AD94D2E83A5}"/>
              </a:ext>
            </a:extLst>
          </p:cNvPr>
          <p:cNvSpPr txBox="1">
            <a:spLocks noChangeArrowheads="1"/>
          </p:cNvSpPr>
          <p:nvPr/>
        </p:nvSpPr>
        <p:spPr bwMode="auto">
          <a:xfrm>
            <a:off x="10153650" y="6350000"/>
            <a:ext cx="1612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lv-LV" altLang="lv-LV" sz="1600" b="1">
                <a:solidFill>
                  <a:schemeClr val="bg1"/>
                </a:solidFill>
                <a:latin typeface="Montserrat"/>
              </a:rPr>
              <a:t>www.latlit.eu</a:t>
            </a:r>
            <a:endParaRPr lang="en-GB" altLang="lv-LV" sz="1600" b="1">
              <a:solidFill>
                <a:schemeClr val="bg1"/>
              </a:solidFill>
              <a:latin typeface="Montserrat"/>
            </a:endParaRPr>
          </a:p>
        </p:txBody>
      </p:sp>
      <p:cxnSp>
        <p:nvCxnSpPr>
          <p:cNvPr id="19" name="Straight Connector 18">
            <a:extLst>
              <a:ext uri="{FF2B5EF4-FFF2-40B4-BE49-F238E27FC236}">
                <a16:creationId xmlns:a16="http://schemas.microsoft.com/office/drawing/2014/main" id="{4B2D6FC5-33BF-454A-8720-D5CC35FD1435}"/>
              </a:ext>
            </a:extLst>
          </p:cNvPr>
          <p:cNvCxnSpPr/>
          <p:nvPr/>
        </p:nvCxnSpPr>
        <p:spPr>
          <a:xfrm>
            <a:off x="4573588" y="103188"/>
            <a:ext cx="0" cy="1239837"/>
          </a:xfrm>
          <a:prstGeom prst="line">
            <a:avLst/>
          </a:prstGeom>
          <a:ln w="9525">
            <a:solidFill>
              <a:srgbClr val="95A4D4"/>
            </a:solidFill>
          </a:ln>
        </p:spPr>
        <p:style>
          <a:lnRef idx="1">
            <a:schemeClr val="accent1"/>
          </a:lnRef>
          <a:fillRef idx="0">
            <a:schemeClr val="accent1"/>
          </a:fillRef>
          <a:effectRef idx="0">
            <a:schemeClr val="accent1"/>
          </a:effectRef>
          <a:fontRef idx="minor">
            <a:schemeClr val="tx1"/>
          </a:fontRef>
        </p:style>
      </p:cxnSp>
      <p:pic>
        <p:nvPicPr>
          <p:cNvPr id="106502" name="Picture 19">
            <a:extLst>
              <a:ext uri="{FF2B5EF4-FFF2-40B4-BE49-F238E27FC236}">
                <a16:creationId xmlns:a16="http://schemas.microsoft.com/office/drawing/2014/main" id="{93307876-07C8-407D-B6EF-E95544C1C2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738" y="177800"/>
            <a:ext cx="400367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FAE584C7-BDBD-41F7-8BBD-FAFBA3C9402C}"/>
              </a:ext>
            </a:extLst>
          </p:cNvPr>
          <p:cNvCxnSpPr/>
          <p:nvPr/>
        </p:nvCxnSpPr>
        <p:spPr>
          <a:xfrm>
            <a:off x="12700" y="1524000"/>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106504" name="Rectangle 1">
            <a:extLst>
              <a:ext uri="{FF2B5EF4-FFF2-40B4-BE49-F238E27FC236}">
                <a16:creationId xmlns:a16="http://schemas.microsoft.com/office/drawing/2014/main" id="{288DF1E4-01A1-4DBF-B043-310FCC702897}"/>
              </a:ext>
            </a:extLst>
          </p:cNvPr>
          <p:cNvSpPr>
            <a:spLocks noChangeArrowheads="1"/>
          </p:cNvSpPr>
          <p:nvPr/>
        </p:nvSpPr>
        <p:spPr bwMode="auto">
          <a:xfrm>
            <a:off x="4703763" y="865188"/>
            <a:ext cx="609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lv-LV" sz="1600" b="1">
                <a:solidFill>
                  <a:srgbClr val="95A4D4"/>
                </a:solidFill>
                <a:latin typeface="Arial" panose="020B0604020202020204" pitchFamily="34" charset="0"/>
              </a:rPr>
              <a:t>Public services and administration</a:t>
            </a:r>
          </a:p>
          <a:p>
            <a:pPr eaLnBrk="1" hangingPunct="1">
              <a:lnSpc>
                <a:spcPct val="100000"/>
              </a:lnSpc>
              <a:spcBef>
                <a:spcPct val="0"/>
              </a:spcBef>
              <a:buFontTx/>
              <a:buNone/>
            </a:pPr>
            <a:r>
              <a:rPr lang="en-GB" altLang="en-US" sz="1600" b="1">
                <a:solidFill>
                  <a:srgbClr val="0A3399"/>
                </a:solidFill>
                <a:latin typeface="Arial" panose="020B0604020202020204" pitchFamily="34" charset="0"/>
              </a:rPr>
              <a:t>Specific objective 4.1.</a:t>
            </a:r>
            <a:endParaRPr lang="en-GB" altLang="lv-LV" sz="1600" b="1">
              <a:solidFill>
                <a:srgbClr val="95A4D4"/>
              </a:solidFill>
              <a:latin typeface="Arial" panose="020B0604020202020204" pitchFamily="34" charset="0"/>
            </a:endParaRPr>
          </a:p>
        </p:txBody>
      </p:sp>
      <p:sp>
        <p:nvSpPr>
          <p:cNvPr id="12" name="TextBox 15">
            <a:extLst>
              <a:ext uri="{FF2B5EF4-FFF2-40B4-BE49-F238E27FC236}">
                <a16:creationId xmlns:a16="http://schemas.microsoft.com/office/drawing/2014/main" id="{9B57BFF1-D852-4D04-99EF-C031D551F9A9}"/>
              </a:ext>
            </a:extLst>
          </p:cNvPr>
          <p:cNvSpPr txBox="1">
            <a:spLocks noChangeArrowheads="1"/>
          </p:cNvSpPr>
          <p:nvPr/>
        </p:nvSpPr>
        <p:spPr bwMode="auto">
          <a:xfrm>
            <a:off x="898849" y="1524000"/>
            <a:ext cx="10855325" cy="3477875"/>
          </a:xfrm>
          <a:prstGeom prst="rect">
            <a:avLst/>
          </a:prstGeom>
          <a:noFill/>
          <a:ln>
            <a:noFill/>
          </a:ln>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eaLnBrk="1" hangingPunct="1">
              <a:lnSpc>
                <a:spcPct val="100000"/>
              </a:lnSpc>
              <a:spcBef>
                <a:spcPct val="0"/>
              </a:spcBef>
              <a:buFont typeface="Arial" panose="020B0604020202020204" pitchFamily="34" charset="0"/>
              <a:buNone/>
              <a:defRPr/>
            </a:pPr>
            <a:r>
              <a:rPr lang="en-GB" altLang="lv-LV" sz="1600" dirty="0">
                <a:solidFill>
                  <a:schemeClr val="accent1">
                    <a:lumMod val="50000"/>
                  </a:schemeClr>
                </a:solidFill>
                <a:latin typeface="Arial" panose="020B0604020202020204" pitchFamily="34" charset="0"/>
              </a:rPr>
              <a:t> </a:t>
            </a:r>
            <a:r>
              <a:rPr lang="en-GB" altLang="lv-LV" sz="1600" dirty="0">
                <a:solidFill>
                  <a:srgbClr val="0A3399"/>
                </a:solidFill>
                <a:latin typeface="Arial" panose="020B0604020202020204" pitchFamily="34" charset="0"/>
              </a:rPr>
              <a:t>Indicative list of </a:t>
            </a:r>
            <a:r>
              <a:rPr lang="en-GB" altLang="lv-LV" sz="2400" dirty="0">
                <a:latin typeface="Arial" panose="020B0604020202020204" pitchFamily="34" charset="0"/>
              </a:rPr>
              <a:t>Activities supported </a:t>
            </a:r>
            <a:r>
              <a:rPr lang="en-GB" altLang="lv-LV" sz="1600" dirty="0">
                <a:latin typeface="Arial" panose="020B0604020202020204" pitchFamily="34" charset="0"/>
              </a:rPr>
              <a:t>(if not covered by other Programme priorities):</a:t>
            </a:r>
          </a:p>
          <a:p>
            <a:pPr marL="0" indent="0" algn="just" eaLnBrk="1" hangingPunct="1">
              <a:lnSpc>
                <a:spcPct val="100000"/>
              </a:lnSpc>
              <a:spcBef>
                <a:spcPct val="0"/>
              </a:spcBef>
              <a:buFont typeface="Arial" panose="020B0604020202020204" pitchFamily="34" charset="0"/>
              <a:buNone/>
              <a:defRPr/>
            </a:pPr>
            <a:r>
              <a:rPr lang="en-GB" altLang="lv-LV" sz="1600" dirty="0">
                <a:latin typeface="Arial" panose="020B0604020202020204" pitchFamily="34" charset="0"/>
              </a:rPr>
              <a:t> </a:t>
            </a:r>
          </a:p>
          <a:p>
            <a:pPr marL="0" indent="0" algn="just" eaLnBrk="1" hangingPunct="1">
              <a:lnSpc>
                <a:spcPct val="100000"/>
              </a:lnSpc>
              <a:spcBef>
                <a:spcPct val="0"/>
              </a:spcBef>
              <a:buFont typeface="Arial" panose="020B0604020202020204" pitchFamily="34" charset="0"/>
              <a:buNone/>
              <a:defRPr/>
            </a:pPr>
            <a:endParaRPr lang="en-GB" altLang="lv-LV" sz="1800" dirty="0">
              <a:latin typeface="Arial" panose="020B0604020202020204" pitchFamily="34" charset="0"/>
            </a:endParaRPr>
          </a:p>
          <a:p>
            <a:pPr algn="just" eaLnBrk="1" hangingPunct="1">
              <a:lnSpc>
                <a:spcPct val="100000"/>
              </a:lnSpc>
              <a:spcBef>
                <a:spcPct val="0"/>
              </a:spcBef>
              <a:defRPr/>
            </a:pPr>
            <a:r>
              <a:rPr lang="en-GB" altLang="lv-LV" sz="1800" dirty="0">
                <a:latin typeface="Arial" panose="020B0604020202020204" pitchFamily="34" charset="0"/>
              </a:rPr>
              <a:t>Development and </a:t>
            </a:r>
            <a:r>
              <a:rPr lang="en-GB" altLang="lv-LV" sz="1800" dirty="0">
                <a:solidFill>
                  <a:srgbClr val="0A3399"/>
                </a:solidFill>
                <a:latin typeface="Arial" panose="020B0604020202020204" pitchFamily="34" charset="0"/>
              </a:rPr>
              <a:t>implementation of training </a:t>
            </a:r>
            <a:r>
              <a:rPr lang="en-GB" altLang="lv-LV" sz="1800" dirty="0">
                <a:latin typeface="Arial" panose="020B0604020202020204" pitchFamily="34" charset="0"/>
              </a:rPr>
              <a:t>and mentoring activities</a:t>
            </a:r>
          </a:p>
          <a:p>
            <a:pPr algn="just" eaLnBrk="1" hangingPunct="1">
              <a:lnSpc>
                <a:spcPct val="100000"/>
              </a:lnSpc>
              <a:spcBef>
                <a:spcPct val="0"/>
              </a:spcBef>
              <a:defRPr/>
            </a:pPr>
            <a:endParaRPr lang="en-GB" altLang="lv-LV" sz="1800" dirty="0">
              <a:latin typeface="Arial" panose="020B0604020202020204" pitchFamily="34" charset="0"/>
            </a:endParaRPr>
          </a:p>
          <a:p>
            <a:pPr algn="just" eaLnBrk="1" hangingPunct="1">
              <a:lnSpc>
                <a:spcPct val="100000"/>
              </a:lnSpc>
              <a:spcBef>
                <a:spcPct val="0"/>
              </a:spcBef>
              <a:defRPr/>
            </a:pPr>
            <a:r>
              <a:rPr lang="en-GB" altLang="lv-LV" sz="1800" dirty="0">
                <a:solidFill>
                  <a:srgbClr val="0A3399"/>
                </a:solidFill>
                <a:latin typeface="Arial" panose="020B0604020202020204" pitchFamily="34" charset="0"/>
              </a:rPr>
              <a:t>Transfer of good practices </a:t>
            </a:r>
            <a:r>
              <a:rPr lang="en-GB" altLang="lv-LV" sz="1800" dirty="0">
                <a:latin typeface="Arial" panose="020B0604020202020204" pitchFamily="34" charset="0"/>
              </a:rPr>
              <a:t>and development of innovative models or solutions for provision of necessary competences and human resources within public services</a:t>
            </a:r>
            <a:endParaRPr lang="lv-LV" altLang="lv-LV" sz="1800" dirty="0">
              <a:latin typeface="Arial" panose="020B0604020202020204" pitchFamily="34" charset="0"/>
            </a:endParaRPr>
          </a:p>
          <a:p>
            <a:pPr algn="just" eaLnBrk="1" hangingPunct="1">
              <a:lnSpc>
                <a:spcPct val="100000"/>
              </a:lnSpc>
              <a:spcBef>
                <a:spcPct val="0"/>
              </a:spcBef>
              <a:defRPr/>
            </a:pPr>
            <a:endParaRPr lang="lv-LV" altLang="lv-LV" sz="1800" dirty="0">
              <a:latin typeface="Arial" panose="020B0604020202020204" pitchFamily="34" charset="0"/>
            </a:endParaRPr>
          </a:p>
          <a:p>
            <a:pPr algn="just" eaLnBrk="1" hangingPunct="1">
              <a:lnSpc>
                <a:spcPct val="100000"/>
              </a:lnSpc>
              <a:spcBef>
                <a:spcPct val="0"/>
              </a:spcBef>
              <a:defRPr/>
            </a:pPr>
            <a:r>
              <a:rPr lang="en-US" altLang="lv-LV" sz="1800" dirty="0">
                <a:latin typeface="Arial" panose="020B0604020202020204" pitchFamily="34" charset="0"/>
              </a:rPr>
              <a:t>Activities aimed at new solutions for tackling cross border obstacles</a:t>
            </a:r>
            <a:endParaRPr lang="lv-LV" altLang="lv-LV" sz="1800" dirty="0">
              <a:latin typeface="Arial" panose="020B0604020202020204" pitchFamily="34" charset="0"/>
            </a:endParaRPr>
          </a:p>
          <a:p>
            <a:pPr marL="0" indent="0" algn="just" eaLnBrk="1" hangingPunct="1">
              <a:lnSpc>
                <a:spcPct val="100000"/>
              </a:lnSpc>
              <a:spcBef>
                <a:spcPct val="0"/>
              </a:spcBef>
              <a:buNone/>
              <a:defRPr/>
            </a:pPr>
            <a:r>
              <a:rPr lang="en-US" altLang="lv-LV" sz="1800" dirty="0">
                <a:latin typeface="Arial" panose="020B0604020202020204" pitchFamily="34" charset="0"/>
              </a:rPr>
              <a:t>http://ec.europa.eu/regional_policy/sources/docoffic/2014/boosting_growth/com_boosting_borders.pdf</a:t>
            </a:r>
          </a:p>
          <a:p>
            <a:pPr algn="just" eaLnBrk="1" hangingPunct="1">
              <a:lnSpc>
                <a:spcPct val="100000"/>
              </a:lnSpc>
              <a:spcBef>
                <a:spcPct val="0"/>
              </a:spcBef>
              <a:defRPr/>
            </a:pPr>
            <a:endParaRPr lang="en-US" altLang="lv-LV" sz="1800" dirty="0">
              <a:latin typeface="Arial" panose="020B0604020202020204" pitchFamily="34" charset="0"/>
            </a:endParaRPr>
          </a:p>
          <a:p>
            <a:pPr marL="0" indent="0" algn="just" eaLnBrk="1" hangingPunct="1">
              <a:lnSpc>
                <a:spcPct val="100000"/>
              </a:lnSpc>
              <a:spcBef>
                <a:spcPct val="0"/>
              </a:spcBef>
              <a:buNone/>
              <a:defRPr/>
            </a:pPr>
            <a:r>
              <a:rPr lang="en-US" altLang="lv-LV" sz="1800" dirty="0">
                <a:latin typeface="Arial" panose="020B0604020202020204" pitchFamily="34" charset="0"/>
              </a:rPr>
              <a:t> </a:t>
            </a:r>
            <a:endParaRPr lang="en-GB" altLang="lv-LV" sz="1800" dirty="0">
              <a:latin typeface="Arial" panose="020B0604020202020204" pitchFamily="34" charset="0"/>
            </a:endParaRPr>
          </a:p>
        </p:txBody>
      </p:sp>
      <p:pic>
        <p:nvPicPr>
          <p:cNvPr id="106507" name="Picture 1">
            <a:extLst>
              <a:ext uri="{FF2B5EF4-FFF2-40B4-BE49-F238E27FC236}">
                <a16:creationId xmlns:a16="http://schemas.microsoft.com/office/drawing/2014/main" id="{15D2A0F2-A489-4A50-89A9-09DCF705480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4088" y="4692650"/>
            <a:ext cx="1255712"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8" name="Picture 2">
            <a:extLst>
              <a:ext uri="{FF2B5EF4-FFF2-40B4-BE49-F238E27FC236}">
                <a16:creationId xmlns:a16="http://schemas.microsoft.com/office/drawing/2014/main" id="{80AF2CF2-0BBE-497A-911D-8C0F33212AD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94674" y="4437061"/>
            <a:ext cx="1773238"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9" name="Picture 7">
            <a:extLst>
              <a:ext uri="{FF2B5EF4-FFF2-40B4-BE49-F238E27FC236}">
                <a16:creationId xmlns:a16="http://schemas.microsoft.com/office/drawing/2014/main" id="{2E693B98-6438-4861-B5C2-44D74A7BB9A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168063" y="100013"/>
            <a:ext cx="8985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a:extLst>
              <a:ext uri="{FF2B5EF4-FFF2-40B4-BE49-F238E27FC236}">
                <a16:creationId xmlns:a16="http://schemas.microsoft.com/office/drawing/2014/main" id="{EAFC13AD-E62B-4EE1-A254-C0D37B4B88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04188" y="0"/>
            <a:ext cx="6096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2">
            <a:extLst>
              <a:ext uri="{FF2B5EF4-FFF2-40B4-BE49-F238E27FC236}">
                <a16:creationId xmlns:a16="http://schemas.microsoft.com/office/drawing/2014/main" id="{9806BB8C-862D-4758-9361-AEBB145907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17538"/>
            <a:ext cx="603567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3">
            <a:extLst>
              <a:ext uri="{FF2B5EF4-FFF2-40B4-BE49-F238E27FC236}">
                <a16:creationId xmlns:a16="http://schemas.microsoft.com/office/drawing/2014/main" id="{614157E0-97AF-4A20-B4EF-D497E4B2694F}"/>
              </a:ext>
            </a:extLst>
          </p:cNvPr>
          <p:cNvSpPr txBox="1">
            <a:spLocks noChangeArrowheads="1"/>
          </p:cNvSpPr>
          <p:nvPr/>
        </p:nvSpPr>
        <p:spPr bwMode="auto">
          <a:xfrm>
            <a:off x="1158875" y="3092450"/>
            <a:ext cx="6540500"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lv-LV" sz="3600" b="1" dirty="0">
                <a:solidFill>
                  <a:srgbClr val="0A3399"/>
                </a:solidFill>
                <a:latin typeface="Arial" panose="020B0604020202020204" pitchFamily="34" charset="0"/>
                <a:ea typeface="Arial Unicode MS" panose="020B0604020202020204" pitchFamily="34" charset="-128"/>
              </a:rPr>
              <a:t>Thank you for your attention</a:t>
            </a:r>
          </a:p>
          <a:p>
            <a:pPr eaLnBrk="1" hangingPunct="1">
              <a:lnSpc>
                <a:spcPct val="100000"/>
              </a:lnSpc>
              <a:spcBef>
                <a:spcPct val="0"/>
              </a:spcBef>
              <a:buFontTx/>
              <a:buNone/>
            </a:pPr>
            <a:endParaRPr lang="en-GB" altLang="lv-LV" sz="2000" b="1" dirty="0">
              <a:solidFill>
                <a:srgbClr val="95A4D4"/>
              </a:solidFill>
              <a:latin typeface="Arial" panose="020B0604020202020204" pitchFamily="34" charset="0"/>
              <a:ea typeface="Arial Unicode MS" panose="020B0604020202020204" pitchFamily="34" charset="-128"/>
            </a:endParaRPr>
          </a:p>
          <a:p>
            <a:pPr eaLnBrk="1" hangingPunct="1">
              <a:lnSpc>
                <a:spcPct val="100000"/>
              </a:lnSpc>
              <a:spcBef>
                <a:spcPct val="0"/>
              </a:spcBef>
              <a:buFontTx/>
              <a:buNone/>
            </a:pPr>
            <a:r>
              <a:rPr lang="en-GB" altLang="lv-LV" sz="2000" b="1" dirty="0">
                <a:solidFill>
                  <a:srgbClr val="95A4D4"/>
                </a:solidFill>
                <a:latin typeface="Arial" panose="020B0604020202020204" pitchFamily="34" charset="0"/>
                <a:ea typeface="Arial Unicode MS" panose="020B0604020202020204" pitchFamily="34" charset="-128"/>
              </a:rPr>
              <a:t>Please do not hesitate to contact us for any further information or visit </a:t>
            </a:r>
            <a:r>
              <a:rPr lang="lv-LV" altLang="lv-LV" sz="2000" b="1" dirty="0">
                <a:solidFill>
                  <a:srgbClr val="95A4D4"/>
                </a:solidFill>
                <a:latin typeface="Arial" panose="020B0604020202020204" pitchFamily="34" charset="0"/>
                <a:ea typeface="Arial Unicode MS" panose="020B0604020202020204" pitchFamily="34" charset="-128"/>
              </a:rPr>
              <a:t>www.latlit.eu</a:t>
            </a:r>
            <a:endParaRPr lang="en-GB" altLang="en-US" sz="2000" dirty="0">
              <a:solidFill>
                <a:srgbClr val="95A4D4"/>
              </a:solidFill>
              <a:latin typeface="Arial" panose="020B0604020202020204" pitchFamily="34" charset="0"/>
              <a:ea typeface="Arial Unicode MS" panose="020B0604020202020204" pitchFamily="34" charset="-128"/>
            </a:endParaRPr>
          </a:p>
          <a:p>
            <a:pPr eaLnBrk="1" hangingPunct="1">
              <a:lnSpc>
                <a:spcPct val="114000"/>
              </a:lnSpc>
              <a:spcBef>
                <a:spcPct val="0"/>
              </a:spcBef>
              <a:buFontTx/>
              <a:buNone/>
            </a:pPr>
            <a:endParaRPr lang="lv-LV" altLang="lv-LV" sz="1800" b="1" dirty="0">
              <a:solidFill>
                <a:srgbClr val="95A4D4"/>
              </a:solidFill>
              <a:latin typeface="Arial" panose="020B0604020202020204" pitchFamily="34" charset="0"/>
              <a:ea typeface="Arial Unicode MS" panose="020B0604020202020204" pitchFamily="34" charset="-128"/>
            </a:endParaRPr>
          </a:p>
          <a:p>
            <a:pPr eaLnBrk="1" hangingPunct="1">
              <a:lnSpc>
                <a:spcPct val="100000"/>
              </a:lnSpc>
              <a:spcBef>
                <a:spcPct val="0"/>
              </a:spcBef>
              <a:buFontTx/>
              <a:buNone/>
            </a:pPr>
            <a:endParaRPr lang="lv-LV" altLang="lv-LV" sz="1800" b="1" dirty="0">
              <a:solidFill>
                <a:srgbClr val="95A4D4"/>
              </a:solidFill>
              <a:latin typeface="Arial" panose="020B0604020202020204" pitchFamily="34" charset="0"/>
              <a:ea typeface="Arial Unicode MS" panose="020B0604020202020204" pitchFamily="34" charset="-128"/>
            </a:endParaRPr>
          </a:p>
          <a:p>
            <a:pPr eaLnBrk="1" hangingPunct="1">
              <a:lnSpc>
                <a:spcPct val="100000"/>
              </a:lnSpc>
              <a:spcBef>
                <a:spcPct val="0"/>
              </a:spcBef>
              <a:buFontTx/>
              <a:buNone/>
            </a:pPr>
            <a:endParaRPr lang="en-GB" altLang="lv-LV" sz="3600" b="1" dirty="0">
              <a:solidFill>
                <a:srgbClr val="95A4D4"/>
              </a:solidFill>
              <a:latin typeface="Arial" panose="020B0604020202020204" pitchFamily="34" charset="0"/>
              <a:ea typeface="Arial Unicode MS" panose="020B0604020202020204" pitchFamily="34"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7">
            <a:extLst>
              <a:ext uri="{FF2B5EF4-FFF2-40B4-BE49-F238E27FC236}">
                <a16:creationId xmlns:a16="http://schemas.microsoft.com/office/drawing/2014/main" id="{09FB9B90-6CA8-4F0E-BA0E-771FEE9717E1}"/>
              </a:ext>
            </a:extLst>
          </p:cNvPr>
          <p:cNvGrpSpPr>
            <a:grpSpLocks/>
          </p:cNvGrpSpPr>
          <p:nvPr/>
        </p:nvGrpSpPr>
        <p:grpSpPr bwMode="auto">
          <a:xfrm>
            <a:off x="0" y="6200775"/>
            <a:ext cx="12192000" cy="657225"/>
            <a:chOff x="-6092" y="914400"/>
            <a:chExt cx="6102092" cy="788312"/>
          </a:xfrm>
        </p:grpSpPr>
        <p:sp>
          <p:nvSpPr>
            <p:cNvPr id="6" name="Rectangle 5">
              <a:extLst>
                <a:ext uri="{FF2B5EF4-FFF2-40B4-BE49-F238E27FC236}">
                  <a16:creationId xmlns:a16="http://schemas.microsoft.com/office/drawing/2014/main" id="{3C5C6E5D-1400-405A-A2B6-B3FA4222F17E}"/>
                </a:ext>
              </a:extLst>
            </p:cNvPr>
            <p:cNvSpPr/>
            <p:nvPr/>
          </p:nvSpPr>
          <p:spPr>
            <a:xfrm>
              <a:off x="264" y="914400"/>
              <a:ext cx="6095736"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Isosceles Triangle 6">
              <a:extLst>
                <a:ext uri="{FF2B5EF4-FFF2-40B4-BE49-F238E27FC236}">
                  <a16:creationId xmlns:a16="http://schemas.microsoft.com/office/drawing/2014/main" id="{88497656-5CE8-48D4-BF96-C55C68B01448}"/>
                </a:ext>
              </a:extLst>
            </p:cNvPr>
            <p:cNvSpPr/>
            <p:nvPr/>
          </p:nvSpPr>
          <p:spPr>
            <a:xfrm rot="5400000">
              <a:off x="-231010" y="1139318"/>
              <a:ext cx="788312"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32771" name="TextBox 15">
            <a:extLst>
              <a:ext uri="{FF2B5EF4-FFF2-40B4-BE49-F238E27FC236}">
                <a16:creationId xmlns:a16="http://schemas.microsoft.com/office/drawing/2014/main" id="{A31D08EA-6B83-4C9D-BB0D-DA0377A87B6E}"/>
              </a:ext>
            </a:extLst>
          </p:cNvPr>
          <p:cNvSpPr txBox="1">
            <a:spLocks noChangeArrowheads="1"/>
          </p:cNvSpPr>
          <p:nvPr/>
        </p:nvSpPr>
        <p:spPr bwMode="auto">
          <a:xfrm>
            <a:off x="9010650" y="415598"/>
            <a:ext cx="25699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GB" sz="1800" b="1" dirty="0">
                <a:solidFill>
                  <a:srgbClr val="0A3399"/>
                </a:solidFill>
                <a:latin typeface="Arial"/>
                <a:cs typeface="Arial"/>
              </a:rPr>
              <a:t>3rd Call for proposals</a:t>
            </a:r>
            <a:endParaRPr lang="en-US" sz="1800" dirty="0">
              <a:latin typeface="Arial"/>
              <a:cs typeface="Arial"/>
            </a:endParaRPr>
          </a:p>
          <a:p>
            <a:pPr>
              <a:lnSpc>
                <a:spcPct val="100000"/>
              </a:lnSpc>
              <a:spcBef>
                <a:spcPct val="0"/>
              </a:spcBef>
              <a:buFontTx/>
              <a:buNone/>
            </a:pPr>
            <a:r>
              <a:rPr lang="en-GB" altLang="lv-LV" sz="1800" b="1" dirty="0">
                <a:solidFill>
                  <a:srgbClr val="9FAEE5"/>
                </a:solidFill>
                <a:latin typeface="Arial"/>
                <a:cs typeface="Arial"/>
              </a:rPr>
              <a:t>Programme priorities</a:t>
            </a:r>
            <a:endParaRPr lang="en-GB" altLang="lv-LV" sz="1800" b="1" dirty="0">
              <a:solidFill>
                <a:srgbClr val="0A3399"/>
              </a:solidFill>
              <a:latin typeface="Arial"/>
              <a:cs typeface="Arial"/>
            </a:endParaRPr>
          </a:p>
        </p:txBody>
      </p:sp>
      <p:pic>
        <p:nvPicPr>
          <p:cNvPr id="32772" name="Picture 19">
            <a:extLst>
              <a:ext uri="{FF2B5EF4-FFF2-40B4-BE49-F238E27FC236}">
                <a16:creationId xmlns:a16="http://schemas.microsoft.com/office/drawing/2014/main" id="{67902AF0-2C9A-4387-B818-DB2CE77CEC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738" y="177800"/>
            <a:ext cx="400367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41DCCC4A-BFB1-49FC-A475-6D71B1DAC139}"/>
              </a:ext>
            </a:extLst>
          </p:cNvPr>
          <p:cNvCxnSpPr/>
          <p:nvPr/>
        </p:nvCxnSpPr>
        <p:spPr>
          <a:xfrm>
            <a:off x="12700" y="1524000"/>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32774" name="TextBox 21">
            <a:extLst>
              <a:ext uri="{FF2B5EF4-FFF2-40B4-BE49-F238E27FC236}">
                <a16:creationId xmlns:a16="http://schemas.microsoft.com/office/drawing/2014/main" id="{E2E83356-83ED-4090-86F7-BC47D9387C9B}"/>
              </a:ext>
            </a:extLst>
          </p:cNvPr>
          <p:cNvSpPr txBox="1">
            <a:spLocks noChangeArrowheads="1"/>
          </p:cNvSpPr>
          <p:nvPr/>
        </p:nvSpPr>
        <p:spPr bwMode="auto">
          <a:xfrm>
            <a:off x="1238250" y="3167063"/>
            <a:ext cx="2406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lt-LT" altLang="lv-LV" sz="1200" b="1">
                <a:latin typeface="Arial" panose="020B0604020202020204" pitchFamily="34" charset="0"/>
              </a:rPr>
              <a:t>1. </a:t>
            </a:r>
            <a:r>
              <a:rPr lang="en-GB" altLang="lv-LV" sz="1200" b="1">
                <a:latin typeface="Arial" panose="020B0604020202020204" pitchFamily="34" charset="0"/>
              </a:rPr>
              <a:t>Sustainable and clean environment through cooperation</a:t>
            </a:r>
          </a:p>
        </p:txBody>
      </p:sp>
      <p:sp>
        <p:nvSpPr>
          <p:cNvPr id="32775" name="TextBox 22">
            <a:extLst>
              <a:ext uri="{FF2B5EF4-FFF2-40B4-BE49-F238E27FC236}">
                <a16:creationId xmlns:a16="http://schemas.microsoft.com/office/drawing/2014/main" id="{8190BF24-E3CB-436F-8CFC-F48E859765DE}"/>
              </a:ext>
            </a:extLst>
          </p:cNvPr>
          <p:cNvSpPr txBox="1">
            <a:spLocks noChangeArrowheads="1"/>
          </p:cNvSpPr>
          <p:nvPr/>
        </p:nvSpPr>
        <p:spPr bwMode="auto">
          <a:xfrm>
            <a:off x="4611688" y="3167063"/>
            <a:ext cx="2339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lt-LT" altLang="lv-LV" sz="1200" b="1">
                <a:latin typeface="Arial" panose="020B0604020202020204" pitchFamily="34" charset="0"/>
              </a:rPr>
              <a:t>3. </a:t>
            </a:r>
            <a:r>
              <a:rPr lang="en-GB" altLang="lv-LV" sz="1200" b="1">
                <a:latin typeface="Arial" panose="020B0604020202020204" pitchFamily="34" charset="0"/>
              </a:rPr>
              <a:t>Social inclusion as a precondition of territorial development</a:t>
            </a:r>
          </a:p>
        </p:txBody>
      </p:sp>
      <p:sp>
        <p:nvSpPr>
          <p:cNvPr id="32776" name="TextBox 23">
            <a:extLst>
              <a:ext uri="{FF2B5EF4-FFF2-40B4-BE49-F238E27FC236}">
                <a16:creationId xmlns:a16="http://schemas.microsoft.com/office/drawing/2014/main" id="{5EB8572E-489F-4F3A-A9EF-79375A4DDC78}"/>
              </a:ext>
            </a:extLst>
          </p:cNvPr>
          <p:cNvSpPr txBox="1">
            <a:spLocks noChangeArrowheads="1"/>
          </p:cNvSpPr>
          <p:nvPr/>
        </p:nvSpPr>
        <p:spPr bwMode="auto">
          <a:xfrm>
            <a:off x="8529638" y="3167063"/>
            <a:ext cx="2257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lt-LT" altLang="lv-LV" sz="1200" b="1">
                <a:latin typeface="Arial" panose="020B0604020202020204" pitchFamily="34" charset="0"/>
              </a:rPr>
              <a:t>4. </a:t>
            </a:r>
            <a:r>
              <a:rPr lang="en-GB" altLang="lv-LV" sz="1200" b="1">
                <a:latin typeface="Arial" panose="020B0604020202020204" pitchFamily="34" charset="0"/>
              </a:rPr>
              <a:t>Improved quality of living through efficient public services administration</a:t>
            </a:r>
          </a:p>
        </p:txBody>
      </p:sp>
      <p:sp>
        <p:nvSpPr>
          <p:cNvPr id="2" name="Up Arrow Callout 1">
            <a:extLst>
              <a:ext uri="{FF2B5EF4-FFF2-40B4-BE49-F238E27FC236}">
                <a16:creationId xmlns:a16="http://schemas.microsoft.com/office/drawing/2014/main" id="{DA5E693A-AE9F-445E-A129-CFDFD0A37337}"/>
              </a:ext>
            </a:extLst>
          </p:cNvPr>
          <p:cNvSpPr/>
          <p:nvPr/>
        </p:nvSpPr>
        <p:spPr>
          <a:xfrm>
            <a:off x="1238250" y="3962400"/>
            <a:ext cx="2198688" cy="1071563"/>
          </a:xfrm>
          <a:prstGeom prst="upArrowCallout">
            <a:avLst/>
          </a:prstGeom>
          <a:ln w="28575">
            <a:solidFill>
              <a:srgbClr val="98C222"/>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lt-LT" sz="1600" b="1">
                <a:solidFill>
                  <a:schemeClr val="tx1"/>
                </a:solidFill>
                <a:latin typeface="Arial" panose="020B0604020202020204" pitchFamily="34" charset="0"/>
                <a:cs typeface="Arial" panose="020B0604020202020204" pitchFamily="34" charset="0"/>
              </a:rPr>
              <a:t>ERDF ~8,5 mln. EUR </a:t>
            </a:r>
            <a:endParaRPr lang="en-GB" sz="1600" b="1">
              <a:solidFill>
                <a:schemeClr val="tx1"/>
              </a:solidFill>
              <a:latin typeface="Arial" panose="020B0604020202020204" pitchFamily="34" charset="0"/>
              <a:cs typeface="Arial" panose="020B0604020202020204" pitchFamily="34" charset="0"/>
            </a:endParaRPr>
          </a:p>
        </p:txBody>
      </p:sp>
      <p:sp>
        <p:nvSpPr>
          <p:cNvPr id="23" name="Up Arrow Callout 22">
            <a:extLst>
              <a:ext uri="{FF2B5EF4-FFF2-40B4-BE49-F238E27FC236}">
                <a16:creationId xmlns:a16="http://schemas.microsoft.com/office/drawing/2014/main" id="{A1399F71-7DA8-4678-AC5F-3DC05A2ABCF0}"/>
              </a:ext>
            </a:extLst>
          </p:cNvPr>
          <p:cNvSpPr/>
          <p:nvPr/>
        </p:nvSpPr>
        <p:spPr>
          <a:xfrm>
            <a:off x="4714875" y="3962400"/>
            <a:ext cx="2236788" cy="1068388"/>
          </a:xfrm>
          <a:prstGeom prst="upArrowCallout">
            <a:avLst/>
          </a:prstGeom>
          <a:ln w="28575">
            <a:solidFill>
              <a:srgbClr val="A36298"/>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lt-LT" sz="1600" b="1">
                <a:solidFill>
                  <a:schemeClr val="tx1"/>
                </a:solidFill>
                <a:latin typeface="Arial" panose="020B0604020202020204" pitchFamily="34" charset="0"/>
                <a:cs typeface="Arial" panose="020B0604020202020204" pitchFamily="34" charset="0"/>
              </a:rPr>
              <a:t>ERDF ~5,</a:t>
            </a:r>
            <a:r>
              <a:rPr lang="en-US" sz="1600" b="1">
                <a:solidFill>
                  <a:schemeClr val="tx1"/>
                </a:solidFill>
                <a:latin typeface="Arial" panose="020B0604020202020204" pitchFamily="34" charset="0"/>
                <a:cs typeface="Arial" panose="020B0604020202020204" pitchFamily="34" charset="0"/>
              </a:rPr>
              <a:t>0</a:t>
            </a:r>
            <a:r>
              <a:rPr lang="lt-LT" sz="1600" b="1">
                <a:solidFill>
                  <a:schemeClr val="tx1"/>
                </a:solidFill>
                <a:latin typeface="Arial" panose="020B0604020202020204" pitchFamily="34" charset="0"/>
                <a:cs typeface="Arial" panose="020B0604020202020204" pitchFamily="34" charset="0"/>
              </a:rPr>
              <a:t> mln. EUR </a:t>
            </a:r>
            <a:endParaRPr lang="en-GB" sz="1600" b="1">
              <a:solidFill>
                <a:schemeClr val="tx1"/>
              </a:solidFill>
              <a:latin typeface="Arial" panose="020B0604020202020204" pitchFamily="34" charset="0"/>
              <a:cs typeface="Arial" panose="020B0604020202020204" pitchFamily="34" charset="0"/>
            </a:endParaRPr>
          </a:p>
        </p:txBody>
      </p:sp>
      <p:sp>
        <p:nvSpPr>
          <p:cNvPr id="26" name="Up Arrow Callout 25">
            <a:extLst>
              <a:ext uri="{FF2B5EF4-FFF2-40B4-BE49-F238E27FC236}">
                <a16:creationId xmlns:a16="http://schemas.microsoft.com/office/drawing/2014/main" id="{A9E13502-F064-4E8C-94AD-D911C6846A8F}"/>
              </a:ext>
            </a:extLst>
          </p:cNvPr>
          <p:cNvSpPr/>
          <p:nvPr/>
        </p:nvSpPr>
        <p:spPr>
          <a:xfrm>
            <a:off x="8559006" y="3960813"/>
            <a:ext cx="2198687" cy="1069975"/>
          </a:xfrm>
          <a:prstGeom prst="upArrowCallout">
            <a:avLst/>
          </a:prstGeom>
          <a:ln w="28575">
            <a:solidFill>
              <a:srgbClr val="3C7486"/>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lt-LT" sz="1600" b="1">
                <a:solidFill>
                  <a:schemeClr val="tx1"/>
                </a:solidFill>
                <a:latin typeface="Arial" panose="020B0604020202020204" pitchFamily="34" charset="0"/>
                <a:cs typeface="Arial" panose="020B0604020202020204" pitchFamily="34" charset="0"/>
              </a:rPr>
              <a:t>ERDF ~5,7 mln. EUR </a:t>
            </a:r>
            <a:endParaRPr lang="en-GB" sz="1600" b="1">
              <a:solidFill>
                <a:schemeClr val="tx1"/>
              </a:solidFill>
              <a:latin typeface="Arial" panose="020B0604020202020204" pitchFamily="34" charset="0"/>
              <a:cs typeface="Arial" panose="020B0604020202020204" pitchFamily="34" charset="0"/>
            </a:endParaRPr>
          </a:p>
        </p:txBody>
      </p:sp>
      <p:sp>
        <p:nvSpPr>
          <p:cNvPr id="32780" name="Rectangle 2">
            <a:extLst>
              <a:ext uri="{FF2B5EF4-FFF2-40B4-BE49-F238E27FC236}">
                <a16:creationId xmlns:a16="http://schemas.microsoft.com/office/drawing/2014/main" id="{E1B5E051-3ECD-4AAB-B8A7-B8CEE623CFAD}"/>
              </a:ext>
            </a:extLst>
          </p:cNvPr>
          <p:cNvSpPr>
            <a:spLocks noChangeArrowheads="1"/>
          </p:cNvSpPr>
          <p:nvPr/>
        </p:nvSpPr>
        <p:spPr bwMode="auto">
          <a:xfrm>
            <a:off x="857250" y="5445125"/>
            <a:ext cx="10333038"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algn="r">
              <a:lnSpc>
                <a:spcPct val="114000"/>
              </a:lnSpc>
              <a:spcBef>
                <a:spcPct val="0"/>
              </a:spcBef>
              <a:buClr>
                <a:srgbClr val="C00000"/>
              </a:buClr>
              <a:buFontTx/>
              <a:buNone/>
            </a:pPr>
            <a:r>
              <a:rPr lang="lt-LT" altLang="en-US" sz="1600" b="1" dirty="0">
                <a:solidFill>
                  <a:srgbClr val="FF0000"/>
                </a:solidFill>
                <a:latin typeface="Arial"/>
                <a:cs typeface="Arial"/>
              </a:rPr>
              <a:t>C</a:t>
            </a:r>
            <a:r>
              <a:rPr lang="en-GB" altLang="en-US" sz="1600" b="1" dirty="0">
                <a:solidFill>
                  <a:srgbClr val="FF0000"/>
                </a:solidFill>
                <a:latin typeface="Arial"/>
                <a:cs typeface="Arial"/>
              </a:rPr>
              <a:t>o-financed by the ERDF</a:t>
            </a:r>
            <a:r>
              <a:rPr lang="lt-LT" altLang="en-US" sz="1600" b="1" dirty="0">
                <a:solidFill>
                  <a:srgbClr val="FF0000"/>
                </a:solidFill>
                <a:latin typeface="Arial"/>
                <a:cs typeface="Arial"/>
              </a:rPr>
              <a:t>:</a:t>
            </a:r>
            <a:r>
              <a:rPr lang="en-GB" altLang="en-US" sz="1600" b="1" dirty="0">
                <a:solidFill>
                  <a:srgbClr val="FF0000"/>
                </a:solidFill>
                <a:latin typeface="Arial"/>
                <a:cs typeface="Arial"/>
              </a:rPr>
              <a:t> </a:t>
            </a:r>
            <a:r>
              <a:rPr lang="en-GB" altLang="en-US" sz="1600" b="1" dirty="0">
                <a:solidFill>
                  <a:srgbClr val="0A3399"/>
                </a:solidFill>
                <a:latin typeface="Arial"/>
                <a:cs typeface="Arial"/>
              </a:rPr>
              <a:t>85%</a:t>
            </a:r>
            <a:r>
              <a:rPr lang="lt-LT" altLang="en-US" sz="1600" b="1" dirty="0">
                <a:solidFill>
                  <a:srgbClr val="0A3399"/>
                </a:solidFill>
                <a:latin typeface="Arial"/>
                <a:cs typeface="Arial"/>
              </a:rPr>
              <a:t> </a:t>
            </a:r>
            <a:r>
              <a:rPr lang="en-GB" altLang="en-US" sz="1600" b="1" dirty="0">
                <a:solidFill>
                  <a:srgbClr val="0A3399"/>
                </a:solidFill>
                <a:latin typeface="Arial"/>
                <a:cs typeface="Arial"/>
              </a:rPr>
              <a:t>of</a:t>
            </a:r>
            <a:r>
              <a:rPr lang="lt-LT" altLang="en-US" sz="1600" b="1" dirty="0">
                <a:solidFill>
                  <a:srgbClr val="0A3399"/>
                </a:solidFill>
                <a:latin typeface="Arial"/>
                <a:cs typeface="Arial"/>
              </a:rPr>
              <a:t> </a:t>
            </a:r>
            <a:r>
              <a:rPr lang="en-GB" altLang="en-US" sz="1600" b="1" dirty="0">
                <a:solidFill>
                  <a:srgbClr val="0A3399"/>
                </a:solidFill>
                <a:latin typeface="Arial"/>
                <a:cs typeface="Arial"/>
              </a:rPr>
              <a:t>the eligible project activities</a:t>
            </a:r>
            <a:endParaRPr lang="lt-LT" altLang="en-US" sz="1600" b="1" dirty="0">
              <a:solidFill>
                <a:srgbClr val="0A3399"/>
              </a:solidFill>
              <a:latin typeface="Arial"/>
              <a:cs typeface="Arial"/>
            </a:endParaRPr>
          </a:p>
          <a:p>
            <a:pPr lvl="1">
              <a:lnSpc>
                <a:spcPct val="114000"/>
              </a:lnSpc>
              <a:spcBef>
                <a:spcPct val="0"/>
              </a:spcBef>
              <a:buClr>
                <a:srgbClr val="C00000"/>
              </a:buClr>
              <a:buFontTx/>
              <a:buNone/>
            </a:pPr>
            <a:r>
              <a:rPr lang="en-US" altLang="en-US" sz="2000" b="1" dirty="0">
                <a:solidFill>
                  <a:srgbClr val="FF0000"/>
                </a:solidFill>
                <a:latin typeface="Arial"/>
                <a:cs typeface="Arial"/>
              </a:rPr>
              <a:t>* </a:t>
            </a:r>
            <a:r>
              <a:rPr lang="en-US" altLang="en-US" sz="1600" b="1" dirty="0">
                <a:solidFill>
                  <a:srgbClr val="FF0000"/>
                </a:solidFill>
                <a:latin typeface="Arial"/>
                <a:cs typeface="Arial"/>
              </a:rPr>
              <a:t>2</a:t>
            </a:r>
            <a:r>
              <a:rPr lang="en-US" altLang="en-US" sz="1600" b="1" baseline="30000" dirty="0">
                <a:solidFill>
                  <a:srgbClr val="FF0000"/>
                </a:solidFill>
                <a:latin typeface="Arial"/>
                <a:cs typeface="Arial"/>
              </a:rPr>
              <a:t>nd</a:t>
            </a:r>
            <a:r>
              <a:rPr lang="en-US" altLang="en-US" sz="1600" b="1" dirty="0">
                <a:solidFill>
                  <a:srgbClr val="FF0000"/>
                </a:solidFill>
                <a:latin typeface="Arial"/>
                <a:cs typeface="Arial"/>
              </a:rPr>
              <a:t> Priority is closed</a:t>
            </a:r>
            <a:endParaRPr lang="lt-LT" altLang="en-US" sz="1600" b="1" dirty="0">
              <a:solidFill>
                <a:srgbClr val="FF0000"/>
              </a:solidFill>
              <a:latin typeface="Arial"/>
              <a:cs typeface="Arial"/>
            </a:endParaRPr>
          </a:p>
        </p:txBody>
      </p:sp>
      <p:pic>
        <p:nvPicPr>
          <p:cNvPr id="32781" name="Picture 2">
            <a:extLst>
              <a:ext uri="{FF2B5EF4-FFF2-40B4-BE49-F238E27FC236}">
                <a16:creationId xmlns:a16="http://schemas.microsoft.com/office/drawing/2014/main" id="{4E9F6EDB-A650-4165-B288-189FE40F4E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4038" y="1801813"/>
            <a:ext cx="1114425"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4">
            <a:extLst>
              <a:ext uri="{FF2B5EF4-FFF2-40B4-BE49-F238E27FC236}">
                <a16:creationId xmlns:a16="http://schemas.microsoft.com/office/drawing/2014/main" id="{8F240A78-077E-4396-885A-B93F6FFE98E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24463" y="1801813"/>
            <a:ext cx="1114425"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Picture 7">
            <a:extLst>
              <a:ext uri="{FF2B5EF4-FFF2-40B4-BE49-F238E27FC236}">
                <a16:creationId xmlns:a16="http://schemas.microsoft.com/office/drawing/2014/main" id="{D02E819D-A60E-4D0C-A38C-E31A993E32E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10650" y="1801813"/>
            <a:ext cx="1114425"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356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7">
            <a:extLst>
              <a:ext uri="{FF2B5EF4-FFF2-40B4-BE49-F238E27FC236}">
                <a16:creationId xmlns:a16="http://schemas.microsoft.com/office/drawing/2014/main" id="{9F65557D-594C-4C76-B613-C6CCBFE291F1}"/>
              </a:ext>
            </a:extLst>
          </p:cNvPr>
          <p:cNvGrpSpPr>
            <a:grpSpLocks/>
          </p:cNvGrpSpPr>
          <p:nvPr/>
        </p:nvGrpSpPr>
        <p:grpSpPr bwMode="auto">
          <a:xfrm>
            <a:off x="0" y="6200775"/>
            <a:ext cx="12192000" cy="657225"/>
            <a:chOff x="-6092" y="914400"/>
            <a:chExt cx="6102092" cy="788312"/>
          </a:xfrm>
        </p:grpSpPr>
        <p:sp>
          <p:nvSpPr>
            <p:cNvPr id="6" name="Rectangle 5">
              <a:extLst>
                <a:ext uri="{FF2B5EF4-FFF2-40B4-BE49-F238E27FC236}">
                  <a16:creationId xmlns:a16="http://schemas.microsoft.com/office/drawing/2014/main" id="{B710B89E-9A1E-4196-80C8-70453D18343F}"/>
                </a:ext>
              </a:extLst>
            </p:cNvPr>
            <p:cNvSpPr/>
            <p:nvPr/>
          </p:nvSpPr>
          <p:spPr>
            <a:xfrm>
              <a:off x="264" y="914400"/>
              <a:ext cx="6095736"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Isosceles Triangle 6">
              <a:extLst>
                <a:ext uri="{FF2B5EF4-FFF2-40B4-BE49-F238E27FC236}">
                  <a16:creationId xmlns:a16="http://schemas.microsoft.com/office/drawing/2014/main" id="{B0078345-FADE-49A6-BD8C-3F9CFC359BB7}"/>
                </a:ext>
              </a:extLst>
            </p:cNvPr>
            <p:cNvSpPr/>
            <p:nvPr/>
          </p:nvSpPr>
          <p:spPr>
            <a:xfrm rot="5400000">
              <a:off x="-231010" y="1139318"/>
              <a:ext cx="788312"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34819" name="TextBox 9">
            <a:extLst>
              <a:ext uri="{FF2B5EF4-FFF2-40B4-BE49-F238E27FC236}">
                <a16:creationId xmlns:a16="http://schemas.microsoft.com/office/drawing/2014/main" id="{D7554538-63CA-4954-8726-132427F71AA2}"/>
              </a:ext>
            </a:extLst>
          </p:cNvPr>
          <p:cNvSpPr txBox="1">
            <a:spLocks noChangeArrowheads="1"/>
          </p:cNvSpPr>
          <p:nvPr/>
        </p:nvSpPr>
        <p:spPr bwMode="auto">
          <a:xfrm>
            <a:off x="771525" y="6350000"/>
            <a:ext cx="520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lt-LT" altLang="lv-LV" sz="1600" b="1">
                <a:solidFill>
                  <a:schemeClr val="bg1"/>
                </a:solidFill>
                <a:latin typeface="Montserrat"/>
              </a:rPr>
              <a:t>Interreg V-A Latvia-Lithuania Programme 2014-2020</a:t>
            </a:r>
            <a:endParaRPr lang="en-GB" altLang="lv-LV" sz="1600" b="1">
              <a:solidFill>
                <a:schemeClr val="bg1"/>
              </a:solidFill>
              <a:latin typeface="Montserrat"/>
            </a:endParaRPr>
          </a:p>
        </p:txBody>
      </p:sp>
      <p:sp>
        <p:nvSpPr>
          <p:cNvPr id="34820" name="TextBox 10">
            <a:extLst>
              <a:ext uri="{FF2B5EF4-FFF2-40B4-BE49-F238E27FC236}">
                <a16:creationId xmlns:a16="http://schemas.microsoft.com/office/drawing/2014/main" id="{1FADD844-3E72-4E30-8B23-EEB4CEA3D356}"/>
              </a:ext>
            </a:extLst>
          </p:cNvPr>
          <p:cNvSpPr txBox="1">
            <a:spLocks noChangeArrowheads="1"/>
          </p:cNvSpPr>
          <p:nvPr/>
        </p:nvSpPr>
        <p:spPr bwMode="auto">
          <a:xfrm>
            <a:off x="10153650" y="6350000"/>
            <a:ext cx="1612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lv-LV" altLang="lv-LV" sz="1600" b="1">
                <a:solidFill>
                  <a:schemeClr val="bg1"/>
                </a:solidFill>
                <a:latin typeface="Montserrat"/>
              </a:rPr>
              <a:t>www.latlit.eu</a:t>
            </a:r>
            <a:endParaRPr lang="en-GB" altLang="lv-LV" sz="1600" b="1">
              <a:solidFill>
                <a:schemeClr val="bg1"/>
              </a:solidFill>
              <a:latin typeface="Montserrat"/>
            </a:endParaRPr>
          </a:p>
        </p:txBody>
      </p:sp>
      <p:pic>
        <p:nvPicPr>
          <p:cNvPr id="34821" name="Picture 19">
            <a:extLst>
              <a:ext uri="{FF2B5EF4-FFF2-40B4-BE49-F238E27FC236}">
                <a16:creationId xmlns:a16="http://schemas.microsoft.com/office/drawing/2014/main" id="{5BE992D2-29E0-4F6B-A7F0-F856FFD582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738" y="177800"/>
            <a:ext cx="400367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B34AC858-42A0-4A83-92CD-4DE70D863187}"/>
              </a:ext>
            </a:extLst>
          </p:cNvPr>
          <p:cNvCxnSpPr/>
          <p:nvPr/>
        </p:nvCxnSpPr>
        <p:spPr>
          <a:xfrm>
            <a:off x="12700" y="1524000"/>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pic>
        <p:nvPicPr>
          <p:cNvPr id="34823" name="Picture 3">
            <a:extLst>
              <a:ext uri="{FF2B5EF4-FFF2-40B4-BE49-F238E27FC236}">
                <a16:creationId xmlns:a16="http://schemas.microsoft.com/office/drawing/2014/main" id="{AB674123-5023-4EFE-86FF-B7ABABD82A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8388" y="103188"/>
            <a:ext cx="20034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Box 11">
            <a:extLst>
              <a:ext uri="{FF2B5EF4-FFF2-40B4-BE49-F238E27FC236}">
                <a16:creationId xmlns:a16="http://schemas.microsoft.com/office/drawing/2014/main" id="{42705F40-EE95-4752-A429-C2F9A4D7DC85}"/>
              </a:ext>
            </a:extLst>
          </p:cNvPr>
          <p:cNvSpPr txBox="1">
            <a:spLocks noChangeArrowheads="1"/>
          </p:cNvSpPr>
          <p:nvPr/>
        </p:nvSpPr>
        <p:spPr bwMode="auto">
          <a:xfrm>
            <a:off x="7304913" y="663121"/>
            <a:ext cx="71834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GB" sz="1800" b="1" dirty="0">
                <a:solidFill>
                  <a:srgbClr val="0A3399"/>
                </a:solidFill>
                <a:latin typeface="Arial"/>
                <a:cs typeface="Arial"/>
              </a:rPr>
              <a:t>3rd Call for proposals</a:t>
            </a:r>
            <a:endParaRPr lang="en-US" sz="1800" dirty="0">
              <a:latin typeface="Arial"/>
              <a:cs typeface="Arial"/>
            </a:endParaRPr>
          </a:p>
          <a:p>
            <a:pPr>
              <a:lnSpc>
                <a:spcPct val="100000"/>
              </a:lnSpc>
              <a:spcBef>
                <a:spcPct val="0"/>
              </a:spcBef>
              <a:buNone/>
            </a:pPr>
            <a:r>
              <a:rPr lang="en-GB" altLang="en-US" sz="1800" b="1" dirty="0">
                <a:solidFill>
                  <a:srgbClr val="9FAEE5"/>
                </a:solidFill>
                <a:latin typeface="Arial"/>
                <a:cs typeface="Arial"/>
              </a:rPr>
              <a:t>Partnership requirements</a:t>
            </a:r>
          </a:p>
        </p:txBody>
      </p:sp>
      <p:graphicFrame>
        <p:nvGraphicFramePr>
          <p:cNvPr id="2" name="Diagram 1">
            <a:extLst>
              <a:ext uri="{FF2B5EF4-FFF2-40B4-BE49-F238E27FC236}">
                <a16:creationId xmlns:a16="http://schemas.microsoft.com/office/drawing/2014/main" id="{D2DF4A10-59B5-4C59-B003-307D67A96E7C}"/>
              </a:ext>
            </a:extLst>
          </p:cNvPr>
          <p:cNvGraphicFramePr/>
          <p:nvPr/>
        </p:nvGraphicFramePr>
        <p:xfrm>
          <a:off x="439738" y="2311570"/>
          <a:ext cx="7012623" cy="34890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4826" name="Rectangle 1">
            <a:extLst>
              <a:ext uri="{FF2B5EF4-FFF2-40B4-BE49-F238E27FC236}">
                <a16:creationId xmlns:a16="http://schemas.microsoft.com/office/drawing/2014/main" id="{7CB2559F-6F78-49E6-BFBA-3F212E5C4900}"/>
              </a:ext>
            </a:extLst>
          </p:cNvPr>
          <p:cNvSpPr>
            <a:spLocks noChangeArrowheads="1"/>
          </p:cNvSpPr>
          <p:nvPr/>
        </p:nvSpPr>
        <p:spPr bwMode="auto">
          <a:xfrm>
            <a:off x="8458569" y="2259570"/>
            <a:ext cx="262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b="1">
                <a:solidFill>
                  <a:srgbClr val="0A3399"/>
                </a:solidFill>
                <a:latin typeface="Arial" panose="020B0604020202020204" pitchFamily="34" charset="0"/>
              </a:rPr>
              <a:t>Lead Partner principle</a:t>
            </a:r>
            <a:endParaRPr lang="lv-LV" altLang="en-US" sz="1800">
              <a:latin typeface="Arial" panose="020B0604020202020204" pitchFamily="34" charset="0"/>
            </a:endParaRPr>
          </a:p>
        </p:txBody>
      </p:sp>
      <p:graphicFrame>
        <p:nvGraphicFramePr>
          <p:cNvPr id="4" name="Diagram 3">
            <a:extLst>
              <a:ext uri="{FF2B5EF4-FFF2-40B4-BE49-F238E27FC236}">
                <a16:creationId xmlns:a16="http://schemas.microsoft.com/office/drawing/2014/main" id="{185ECD61-C5CE-44F5-8B0A-3EE0E0C22041}"/>
              </a:ext>
            </a:extLst>
          </p:cNvPr>
          <p:cNvGraphicFramePr/>
          <p:nvPr/>
        </p:nvGraphicFramePr>
        <p:xfrm>
          <a:off x="7888288" y="2659063"/>
          <a:ext cx="4140200" cy="274464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34828" name="Rectangle 2">
            <a:extLst>
              <a:ext uri="{FF2B5EF4-FFF2-40B4-BE49-F238E27FC236}">
                <a16:creationId xmlns:a16="http://schemas.microsoft.com/office/drawing/2014/main" id="{A6E1A245-CB93-4443-B61C-AD8BF13E676D}"/>
              </a:ext>
            </a:extLst>
          </p:cNvPr>
          <p:cNvSpPr>
            <a:spLocks noChangeArrowheads="1"/>
          </p:cNvSpPr>
          <p:nvPr/>
        </p:nvSpPr>
        <p:spPr bwMode="auto">
          <a:xfrm>
            <a:off x="835025" y="1739900"/>
            <a:ext cx="107641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defTabSz="2044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0447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0447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0447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0447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0447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0447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0447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0447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spcAft>
                <a:spcPct val="35000"/>
              </a:spcAft>
              <a:buNone/>
            </a:pPr>
            <a:r>
              <a:rPr lang="en-US" altLang="lv-LV" sz="2000" b="1">
                <a:solidFill>
                  <a:srgbClr val="FF0000"/>
                </a:solidFill>
                <a:latin typeface="Arial"/>
                <a:cs typeface="Arial"/>
              </a:rPr>
              <a:t>Mandatory</a:t>
            </a:r>
            <a:r>
              <a:rPr lang="en-US" altLang="lv-LV" sz="2000" b="1">
                <a:latin typeface="Arial"/>
                <a:cs typeface="Arial"/>
              </a:rPr>
              <a:t> </a:t>
            </a:r>
            <a:r>
              <a:rPr lang="en-US" altLang="lv-LV" sz="2000" b="1">
                <a:solidFill>
                  <a:schemeClr val="accent5">
                    <a:lumMod val="60000"/>
                    <a:lumOff val="40000"/>
                  </a:schemeClr>
                </a:solidFill>
                <a:latin typeface="Arial"/>
                <a:cs typeface="Arial"/>
              </a:rPr>
              <a:t>- at least 1 project partner from Latvia and 1 project partner from Lithuania</a:t>
            </a:r>
            <a:endParaRPr lang="lv-LV" altLang="lv-LV" sz="2000" b="1">
              <a:solidFill>
                <a:schemeClr val="accent5">
                  <a:lumMod val="60000"/>
                  <a:lumOff val="40000"/>
                </a:schemeClr>
              </a:solidFill>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7">
            <a:extLst>
              <a:ext uri="{FF2B5EF4-FFF2-40B4-BE49-F238E27FC236}">
                <a16:creationId xmlns:a16="http://schemas.microsoft.com/office/drawing/2014/main" id="{CC08DDFD-9F33-4A68-8DE5-BA8450BD5506}"/>
              </a:ext>
            </a:extLst>
          </p:cNvPr>
          <p:cNvGrpSpPr>
            <a:grpSpLocks/>
          </p:cNvGrpSpPr>
          <p:nvPr/>
        </p:nvGrpSpPr>
        <p:grpSpPr bwMode="auto">
          <a:xfrm>
            <a:off x="0" y="6200775"/>
            <a:ext cx="12192000" cy="657225"/>
            <a:chOff x="-6092" y="914400"/>
            <a:chExt cx="6102092" cy="788312"/>
          </a:xfrm>
        </p:grpSpPr>
        <p:sp>
          <p:nvSpPr>
            <p:cNvPr id="6" name="Rectangle 5">
              <a:extLst>
                <a:ext uri="{FF2B5EF4-FFF2-40B4-BE49-F238E27FC236}">
                  <a16:creationId xmlns:a16="http://schemas.microsoft.com/office/drawing/2014/main" id="{D42A1F01-D642-4755-839B-ED35F0848D93}"/>
                </a:ext>
              </a:extLst>
            </p:cNvPr>
            <p:cNvSpPr/>
            <p:nvPr/>
          </p:nvSpPr>
          <p:spPr>
            <a:xfrm>
              <a:off x="264" y="914400"/>
              <a:ext cx="6095736"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Isosceles Triangle 6">
              <a:extLst>
                <a:ext uri="{FF2B5EF4-FFF2-40B4-BE49-F238E27FC236}">
                  <a16:creationId xmlns:a16="http://schemas.microsoft.com/office/drawing/2014/main" id="{1FCC0082-7FDD-4580-B41F-F5F3351B348D}"/>
                </a:ext>
              </a:extLst>
            </p:cNvPr>
            <p:cNvSpPr/>
            <p:nvPr/>
          </p:nvSpPr>
          <p:spPr>
            <a:xfrm rot="5400000">
              <a:off x="-231010" y="1139318"/>
              <a:ext cx="788312"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36867" name="TextBox 9">
            <a:extLst>
              <a:ext uri="{FF2B5EF4-FFF2-40B4-BE49-F238E27FC236}">
                <a16:creationId xmlns:a16="http://schemas.microsoft.com/office/drawing/2014/main" id="{46FFD04D-D1E7-4875-9D13-DA167D092252}"/>
              </a:ext>
            </a:extLst>
          </p:cNvPr>
          <p:cNvSpPr txBox="1">
            <a:spLocks noChangeArrowheads="1"/>
          </p:cNvSpPr>
          <p:nvPr/>
        </p:nvSpPr>
        <p:spPr bwMode="auto">
          <a:xfrm>
            <a:off x="771525" y="6350000"/>
            <a:ext cx="520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lt-LT" altLang="lv-LV" sz="1600" b="1">
                <a:solidFill>
                  <a:schemeClr val="bg1"/>
                </a:solidFill>
                <a:latin typeface="Montserrat"/>
              </a:rPr>
              <a:t>Interreg V-A Latvia-Lithuania Programme 2014-2020</a:t>
            </a:r>
            <a:endParaRPr lang="en-GB" altLang="lv-LV" sz="1600" b="1">
              <a:solidFill>
                <a:schemeClr val="bg1"/>
              </a:solidFill>
              <a:latin typeface="Montserrat"/>
            </a:endParaRPr>
          </a:p>
        </p:txBody>
      </p:sp>
      <p:sp>
        <p:nvSpPr>
          <p:cNvPr id="36868" name="TextBox 10">
            <a:extLst>
              <a:ext uri="{FF2B5EF4-FFF2-40B4-BE49-F238E27FC236}">
                <a16:creationId xmlns:a16="http://schemas.microsoft.com/office/drawing/2014/main" id="{7838BC96-30A2-4055-B81D-81FCAE2E7109}"/>
              </a:ext>
            </a:extLst>
          </p:cNvPr>
          <p:cNvSpPr txBox="1">
            <a:spLocks noChangeArrowheads="1"/>
          </p:cNvSpPr>
          <p:nvPr/>
        </p:nvSpPr>
        <p:spPr bwMode="auto">
          <a:xfrm>
            <a:off x="10153650" y="6350000"/>
            <a:ext cx="1612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lv-LV" altLang="lv-LV" sz="1600" b="1">
                <a:solidFill>
                  <a:schemeClr val="bg1"/>
                </a:solidFill>
                <a:latin typeface="Montserrat"/>
              </a:rPr>
              <a:t>www.latlit.eu</a:t>
            </a:r>
            <a:endParaRPr lang="en-GB" altLang="lv-LV" sz="1600" b="1">
              <a:solidFill>
                <a:schemeClr val="bg1"/>
              </a:solidFill>
              <a:latin typeface="Montserrat"/>
            </a:endParaRPr>
          </a:p>
        </p:txBody>
      </p:sp>
      <p:pic>
        <p:nvPicPr>
          <p:cNvPr id="36869" name="Picture 19">
            <a:extLst>
              <a:ext uri="{FF2B5EF4-FFF2-40B4-BE49-F238E27FC236}">
                <a16:creationId xmlns:a16="http://schemas.microsoft.com/office/drawing/2014/main" id="{8E392E5F-5380-477B-9E4F-C988CC21A2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738" y="177800"/>
            <a:ext cx="400367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B1E27D8D-206F-4F39-85F7-DAB1D56DAF4D}"/>
              </a:ext>
            </a:extLst>
          </p:cNvPr>
          <p:cNvCxnSpPr/>
          <p:nvPr/>
        </p:nvCxnSpPr>
        <p:spPr>
          <a:xfrm>
            <a:off x="12700" y="1524000"/>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36871" name="TextBox 11">
            <a:extLst>
              <a:ext uri="{FF2B5EF4-FFF2-40B4-BE49-F238E27FC236}">
                <a16:creationId xmlns:a16="http://schemas.microsoft.com/office/drawing/2014/main" id="{52BC672E-89F8-49B7-8B00-73A66E3681B1}"/>
              </a:ext>
            </a:extLst>
          </p:cNvPr>
          <p:cNvSpPr txBox="1">
            <a:spLocks noChangeArrowheads="1"/>
          </p:cNvSpPr>
          <p:nvPr/>
        </p:nvSpPr>
        <p:spPr bwMode="auto">
          <a:xfrm>
            <a:off x="7512361" y="764886"/>
            <a:ext cx="33540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GB" sz="1800" b="1" dirty="0">
                <a:solidFill>
                  <a:srgbClr val="0A3399"/>
                </a:solidFill>
                <a:latin typeface="Arial"/>
                <a:cs typeface="Arial"/>
              </a:rPr>
              <a:t>3rd Call for proposals</a:t>
            </a:r>
            <a:endParaRPr lang="en-US" sz="1800" dirty="0">
              <a:latin typeface="Arial"/>
              <a:cs typeface="Arial"/>
            </a:endParaRPr>
          </a:p>
          <a:p>
            <a:pPr>
              <a:lnSpc>
                <a:spcPct val="100000"/>
              </a:lnSpc>
              <a:spcBef>
                <a:spcPct val="0"/>
              </a:spcBef>
              <a:buNone/>
            </a:pPr>
            <a:r>
              <a:rPr lang="en-GB" altLang="en-US" sz="1800" b="1" dirty="0">
                <a:solidFill>
                  <a:srgbClr val="9FAEE5"/>
                </a:solidFill>
                <a:latin typeface="Arial"/>
                <a:cs typeface="Arial"/>
              </a:rPr>
              <a:t>Timeframe</a:t>
            </a:r>
            <a:endParaRPr lang="en-GB" dirty="0"/>
          </a:p>
        </p:txBody>
      </p:sp>
      <p:pic>
        <p:nvPicPr>
          <p:cNvPr id="36872" name="Picture 3">
            <a:extLst>
              <a:ext uri="{FF2B5EF4-FFF2-40B4-BE49-F238E27FC236}">
                <a16:creationId xmlns:a16="http://schemas.microsoft.com/office/drawing/2014/main" id="{F236230C-4215-4216-8953-7C6CFE530A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6438" y="158750"/>
            <a:ext cx="97472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1">
            <a:extLst>
              <a:ext uri="{FF2B5EF4-FFF2-40B4-BE49-F238E27FC236}">
                <a16:creationId xmlns:a16="http://schemas.microsoft.com/office/drawing/2014/main" id="{1AFF22B6-EF78-4CD7-908D-F30F976ADC4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838" y="3479800"/>
            <a:ext cx="28829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2">
            <a:extLst>
              <a:ext uri="{FF2B5EF4-FFF2-40B4-BE49-F238E27FC236}">
                <a16:creationId xmlns:a16="http://schemas.microsoft.com/office/drawing/2014/main" id="{D47AC404-EF02-4A21-936D-31C711B798F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9738" y="1682750"/>
            <a:ext cx="21971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a:extLst>
              <a:ext uri="{FF2B5EF4-FFF2-40B4-BE49-F238E27FC236}">
                <a16:creationId xmlns:a16="http://schemas.microsoft.com/office/drawing/2014/main" id="{DF43874D-14E3-4840-94F2-249EA18C579D}"/>
              </a:ext>
            </a:extLst>
          </p:cNvPr>
          <p:cNvGraphicFramePr/>
          <p:nvPr/>
        </p:nvGraphicFramePr>
        <p:xfrm>
          <a:off x="2887344" y="1682485"/>
          <a:ext cx="8864917" cy="37046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6876" name="Rectangle 3">
            <a:extLst>
              <a:ext uri="{FF2B5EF4-FFF2-40B4-BE49-F238E27FC236}">
                <a16:creationId xmlns:a16="http://schemas.microsoft.com/office/drawing/2014/main" id="{8BFDEF65-3975-4A4D-8CB2-8D0099F53D67}"/>
              </a:ext>
            </a:extLst>
          </p:cNvPr>
          <p:cNvSpPr>
            <a:spLocks noChangeArrowheads="1"/>
          </p:cNvSpPr>
          <p:nvPr/>
        </p:nvSpPr>
        <p:spPr bwMode="auto">
          <a:xfrm>
            <a:off x="676275" y="5438775"/>
            <a:ext cx="101361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lv-LV" altLang="lv-LV" sz="1800">
                <a:latin typeface="Arial" panose="020B0604020202020204" pitchFamily="34" charset="0"/>
              </a:rPr>
              <a:t>For more information visit website </a:t>
            </a:r>
            <a:r>
              <a:rPr lang="lv-LV" altLang="lv-LV" sz="1800">
                <a:latin typeface="Arial" panose="020B0604020202020204" pitchFamily="34" charset="0"/>
                <a:hlinkClick r:id="rId12"/>
              </a:rPr>
              <a:t>www.latlit.eu</a:t>
            </a:r>
            <a:endParaRPr lang="en-US" altLang="lv-LV" sz="1800">
              <a:latin typeface="Arial" panose="020B0604020202020204" pitchFamily="34" charset="0"/>
            </a:endParaRPr>
          </a:p>
          <a:p>
            <a:pPr>
              <a:lnSpc>
                <a:spcPct val="100000"/>
              </a:lnSpc>
              <a:spcBef>
                <a:spcPct val="0"/>
              </a:spcBef>
              <a:buFontTx/>
              <a:buNone/>
            </a:pPr>
            <a:r>
              <a:rPr lang="lv-LV" altLang="lv-LV" sz="1800">
                <a:latin typeface="Arial" panose="020B0604020202020204" pitchFamily="34" charset="0"/>
              </a:rPr>
              <a:t>Programme Manual</a:t>
            </a:r>
            <a:r>
              <a:rPr lang="en-US" altLang="lv-LV" sz="1800">
                <a:latin typeface="Arial" panose="020B0604020202020204" pitchFamily="34" charset="0"/>
              </a:rPr>
              <a:t> </a:t>
            </a:r>
            <a:r>
              <a:rPr lang="en-US" altLang="lv-LV" sz="1800">
                <a:latin typeface="Arial" panose="020B0604020202020204" pitchFamily="34" charset="0"/>
                <a:hlinkClick r:id="rId13"/>
              </a:rPr>
              <a:t>https://latlit.eu/wp-content/uploads/2019/04/Programme_Manual_3rd_call.pdf</a:t>
            </a:r>
            <a:r>
              <a:rPr lang="en-US" altLang="lv-LV" sz="1800">
                <a:latin typeface="Arial" panose="020B0604020202020204" pitchFamily="34" charset="0"/>
              </a:rPr>
              <a:t> </a:t>
            </a:r>
            <a:endParaRPr lang="lv-LV" altLang="lv-LV" sz="1800">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7">
            <a:extLst>
              <a:ext uri="{FF2B5EF4-FFF2-40B4-BE49-F238E27FC236}">
                <a16:creationId xmlns:a16="http://schemas.microsoft.com/office/drawing/2014/main" id="{9A323E20-9FCF-4A41-BA7B-5A1A9C411657}"/>
              </a:ext>
            </a:extLst>
          </p:cNvPr>
          <p:cNvGrpSpPr>
            <a:grpSpLocks/>
          </p:cNvGrpSpPr>
          <p:nvPr/>
        </p:nvGrpSpPr>
        <p:grpSpPr bwMode="auto">
          <a:xfrm>
            <a:off x="0" y="6200775"/>
            <a:ext cx="12192000" cy="657225"/>
            <a:chOff x="-6092" y="914400"/>
            <a:chExt cx="6102092" cy="788312"/>
          </a:xfrm>
        </p:grpSpPr>
        <p:sp>
          <p:nvSpPr>
            <p:cNvPr id="6" name="Rectangle 5">
              <a:extLst>
                <a:ext uri="{FF2B5EF4-FFF2-40B4-BE49-F238E27FC236}">
                  <a16:creationId xmlns:a16="http://schemas.microsoft.com/office/drawing/2014/main" id="{F987DDB1-ED89-4966-80BB-107D89F12C8B}"/>
                </a:ext>
              </a:extLst>
            </p:cNvPr>
            <p:cNvSpPr/>
            <p:nvPr/>
          </p:nvSpPr>
          <p:spPr>
            <a:xfrm>
              <a:off x="264" y="914400"/>
              <a:ext cx="6095736"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Isosceles Triangle 6">
              <a:extLst>
                <a:ext uri="{FF2B5EF4-FFF2-40B4-BE49-F238E27FC236}">
                  <a16:creationId xmlns:a16="http://schemas.microsoft.com/office/drawing/2014/main" id="{00F8E8DC-21CD-4C21-9EAA-3D21E973C5FC}"/>
                </a:ext>
              </a:extLst>
            </p:cNvPr>
            <p:cNvSpPr/>
            <p:nvPr/>
          </p:nvSpPr>
          <p:spPr>
            <a:xfrm rot="5400000">
              <a:off x="-231010" y="1139318"/>
              <a:ext cx="788312"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38915" name="TextBox 9">
            <a:extLst>
              <a:ext uri="{FF2B5EF4-FFF2-40B4-BE49-F238E27FC236}">
                <a16:creationId xmlns:a16="http://schemas.microsoft.com/office/drawing/2014/main" id="{F2558219-CE09-40E3-AD81-F40B7D55B5FC}"/>
              </a:ext>
            </a:extLst>
          </p:cNvPr>
          <p:cNvSpPr txBox="1">
            <a:spLocks noChangeArrowheads="1"/>
          </p:cNvSpPr>
          <p:nvPr/>
        </p:nvSpPr>
        <p:spPr bwMode="auto">
          <a:xfrm>
            <a:off x="676275" y="6350000"/>
            <a:ext cx="520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lt-LT" altLang="lv-LV" sz="1600" b="1">
                <a:solidFill>
                  <a:schemeClr val="bg1"/>
                </a:solidFill>
                <a:latin typeface="Montserrat"/>
              </a:rPr>
              <a:t>Interreg V-A Latvia-Lithuania Programme 2014-2020</a:t>
            </a:r>
            <a:endParaRPr lang="en-GB" altLang="lv-LV" sz="1600" b="1">
              <a:solidFill>
                <a:schemeClr val="bg1"/>
              </a:solidFill>
              <a:latin typeface="Montserrat"/>
            </a:endParaRPr>
          </a:p>
        </p:txBody>
      </p:sp>
      <p:sp>
        <p:nvSpPr>
          <p:cNvPr id="38916" name="TextBox 10">
            <a:extLst>
              <a:ext uri="{FF2B5EF4-FFF2-40B4-BE49-F238E27FC236}">
                <a16:creationId xmlns:a16="http://schemas.microsoft.com/office/drawing/2014/main" id="{796DB506-6C85-47DC-BCA9-66DCF3004F25}"/>
              </a:ext>
            </a:extLst>
          </p:cNvPr>
          <p:cNvSpPr txBox="1">
            <a:spLocks noChangeArrowheads="1"/>
          </p:cNvSpPr>
          <p:nvPr/>
        </p:nvSpPr>
        <p:spPr bwMode="auto">
          <a:xfrm>
            <a:off x="10153650" y="6350000"/>
            <a:ext cx="1612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lv-LV" altLang="lv-LV" sz="1600" b="1">
                <a:solidFill>
                  <a:schemeClr val="bg1"/>
                </a:solidFill>
                <a:latin typeface="Montserrat"/>
              </a:rPr>
              <a:t>www.latlit.eu</a:t>
            </a:r>
            <a:endParaRPr lang="en-GB" altLang="lv-LV" sz="1600" b="1">
              <a:solidFill>
                <a:schemeClr val="bg1"/>
              </a:solidFill>
              <a:latin typeface="Montserrat"/>
            </a:endParaRPr>
          </a:p>
        </p:txBody>
      </p:sp>
      <p:sp>
        <p:nvSpPr>
          <p:cNvPr id="38917" name="TextBox 15">
            <a:extLst>
              <a:ext uri="{FF2B5EF4-FFF2-40B4-BE49-F238E27FC236}">
                <a16:creationId xmlns:a16="http://schemas.microsoft.com/office/drawing/2014/main" id="{EB192F93-42D5-452D-A08B-9094C70CF042}"/>
              </a:ext>
            </a:extLst>
          </p:cNvPr>
          <p:cNvSpPr txBox="1">
            <a:spLocks noChangeArrowheads="1"/>
          </p:cNvSpPr>
          <p:nvPr/>
        </p:nvSpPr>
        <p:spPr bwMode="auto">
          <a:xfrm>
            <a:off x="4642861" y="355229"/>
            <a:ext cx="77358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endParaRPr lang="en-GB" altLang="lv-LV" sz="1800" b="1">
              <a:solidFill>
                <a:srgbClr val="9FAEE5"/>
              </a:solidFill>
              <a:latin typeface="Arial"/>
              <a:cs typeface="Arial"/>
            </a:endParaRPr>
          </a:p>
          <a:p>
            <a:pPr>
              <a:lnSpc>
                <a:spcPct val="100000"/>
              </a:lnSpc>
              <a:spcBef>
                <a:spcPct val="0"/>
              </a:spcBef>
              <a:buNone/>
            </a:pPr>
            <a:r>
              <a:rPr lang="en-GB" altLang="lv-LV" sz="1800" b="1">
                <a:solidFill>
                  <a:srgbClr val="9FAEE5"/>
                </a:solidFill>
                <a:latin typeface="Arial"/>
                <a:cs typeface="Arial"/>
              </a:rPr>
              <a:t>PRIORITY I</a:t>
            </a:r>
            <a:endParaRPr lang="en-GB">
              <a:solidFill>
                <a:srgbClr val="000000"/>
              </a:solidFill>
              <a:latin typeface="Arial"/>
              <a:cs typeface="Arial"/>
            </a:endParaRPr>
          </a:p>
          <a:p>
            <a:pPr>
              <a:lnSpc>
                <a:spcPct val="100000"/>
              </a:lnSpc>
              <a:spcBef>
                <a:spcPct val="0"/>
              </a:spcBef>
              <a:buNone/>
            </a:pPr>
            <a:r>
              <a:rPr lang="en-GB" altLang="lv-LV" sz="1800" b="1">
                <a:solidFill>
                  <a:srgbClr val="9FAEE5"/>
                </a:solidFill>
                <a:latin typeface="Arial"/>
                <a:cs typeface="Arial"/>
              </a:rPr>
              <a:t>Sustainable and clean environment through cooperation</a:t>
            </a:r>
            <a:endParaRPr lang="en-GB">
              <a:latin typeface="Arial"/>
              <a:cs typeface="Arial"/>
            </a:endParaRPr>
          </a:p>
        </p:txBody>
      </p:sp>
      <p:pic>
        <p:nvPicPr>
          <p:cNvPr id="38918" name="Picture 19">
            <a:extLst>
              <a:ext uri="{FF2B5EF4-FFF2-40B4-BE49-F238E27FC236}">
                <a16:creationId xmlns:a16="http://schemas.microsoft.com/office/drawing/2014/main" id="{422781F7-D40E-4459-9510-33542B3B18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0" y="106363"/>
            <a:ext cx="4003675"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8303670C-384F-499F-BAAA-94B9C8449BAC}"/>
              </a:ext>
            </a:extLst>
          </p:cNvPr>
          <p:cNvCxnSpPr/>
          <p:nvPr/>
        </p:nvCxnSpPr>
        <p:spPr>
          <a:xfrm>
            <a:off x="12700" y="1524000"/>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38920" name="TextBox 21">
            <a:extLst>
              <a:ext uri="{FF2B5EF4-FFF2-40B4-BE49-F238E27FC236}">
                <a16:creationId xmlns:a16="http://schemas.microsoft.com/office/drawing/2014/main" id="{28A3520C-C799-4B5C-9D0C-4A87235F6CEB}"/>
              </a:ext>
            </a:extLst>
          </p:cNvPr>
          <p:cNvSpPr txBox="1">
            <a:spLocks noChangeArrowheads="1"/>
          </p:cNvSpPr>
          <p:nvPr/>
        </p:nvSpPr>
        <p:spPr bwMode="auto">
          <a:xfrm>
            <a:off x="1311275" y="3224211"/>
            <a:ext cx="393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1400" dirty="0">
                <a:solidFill>
                  <a:srgbClr val="0A3399"/>
                </a:solidFill>
                <a:latin typeface="Arial" panose="020B0604020202020204" pitchFamily="34" charset="0"/>
              </a:rPr>
              <a:t>1. SUSTAINABLE AND CLEAN ENVIRONMENT THROUGH COOPERATION</a:t>
            </a:r>
            <a:endParaRPr lang="lt-LT" altLang="lv-LV" sz="1400" b="1" dirty="0">
              <a:solidFill>
                <a:srgbClr val="0A3399"/>
              </a:solidFill>
              <a:latin typeface="Arial" panose="020B0604020202020204" pitchFamily="34" charset="0"/>
            </a:endParaRPr>
          </a:p>
        </p:txBody>
      </p:sp>
      <p:sp>
        <p:nvSpPr>
          <p:cNvPr id="2" name="Up Arrow Callout 1">
            <a:extLst>
              <a:ext uri="{FF2B5EF4-FFF2-40B4-BE49-F238E27FC236}">
                <a16:creationId xmlns:a16="http://schemas.microsoft.com/office/drawing/2014/main" id="{B7E82778-9789-4629-86FA-BD6FF59AC4EC}"/>
              </a:ext>
            </a:extLst>
          </p:cNvPr>
          <p:cNvSpPr/>
          <p:nvPr/>
        </p:nvSpPr>
        <p:spPr>
          <a:xfrm>
            <a:off x="2155825" y="3763169"/>
            <a:ext cx="2247900" cy="690563"/>
          </a:xfrm>
          <a:prstGeom prst="upArrowCallout">
            <a:avLst/>
          </a:prstGeom>
          <a:ln w="28575">
            <a:solidFill>
              <a:srgbClr val="0A3399"/>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lt-LT" sz="1600">
                <a:solidFill>
                  <a:srgbClr val="0A3399"/>
                </a:solidFill>
                <a:latin typeface="Arial" panose="020B0604020202020204" pitchFamily="34" charset="0"/>
                <a:cs typeface="Arial" panose="020B0604020202020204" pitchFamily="34" charset="0"/>
              </a:rPr>
              <a:t>ERDF ~</a:t>
            </a:r>
            <a:r>
              <a:rPr lang="en-US" sz="1600">
                <a:solidFill>
                  <a:srgbClr val="0A3399"/>
                </a:solidFill>
                <a:latin typeface="Arial" panose="020B0604020202020204" pitchFamily="34" charset="0"/>
                <a:cs typeface="Arial" panose="020B0604020202020204" pitchFamily="34" charset="0"/>
              </a:rPr>
              <a:t>8</a:t>
            </a:r>
            <a:r>
              <a:rPr lang="lt-LT" sz="1600">
                <a:solidFill>
                  <a:srgbClr val="0A3399"/>
                </a:solidFill>
                <a:latin typeface="Arial" panose="020B0604020202020204" pitchFamily="34" charset="0"/>
                <a:cs typeface="Arial" panose="020B0604020202020204" pitchFamily="34" charset="0"/>
              </a:rPr>
              <a:t>,5 mln. EUR  </a:t>
            </a:r>
            <a:endParaRPr lang="en-GB" sz="1600">
              <a:solidFill>
                <a:srgbClr val="0A3399"/>
              </a:solidFill>
              <a:latin typeface="Arial" panose="020B0604020202020204" pitchFamily="34" charset="0"/>
              <a:cs typeface="Arial" panose="020B0604020202020204" pitchFamily="34" charset="0"/>
            </a:endParaRPr>
          </a:p>
        </p:txBody>
      </p:sp>
      <p:sp>
        <p:nvSpPr>
          <p:cNvPr id="8" name="Hexagon 7">
            <a:extLst>
              <a:ext uri="{FF2B5EF4-FFF2-40B4-BE49-F238E27FC236}">
                <a16:creationId xmlns:a16="http://schemas.microsoft.com/office/drawing/2014/main" id="{AB131088-D4F8-48D6-A6C6-60FC57EBF4EA}"/>
              </a:ext>
            </a:extLst>
          </p:cNvPr>
          <p:cNvSpPr/>
          <p:nvPr/>
        </p:nvSpPr>
        <p:spPr>
          <a:xfrm>
            <a:off x="1234419" y="4677171"/>
            <a:ext cx="1898650" cy="423863"/>
          </a:xfrm>
          <a:prstGeom prst="hexagon">
            <a:avLst/>
          </a:prstGeom>
          <a:solidFill>
            <a:schemeClr val="bg1"/>
          </a:solidFill>
          <a:ln w="28575">
            <a:solidFill>
              <a:srgbClr val="98C2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t-LT" sz="1300" b="1" dirty="0">
                <a:solidFill>
                  <a:schemeClr val="accent6">
                    <a:lumMod val="50000"/>
                  </a:schemeClr>
                </a:solidFill>
                <a:latin typeface="Arial" panose="020B0604020202020204" pitchFamily="34" charset="0"/>
                <a:cs typeface="Arial" panose="020B0604020202020204" pitchFamily="34" charset="0"/>
              </a:rPr>
              <a:t>1.1 ~ </a:t>
            </a:r>
            <a:r>
              <a:rPr lang="en-US" sz="1300" b="1" dirty="0">
                <a:solidFill>
                  <a:schemeClr val="accent6">
                    <a:lumMod val="50000"/>
                  </a:schemeClr>
                </a:solidFill>
                <a:latin typeface="Arial" panose="020B0604020202020204" pitchFamily="34" charset="0"/>
                <a:cs typeface="Arial" panose="020B0604020202020204" pitchFamily="34" charset="0"/>
              </a:rPr>
              <a:t>5</a:t>
            </a:r>
            <a:r>
              <a:rPr lang="lt-LT" sz="1300" b="1" dirty="0">
                <a:solidFill>
                  <a:schemeClr val="accent6">
                    <a:lumMod val="50000"/>
                  </a:schemeClr>
                </a:solidFill>
                <a:latin typeface="Arial" panose="020B0604020202020204" pitchFamily="34" charset="0"/>
                <a:cs typeface="Arial" panose="020B0604020202020204" pitchFamily="34" charset="0"/>
              </a:rPr>
              <a:t>.5 MEUR (ERDF)</a:t>
            </a:r>
            <a:endParaRPr lang="en-GB" sz="1300" b="1" dirty="0">
              <a:solidFill>
                <a:schemeClr val="accent6">
                  <a:lumMod val="50000"/>
                </a:schemeClr>
              </a:solidFill>
              <a:latin typeface="Arial" panose="020B0604020202020204" pitchFamily="34" charset="0"/>
              <a:cs typeface="Arial" panose="020B0604020202020204" pitchFamily="34" charset="0"/>
            </a:endParaRPr>
          </a:p>
        </p:txBody>
      </p:sp>
      <p:sp>
        <p:nvSpPr>
          <p:cNvPr id="33" name="Hexagon 32">
            <a:extLst>
              <a:ext uri="{FF2B5EF4-FFF2-40B4-BE49-F238E27FC236}">
                <a16:creationId xmlns:a16="http://schemas.microsoft.com/office/drawing/2014/main" id="{3A665E80-845C-4244-8F33-9FF8CADF431D}"/>
              </a:ext>
            </a:extLst>
          </p:cNvPr>
          <p:cNvSpPr/>
          <p:nvPr/>
        </p:nvSpPr>
        <p:spPr>
          <a:xfrm>
            <a:off x="3490912" y="4670028"/>
            <a:ext cx="2041525" cy="438150"/>
          </a:xfrm>
          <a:prstGeom prst="hexagon">
            <a:avLst/>
          </a:prstGeom>
          <a:solidFill>
            <a:schemeClr val="bg1"/>
          </a:solidFill>
          <a:ln w="28575">
            <a:solidFill>
              <a:srgbClr val="98C2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t-LT" sz="1300" b="1" dirty="0">
                <a:solidFill>
                  <a:schemeClr val="accent6">
                    <a:lumMod val="50000"/>
                  </a:schemeClr>
                </a:solidFill>
                <a:latin typeface="Arial" panose="020B0604020202020204" pitchFamily="34" charset="0"/>
                <a:cs typeface="Arial" panose="020B0604020202020204" pitchFamily="34" charset="0"/>
              </a:rPr>
              <a:t>1.2 ~ </a:t>
            </a:r>
            <a:r>
              <a:rPr lang="en-US" sz="1300" b="1" dirty="0">
                <a:solidFill>
                  <a:schemeClr val="accent6">
                    <a:lumMod val="50000"/>
                  </a:schemeClr>
                </a:solidFill>
                <a:latin typeface="Arial" panose="020B0604020202020204" pitchFamily="34" charset="0"/>
                <a:cs typeface="Arial" panose="020B0604020202020204" pitchFamily="34" charset="0"/>
              </a:rPr>
              <a:t>3</a:t>
            </a:r>
            <a:r>
              <a:rPr lang="lt-LT" sz="1300" b="1" dirty="0">
                <a:solidFill>
                  <a:schemeClr val="accent6">
                    <a:lumMod val="50000"/>
                  </a:schemeClr>
                </a:solidFill>
                <a:latin typeface="Arial" panose="020B0604020202020204" pitchFamily="34" charset="0"/>
                <a:cs typeface="Arial" panose="020B0604020202020204" pitchFamily="34" charset="0"/>
              </a:rPr>
              <a:t> MEUR (ERDF)</a:t>
            </a:r>
            <a:endParaRPr lang="en-GB" sz="1300" b="1" dirty="0">
              <a:solidFill>
                <a:schemeClr val="accent6">
                  <a:lumMod val="50000"/>
                </a:schemeClr>
              </a:solidFill>
              <a:latin typeface="Arial" panose="020B0604020202020204" pitchFamily="34" charset="0"/>
              <a:cs typeface="Arial" panose="020B0604020202020204" pitchFamily="34" charset="0"/>
            </a:endParaRPr>
          </a:p>
        </p:txBody>
      </p:sp>
      <p:sp>
        <p:nvSpPr>
          <p:cNvPr id="35" name="Rectangle 4">
            <a:extLst>
              <a:ext uri="{FF2B5EF4-FFF2-40B4-BE49-F238E27FC236}">
                <a16:creationId xmlns:a16="http://schemas.microsoft.com/office/drawing/2014/main" id="{5F63E38A-187A-4488-9C45-00ED84BB79FD}"/>
              </a:ext>
            </a:extLst>
          </p:cNvPr>
          <p:cNvSpPr>
            <a:spLocks noChangeArrowheads="1"/>
          </p:cNvSpPr>
          <p:nvPr/>
        </p:nvSpPr>
        <p:spPr bwMode="auto">
          <a:xfrm>
            <a:off x="6614836" y="1792888"/>
            <a:ext cx="5151714" cy="2969403"/>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14000"/>
              </a:lnSpc>
              <a:spcBef>
                <a:spcPct val="0"/>
              </a:spcBef>
              <a:buFont typeface="Arial" panose="020B0604020202020204" pitchFamily="34" charset="0"/>
              <a:buNone/>
              <a:defRPr/>
            </a:pPr>
            <a:r>
              <a:rPr lang="en-GB" altLang="en-US" sz="2400" b="1" dirty="0">
                <a:solidFill>
                  <a:schemeClr val="accent6">
                    <a:lumMod val="50000"/>
                  </a:schemeClr>
                </a:solidFill>
                <a:latin typeface="Arial" panose="020B0604020202020204" pitchFamily="34" charset="0"/>
              </a:rPr>
              <a:t>Two specific objectives: </a:t>
            </a:r>
          </a:p>
          <a:p>
            <a:pPr>
              <a:lnSpc>
                <a:spcPct val="114000"/>
              </a:lnSpc>
              <a:spcBef>
                <a:spcPct val="0"/>
              </a:spcBef>
              <a:buFont typeface="Arial" panose="020B0604020202020204" pitchFamily="34" charset="0"/>
              <a:buNone/>
              <a:defRPr/>
            </a:pPr>
            <a:r>
              <a:rPr lang="en-GB" altLang="en-US" sz="2000" b="1" dirty="0">
                <a:solidFill>
                  <a:schemeClr val="accent6">
                    <a:lumMod val="50000"/>
                  </a:schemeClr>
                </a:solidFill>
                <a:latin typeface="Arial" panose="020B0604020202020204" pitchFamily="34" charset="0"/>
              </a:rPr>
              <a:t>1.1. </a:t>
            </a:r>
            <a:r>
              <a:rPr lang="en-GB" altLang="en-US" sz="2000" dirty="0">
                <a:solidFill>
                  <a:schemeClr val="accent6">
                    <a:lumMod val="50000"/>
                  </a:schemeClr>
                </a:solidFill>
                <a:latin typeface="Arial" panose="020B0604020202020204" pitchFamily="34" charset="0"/>
              </a:rPr>
              <a:t>To increase number of visitors to the Programme area through improving and developing cultural and natural heritage objects, services and products</a:t>
            </a:r>
          </a:p>
          <a:p>
            <a:pPr marL="342900" indent="-342900">
              <a:lnSpc>
                <a:spcPct val="114000"/>
              </a:lnSpc>
              <a:spcBef>
                <a:spcPct val="0"/>
              </a:spcBef>
              <a:buFont typeface="+mj-lt"/>
              <a:buAutoNum type="arabicPeriod"/>
              <a:defRPr/>
            </a:pPr>
            <a:endParaRPr lang="en-GB" altLang="en-US" sz="2000" dirty="0">
              <a:solidFill>
                <a:schemeClr val="accent6">
                  <a:lumMod val="50000"/>
                </a:schemeClr>
              </a:solidFill>
              <a:latin typeface="Arial" panose="020B0604020202020204" pitchFamily="34" charset="0"/>
            </a:endParaRPr>
          </a:p>
          <a:p>
            <a:pPr>
              <a:lnSpc>
                <a:spcPct val="114000"/>
              </a:lnSpc>
              <a:spcBef>
                <a:spcPct val="0"/>
              </a:spcBef>
              <a:buFont typeface="Arial" panose="020B0604020202020204" pitchFamily="34" charset="0"/>
              <a:buNone/>
              <a:defRPr/>
            </a:pPr>
            <a:r>
              <a:rPr lang="en-GB" altLang="en-US" sz="2000" b="1" dirty="0">
                <a:solidFill>
                  <a:schemeClr val="accent6">
                    <a:lumMod val="50000"/>
                  </a:schemeClr>
                </a:solidFill>
                <a:latin typeface="Arial" panose="020B0604020202020204" pitchFamily="34" charset="0"/>
              </a:rPr>
              <a:t>1.2. </a:t>
            </a:r>
            <a:r>
              <a:rPr lang="en-GB" altLang="en-US" sz="2000" dirty="0">
                <a:solidFill>
                  <a:schemeClr val="accent6">
                    <a:lumMod val="50000"/>
                  </a:schemeClr>
                </a:solidFill>
                <a:latin typeface="Arial" panose="020B0604020202020204" pitchFamily="34" charset="0"/>
              </a:rPr>
              <a:t>To increase integration and efficiency of environmental resource management</a:t>
            </a:r>
          </a:p>
        </p:txBody>
      </p:sp>
      <p:sp>
        <p:nvSpPr>
          <p:cNvPr id="24" name="Round Diagonal Corner Rectangle 23">
            <a:extLst>
              <a:ext uri="{FF2B5EF4-FFF2-40B4-BE49-F238E27FC236}">
                <a16:creationId xmlns:a16="http://schemas.microsoft.com/office/drawing/2014/main" id="{BB6FA6E7-A72E-4A37-B2E8-90CDA11570A5}"/>
              </a:ext>
            </a:extLst>
          </p:cNvPr>
          <p:cNvSpPr/>
          <p:nvPr/>
        </p:nvSpPr>
        <p:spPr>
          <a:xfrm>
            <a:off x="1234419" y="5318916"/>
            <a:ext cx="1870075" cy="593725"/>
          </a:xfrm>
          <a:prstGeom prst="round2DiagRect">
            <a:avLst/>
          </a:prstGeom>
          <a:ln w="28575">
            <a:solidFill>
              <a:srgbClr val="92D05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lt-LT" sz="1300" b="1" dirty="0">
                <a:solidFill>
                  <a:schemeClr val="accent6">
                    <a:lumMod val="50000"/>
                  </a:schemeClr>
                </a:solidFill>
                <a:latin typeface="Arial" panose="020B0604020202020204" pitchFamily="34" charset="0"/>
                <a:cs typeface="Arial" panose="020B0604020202020204" pitchFamily="34" charset="0"/>
              </a:rPr>
              <a:t>1.1.Max. </a:t>
            </a:r>
            <a:r>
              <a:rPr lang="en-GB" sz="1300" b="1" dirty="0">
                <a:solidFill>
                  <a:schemeClr val="accent6">
                    <a:lumMod val="50000"/>
                  </a:schemeClr>
                </a:solidFill>
                <a:latin typeface="Arial" panose="020B0604020202020204" pitchFamily="34" charset="0"/>
                <a:cs typeface="Arial" panose="020B0604020202020204" pitchFamily="34" charset="0"/>
              </a:rPr>
              <a:t>project size  </a:t>
            </a:r>
          </a:p>
          <a:p>
            <a:pPr algn="ctr">
              <a:defRPr/>
            </a:pPr>
            <a:r>
              <a:rPr lang="lt-LT" sz="1300" b="1" dirty="0">
                <a:solidFill>
                  <a:schemeClr val="accent6">
                    <a:lumMod val="50000"/>
                  </a:schemeClr>
                </a:solidFill>
                <a:latin typeface="Arial" panose="020B0604020202020204" pitchFamily="34" charset="0"/>
                <a:cs typeface="Arial" panose="020B0604020202020204" pitchFamily="34" charset="0"/>
              </a:rPr>
              <a:t>EUR </a:t>
            </a:r>
            <a:r>
              <a:rPr lang="en-US" sz="1300" b="1" dirty="0">
                <a:solidFill>
                  <a:schemeClr val="accent6">
                    <a:lumMod val="50000"/>
                  </a:schemeClr>
                </a:solidFill>
                <a:latin typeface="Arial" panose="020B0604020202020204" pitchFamily="34" charset="0"/>
                <a:cs typeface="Arial" panose="020B0604020202020204" pitchFamily="34" charset="0"/>
              </a:rPr>
              <a:t>8</a:t>
            </a:r>
            <a:r>
              <a:rPr lang="lt-LT" sz="1300" b="1" dirty="0">
                <a:solidFill>
                  <a:schemeClr val="accent6">
                    <a:lumMod val="50000"/>
                  </a:schemeClr>
                </a:solidFill>
                <a:latin typeface="Arial" panose="020B0604020202020204" pitchFamily="34" charset="0"/>
                <a:cs typeface="Arial" panose="020B0604020202020204" pitchFamily="34" charset="0"/>
              </a:rPr>
              <a:t>00 000 (ERDF)</a:t>
            </a:r>
            <a:endParaRPr lang="en-GB" sz="1300" b="1" dirty="0">
              <a:solidFill>
                <a:schemeClr val="accent6">
                  <a:lumMod val="50000"/>
                </a:schemeClr>
              </a:solidFill>
              <a:latin typeface="Arial" panose="020B0604020202020204" pitchFamily="34" charset="0"/>
              <a:cs typeface="Arial" panose="020B0604020202020204" pitchFamily="34" charset="0"/>
            </a:endParaRPr>
          </a:p>
        </p:txBody>
      </p:sp>
      <p:sp>
        <p:nvSpPr>
          <p:cNvPr id="25" name="Round Diagonal Corner Rectangle 24">
            <a:extLst>
              <a:ext uri="{FF2B5EF4-FFF2-40B4-BE49-F238E27FC236}">
                <a16:creationId xmlns:a16="http://schemas.microsoft.com/office/drawing/2014/main" id="{D342D866-0307-4953-8773-2B459C2FDE14}"/>
              </a:ext>
            </a:extLst>
          </p:cNvPr>
          <p:cNvSpPr/>
          <p:nvPr/>
        </p:nvSpPr>
        <p:spPr>
          <a:xfrm>
            <a:off x="3522661" y="5318916"/>
            <a:ext cx="1978025" cy="593725"/>
          </a:xfrm>
          <a:prstGeom prst="round2DiagRect">
            <a:avLst/>
          </a:prstGeom>
          <a:ln w="28575">
            <a:solidFill>
              <a:srgbClr val="92D05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lt-LT" sz="1300" b="1" dirty="0">
                <a:solidFill>
                  <a:schemeClr val="accent6">
                    <a:lumMod val="50000"/>
                  </a:schemeClr>
                </a:solidFill>
                <a:latin typeface="Arial" panose="020B0604020202020204" pitchFamily="34" charset="0"/>
                <a:cs typeface="Arial" panose="020B0604020202020204" pitchFamily="34" charset="0"/>
              </a:rPr>
              <a:t>1.2.Max. </a:t>
            </a:r>
            <a:r>
              <a:rPr lang="en-GB" sz="1300" b="1" dirty="0">
                <a:solidFill>
                  <a:schemeClr val="accent6">
                    <a:lumMod val="50000"/>
                  </a:schemeClr>
                </a:solidFill>
                <a:latin typeface="Arial" panose="020B0604020202020204" pitchFamily="34" charset="0"/>
                <a:cs typeface="Arial" panose="020B0604020202020204" pitchFamily="34" charset="0"/>
              </a:rPr>
              <a:t>project size  </a:t>
            </a:r>
          </a:p>
          <a:p>
            <a:pPr algn="ctr">
              <a:defRPr/>
            </a:pPr>
            <a:r>
              <a:rPr lang="lt-LT" sz="1300" b="1" dirty="0">
                <a:solidFill>
                  <a:schemeClr val="accent6">
                    <a:lumMod val="50000"/>
                  </a:schemeClr>
                </a:solidFill>
                <a:latin typeface="Arial" panose="020B0604020202020204" pitchFamily="34" charset="0"/>
                <a:cs typeface="Arial" panose="020B0604020202020204" pitchFamily="34" charset="0"/>
              </a:rPr>
              <a:t>EUR </a:t>
            </a:r>
            <a:r>
              <a:rPr lang="en-US" sz="1300" b="1" dirty="0">
                <a:solidFill>
                  <a:schemeClr val="accent6">
                    <a:lumMod val="50000"/>
                  </a:schemeClr>
                </a:solidFill>
                <a:latin typeface="Arial" panose="020B0604020202020204" pitchFamily="34" charset="0"/>
                <a:cs typeface="Arial" panose="020B0604020202020204" pitchFamily="34" charset="0"/>
              </a:rPr>
              <a:t>1 0</a:t>
            </a:r>
            <a:r>
              <a:rPr lang="lt-LT" sz="1300" b="1" dirty="0">
                <a:solidFill>
                  <a:schemeClr val="accent6">
                    <a:lumMod val="50000"/>
                  </a:schemeClr>
                </a:solidFill>
                <a:latin typeface="Arial" panose="020B0604020202020204" pitchFamily="34" charset="0"/>
                <a:cs typeface="Arial" panose="020B0604020202020204" pitchFamily="34" charset="0"/>
              </a:rPr>
              <a:t>00 000 (ERDF)</a:t>
            </a:r>
            <a:endParaRPr lang="en-GB" sz="1300" b="1" dirty="0">
              <a:solidFill>
                <a:schemeClr val="accent6">
                  <a:lumMod val="50000"/>
                </a:schemeClr>
              </a:solidFill>
              <a:latin typeface="Arial" panose="020B0604020202020204" pitchFamily="34" charset="0"/>
              <a:cs typeface="Arial" panose="020B0604020202020204" pitchFamily="34" charset="0"/>
            </a:endParaRPr>
          </a:p>
        </p:txBody>
      </p:sp>
      <p:pic>
        <p:nvPicPr>
          <p:cNvPr id="38927" name="Picture 21">
            <a:extLst>
              <a:ext uri="{FF2B5EF4-FFF2-40B4-BE49-F238E27FC236}">
                <a16:creationId xmlns:a16="http://schemas.microsoft.com/office/drawing/2014/main" id="{ACC0CAE2-FAC8-404C-843B-5C710DCB15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85513" y="188913"/>
            <a:ext cx="900112"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8" name="Picture 22">
            <a:extLst>
              <a:ext uri="{FF2B5EF4-FFF2-40B4-BE49-F238E27FC236}">
                <a16:creationId xmlns:a16="http://schemas.microsoft.com/office/drawing/2014/main" id="{D06F2560-D384-4B5D-885C-CEA2648D1B6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59050" y="1673226"/>
            <a:ext cx="144145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80B523B-C384-4F83-8C41-134C2FE06440}"/>
              </a:ext>
            </a:extLst>
          </p:cNvPr>
          <p:cNvSpPr txBox="1"/>
          <p:nvPr/>
        </p:nvSpPr>
        <p:spPr>
          <a:xfrm>
            <a:off x="6614836" y="5020093"/>
            <a:ext cx="52766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FF0000"/>
                </a:solidFill>
                <a:latin typeface="Arial"/>
                <a:cs typeface="Arial"/>
              </a:rPr>
              <a:t>* 1.3 specific objective is closed</a:t>
            </a:r>
            <a:r>
              <a:rPr lang="lt-LT" dirty="0">
                <a:latin typeface="Arial"/>
                <a:cs typeface="Arial"/>
              </a:rPr>
              <a:t>​</a:t>
            </a:r>
          </a:p>
        </p:txBody>
      </p:sp>
    </p:spTree>
    <p:extLst>
      <p:ext uri="{BB962C8B-B14F-4D97-AF65-F5344CB8AC3E}">
        <p14:creationId xmlns:p14="http://schemas.microsoft.com/office/powerpoint/2010/main" val="1682812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2">
            <a:extLst>
              <a:ext uri="{FF2B5EF4-FFF2-40B4-BE49-F238E27FC236}">
                <a16:creationId xmlns:a16="http://schemas.microsoft.com/office/drawing/2014/main" id="{D06F2560-D384-4B5D-885C-CEA2648D1B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9634" y="3631110"/>
            <a:ext cx="144145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14" name="Group 7">
            <a:extLst>
              <a:ext uri="{FF2B5EF4-FFF2-40B4-BE49-F238E27FC236}">
                <a16:creationId xmlns:a16="http://schemas.microsoft.com/office/drawing/2014/main" id="{9A323E20-9FCF-4A41-BA7B-5A1A9C411657}"/>
              </a:ext>
            </a:extLst>
          </p:cNvPr>
          <p:cNvGrpSpPr>
            <a:grpSpLocks/>
          </p:cNvGrpSpPr>
          <p:nvPr/>
        </p:nvGrpSpPr>
        <p:grpSpPr bwMode="auto">
          <a:xfrm>
            <a:off x="0" y="6200775"/>
            <a:ext cx="12192000" cy="657225"/>
            <a:chOff x="-6092" y="914400"/>
            <a:chExt cx="6102092" cy="788312"/>
          </a:xfrm>
        </p:grpSpPr>
        <p:sp>
          <p:nvSpPr>
            <p:cNvPr id="6" name="Rectangle 5">
              <a:extLst>
                <a:ext uri="{FF2B5EF4-FFF2-40B4-BE49-F238E27FC236}">
                  <a16:creationId xmlns:a16="http://schemas.microsoft.com/office/drawing/2014/main" id="{F987DDB1-ED89-4966-80BB-107D89F12C8B}"/>
                </a:ext>
              </a:extLst>
            </p:cNvPr>
            <p:cNvSpPr/>
            <p:nvPr/>
          </p:nvSpPr>
          <p:spPr>
            <a:xfrm>
              <a:off x="264" y="914400"/>
              <a:ext cx="6095736"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Isosceles Triangle 6">
              <a:extLst>
                <a:ext uri="{FF2B5EF4-FFF2-40B4-BE49-F238E27FC236}">
                  <a16:creationId xmlns:a16="http://schemas.microsoft.com/office/drawing/2014/main" id="{00F8E8DC-21CD-4C21-9EAA-3D21E973C5FC}"/>
                </a:ext>
              </a:extLst>
            </p:cNvPr>
            <p:cNvSpPr/>
            <p:nvPr/>
          </p:nvSpPr>
          <p:spPr>
            <a:xfrm rot="5400000">
              <a:off x="-231010" y="1139318"/>
              <a:ext cx="788312"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38915" name="TextBox 9">
            <a:extLst>
              <a:ext uri="{FF2B5EF4-FFF2-40B4-BE49-F238E27FC236}">
                <a16:creationId xmlns:a16="http://schemas.microsoft.com/office/drawing/2014/main" id="{F2558219-CE09-40E3-AD81-F40B7D55B5FC}"/>
              </a:ext>
            </a:extLst>
          </p:cNvPr>
          <p:cNvSpPr txBox="1">
            <a:spLocks noChangeArrowheads="1"/>
          </p:cNvSpPr>
          <p:nvPr/>
        </p:nvSpPr>
        <p:spPr bwMode="auto">
          <a:xfrm>
            <a:off x="676275" y="6350000"/>
            <a:ext cx="520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lt-LT" altLang="lv-LV" sz="1600" b="1">
                <a:solidFill>
                  <a:schemeClr val="bg1"/>
                </a:solidFill>
                <a:latin typeface="Montserrat"/>
              </a:rPr>
              <a:t>Interreg V-A Latvia-Lithuania Programme 2014-2020</a:t>
            </a:r>
            <a:endParaRPr lang="en-GB" altLang="lv-LV" sz="1600" b="1">
              <a:solidFill>
                <a:schemeClr val="bg1"/>
              </a:solidFill>
              <a:latin typeface="Montserrat"/>
            </a:endParaRPr>
          </a:p>
        </p:txBody>
      </p:sp>
      <p:sp>
        <p:nvSpPr>
          <p:cNvPr id="38916" name="TextBox 10">
            <a:extLst>
              <a:ext uri="{FF2B5EF4-FFF2-40B4-BE49-F238E27FC236}">
                <a16:creationId xmlns:a16="http://schemas.microsoft.com/office/drawing/2014/main" id="{796DB506-6C85-47DC-BCA9-66DCF3004F25}"/>
              </a:ext>
            </a:extLst>
          </p:cNvPr>
          <p:cNvSpPr txBox="1">
            <a:spLocks noChangeArrowheads="1"/>
          </p:cNvSpPr>
          <p:nvPr/>
        </p:nvSpPr>
        <p:spPr bwMode="auto">
          <a:xfrm>
            <a:off x="10153650" y="6350000"/>
            <a:ext cx="1612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lv-LV" altLang="lv-LV" sz="1600" b="1">
                <a:solidFill>
                  <a:schemeClr val="bg1"/>
                </a:solidFill>
                <a:latin typeface="Montserrat"/>
              </a:rPr>
              <a:t>www.latlit.eu</a:t>
            </a:r>
            <a:endParaRPr lang="en-GB" altLang="lv-LV" sz="1600" b="1">
              <a:solidFill>
                <a:schemeClr val="bg1"/>
              </a:solidFill>
              <a:latin typeface="Montserrat"/>
            </a:endParaRPr>
          </a:p>
        </p:txBody>
      </p:sp>
      <p:sp>
        <p:nvSpPr>
          <p:cNvPr id="38917" name="TextBox 15">
            <a:extLst>
              <a:ext uri="{FF2B5EF4-FFF2-40B4-BE49-F238E27FC236}">
                <a16:creationId xmlns:a16="http://schemas.microsoft.com/office/drawing/2014/main" id="{EB192F93-42D5-452D-A08B-9094C70CF042}"/>
              </a:ext>
            </a:extLst>
          </p:cNvPr>
          <p:cNvSpPr txBox="1">
            <a:spLocks noChangeArrowheads="1"/>
          </p:cNvSpPr>
          <p:nvPr/>
        </p:nvSpPr>
        <p:spPr bwMode="auto">
          <a:xfrm>
            <a:off x="4642861" y="355229"/>
            <a:ext cx="77358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endParaRPr lang="en-GB" altLang="lv-LV" sz="1800" b="1">
              <a:solidFill>
                <a:srgbClr val="9FAEE5"/>
              </a:solidFill>
              <a:latin typeface="Arial"/>
              <a:cs typeface="Arial"/>
            </a:endParaRPr>
          </a:p>
          <a:p>
            <a:pPr>
              <a:lnSpc>
                <a:spcPct val="100000"/>
              </a:lnSpc>
              <a:spcBef>
                <a:spcPct val="0"/>
              </a:spcBef>
              <a:buNone/>
            </a:pPr>
            <a:r>
              <a:rPr lang="en-GB" altLang="lv-LV" sz="1800" b="1">
                <a:solidFill>
                  <a:srgbClr val="9FAEE5"/>
                </a:solidFill>
                <a:latin typeface="Arial"/>
                <a:cs typeface="Arial"/>
              </a:rPr>
              <a:t>PRIORITY I</a:t>
            </a:r>
            <a:endParaRPr lang="en-GB">
              <a:solidFill>
                <a:srgbClr val="000000"/>
              </a:solidFill>
              <a:latin typeface="Arial"/>
              <a:cs typeface="Arial"/>
            </a:endParaRPr>
          </a:p>
          <a:p>
            <a:pPr>
              <a:lnSpc>
                <a:spcPct val="100000"/>
              </a:lnSpc>
              <a:spcBef>
                <a:spcPct val="0"/>
              </a:spcBef>
              <a:buNone/>
            </a:pPr>
            <a:r>
              <a:rPr lang="en-GB" altLang="lv-LV" sz="1800" b="1">
                <a:solidFill>
                  <a:srgbClr val="9FAEE5"/>
                </a:solidFill>
                <a:latin typeface="Arial"/>
                <a:cs typeface="Arial"/>
              </a:rPr>
              <a:t>Sustainable and clean environment through cooperation</a:t>
            </a:r>
            <a:endParaRPr lang="en-GB">
              <a:latin typeface="Arial"/>
              <a:cs typeface="Arial"/>
            </a:endParaRPr>
          </a:p>
        </p:txBody>
      </p:sp>
      <p:pic>
        <p:nvPicPr>
          <p:cNvPr id="38918" name="Picture 19">
            <a:extLst>
              <a:ext uri="{FF2B5EF4-FFF2-40B4-BE49-F238E27FC236}">
                <a16:creationId xmlns:a16="http://schemas.microsoft.com/office/drawing/2014/main" id="{422781F7-D40E-4459-9510-33542B3B18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500" y="106363"/>
            <a:ext cx="4003675"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8303670C-384F-499F-BAAA-94B9C8449BAC}"/>
              </a:ext>
            </a:extLst>
          </p:cNvPr>
          <p:cNvCxnSpPr/>
          <p:nvPr/>
        </p:nvCxnSpPr>
        <p:spPr>
          <a:xfrm>
            <a:off x="12700" y="1524000"/>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35" name="Rectangle 4">
            <a:extLst>
              <a:ext uri="{FF2B5EF4-FFF2-40B4-BE49-F238E27FC236}">
                <a16:creationId xmlns:a16="http://schemas.microsoft.com/office/drawing/2014/main" id="{5F63E38A-187A-4488-9C45-00ED84BB79FD}"/>
              </a:ext>
            </a:extLst>
          </p:cNvPr>
          <p:cNvSpPr>
            <a:spLocks noChangeArrowheads="1"/>
          </p:cNvSpPr>
          <p:nvPr/>
        </p:nvSpPr>
        <p:spPr bwMode="auto">
          <a:xfrm>
            <a:off x="866099" y="1576016"/>
            <a:ext cx="10977558" cy="1144929"/>
          </a:xfrm>
          <a:prstGeom prst="rect">
            <a:avLst/>
          </a:prstGeom>
          <a:noFill/>
          <a:ln>
            <a:noFill/>
          </a:ln>
        </p:spPr>
        <p:txBody>
          <a:bodyPr wrap="square"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14000"/>
              </a:lnSpc>
              <a:spcBef>
                <a:spcPct val="0"/>
              </a:spcBef>
              <a:buNone/>
              <a:defRPr/>
            </a:pPr>
            <a:r>
              <a:rPr lang="en-GB" altLang="en-US" sz="2000" b="1" dirty="0">
                <a:solidFill>
                  <a:schemeClr val="accent6">
                    <a:lumMod val="50000"/>
                  </a:schemeClr>
                </a:solidFill>
                <a:latin typeface="Arial"/>
                <a:cs typeface="Arial"/>
              </a:rPr>
              <a:t>SO 1.1. </a:t>
            </a:r>
            <a:r>
              <a:rPr lang="en-GB" altLang="en-US" sz="2000" dirty="0">
                <a:solidFill>
                  <a:schemeClr val="accent6">
                    <a:lumMod val="50000"/>
                  </a:schemeClr>
                </a:solidFill>
                <a:latin typeface="Arial"/>
                <a:cs typeface="Arial"/>
              </a:rPr>
              <a:t>To increase number of visitors to the Programme area through improving and developing cultural and natural heritage objects, services and products</a:t>
            </a:r>
            <a:endParaRPr lang="en-US" dirty="0">
              <a:solidFill>
                <a:schemeClr val="accent6">
                  <a:lumMod val="50000"/>
                </a:schemeClr>
              </a:solidFill>
              <a:latin typeface="Arial"/>
              <a:cs typeface="Arial"/>
            </a:endParaRPr>
          </a:p>
          <a:p>
            <a:pPr>
              <a:lnSpc>
                <a:spcPct val="113999"/>
              </a:lnSpc>
              <a:spcBef>
                <a:spcPct val="0"/>
              </a:spcBef>
              <a:buNone/>
              <a:defRPr/>
            </a:pPr>
            <a:r>
              <a:rPr lang="en-GB" altLang="en-US" sz="2000" dirty="0">
                <a:latin typeface="Arial"/>
                <a:cs typeface="Arial"/>
              </a:rPr>
              <a:t>Indicative list of supported activities:</a:t>
            </a:r>
            <a:endParaRPr lang="en-GB" altLang="en-US" sz="2000" dirty="0">
              <a:latin typeface="Arial" panose="020B0604020202020204" pitchFamily="34" charset="0"/>
            </a:endParaRPr>
          </a:p>
        </p:txBody>
      </p:sp>
      <p:pic>
        <p:nvPicPr>
          <p:cNvPr id="38927" name="Picture 21">
            <a:extLst>
              <a:ext uri="{FF2B5EF4-FFF2-40B4-BE49-F238E27FC236}">
                <a16:creationId xmlns:a16="http://schemas.microsoft.com/office/drawing/2014/main" id="{ACC0CAE2-FAC8-404C-843B-5C710DCB15B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85513" y="188913"/>
            <a:ext cx="900112"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Hexagon 13">
            <a:extLst>
              <a:ext uri="{FF2B5EF4-FFF2-40B4-BE49-F238E27FC236}">
                <a16:creationId xmlns:a16="http://schemas.microsoft.com/office/drawing/2014/main" id="{AB131088-D4F8-48D6-A6C6-60FC57EBF4EA}"/>
              </a:ext>
            </a:extLst>
          </p:cNvPr>
          <p:cNvSpPr/>
          <p:nvPr/>
        </p:nvSpPr>
        <p:spPr>
          <a:xfrm>
            <a:off x="1689463" y="2993726"/>
            <a:ext cx="3609066" cy="729330"/>
          </a:xfrm>
          <a:prstGeom prst="hexagon">
            <a:avLst/>
          </a:prstGeom>
          <a:solidFill>
            <a:schemeClr val="bg1"/>
          </a:solidFill>
          <a:ln w="28575">
            <a:solidFill>
              <a:srgbClr val="98C2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Arial" panose="020B0604020202020204" pitchFamily="34" charset="0"/>
                <a:cs typeface="Arial" panose="020B0604020202020204" pitchFamily="34" charset="0"/>
              </a:rPr>
              <a:t>New joint sustainable touristic products and services</a:t>
            </a:r>
          </a:p>
        </p:txBody>
      </p:sp>
      <p:sp>
        <p:nvSpPr>
          <p:cNvPr id="16" name="Hexagon 15">
            <a:extLst>
              <a:ext uri="{FF2B5EF4-FFF2-40B4-BE49-F238E27FC236}">
                <a16:creationId xmlns:a16="http://schemas.microsoft.com/office/drawing/2014/main" id="{AB131088-D4F8-48D6-A6C6-60FC57EBF4EA}"/>
              </a:ext>
            </a:extLst>
          </p:cNvPr>
          <p:cNvSpPr/>
          <p:nvPr/>
        </p:nvSpPr>
        <p:spPr>
          <a:xfrm>
            <a:off x="1324660" y="3963766"/>
            <a:ext cx="3609065" cy="729330"/>
          </a:xfrm>
          <a:prstGeom prst="hexagon">
            <a:avLst/>
          </a:prstGeom>
          <a:solidFill>
            <a:schemeClr val="bg1"/>
          </a:solidFill>
          <a:ln w="28575">
            <a:solidFill>
              <a:srgbClr val="98C2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Arial" panose="020B0604020202020204" pitchFamily="34" charset="0"/>
                <a:cs typeface="Arial" panose="020B0604020202020204" pitchFamily="34" charset="0"/>
              </a:rPr>
              <a:t>Improvement of infrastructure for cultural and natural objects </a:t>
            </a:r>
          </a:p>
        </p:txBody>
      </p:sp>
      <p:sp>
        <p:nvSpPr>
          <p:cNvPr id="17" name="Hexagon 16">
            <a:extLst>
              <a:ext uri="{FF2B5EF4-FFF2-40B4-BE49-F238E27FC236}">
                <a16:creationId xmlns:a16="http://schemas.microsoft.com/office/drawing/2014/main" id="{AB131088-D4F8-48D6-A6C6-60FC57EBF4EA}"/>
              </a:ext>
            </a:extLst>
          </p:cNvPr>
          <p:cNvSpPr/>
          <p:nvPr/>
        </p:nvSpPr>
        <p:spPr>
          <a:xfrm>
            <a:off x="1689463" y="4994351"/>
            <a:ext cx="3609065" cy="729330"/>
          </a:xfrm>
          <a:prstGeom prst="hexagon">
            <a:avLst/>
          </a:prstGeom>
          <a:solidFill>
            <a:schemeClr val="bg1"/>
          </a:solidFill>
          <a:ln w="28575">
            <a:solidFill>
              <a:srgbClr val="98C2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Arial" panose="020B0604020202020204" pitchFamily="34" charset="0"/>
                <a:cs typeface="Arial" panose="020B0604020202020204" pitchFamily="34" charset="0"/>
              </a:rPr>
              <a:t>Tangible/intangible joint cultural and natural heritage</a:t>
            </a:r>
          </a:p>
        </p:txBody>
      </p:sp>
      <p:sp>
        <p:nvSpPr>
          <p:cNvPr id="18" name="Hexagon 17">
            <a:extLst>
              <a:ext uri="{FF2B5EF4-FFF2-40B4-BE49-F238E27FC236}">
                <a16:creationId xmlns:a16="http://schemas.microsoft.com/office/drawing/2014/main" id="{AB131088-D4F8-48D6-A6C6-60FC57EBF4EA}"/>
              </a:ext>
            </a:extLst>
          </p:cNvPr>
          <p:cNvSpPr/>
          <p:nvPr/>
        </p:nvSpPr>
        <p:spPr>
          <a:xfrm>
            <a:off x="6308381" y="4994351"/>
            <a:ext cx="3609065" cy="729330"/>
          </a:xfrm>
          <a:prstGeom prst="hexagon">
            <a:avLst/>
          </a:prstGeom>
          <a:solidFill>
            <a:schemeClr val="bg1"/>
          </a:solidFill>
          <a:ln w="28575">
            <a:solidFill>
              <a:srgbClr val="98C2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Arial" panose="020B0604020202020204" pitchFamily="34" charset="0"/>
                <a:cs typeface="Arial" panose="020B0604020202020204" pitchFamily="34" charset="0"/>
              </a:rPr>
              <a:t>Clustering and marketing</a:t>
            </a:r>
          </a:p>
        </p:txBody>
      </p:sp>
      <p:sp>
        <p:nvSpPr>
          <p:cNvPr id="19" name="Hexagon 18">
            <a:extLst>
              <a:ext uri="{FF2B5EF4-FFF2-40B4-BE49-F238E27FC236}">
                <a16:creationId xmlns:a16="http://schemas.microsoft.com/office/drawing/2014/main" id="{AB131088-D4F8-48D6-A6C6-60FC57EBF4EA}"/>
              </a:ext>
            </a:extLst>
          </p:cNvPr>
          <p:cNvSpPr/>
          <p:nvPr/>
        </p:nvSpPr>
        <p:spPr>
          <a:xfrm>
            <a:off x="6686993" y="3986376"/>
            <a:ext cx="3609065" cy="729330"/>
          </a:xfrm>
          <a:prstGeom prst="hexagon">
            <a:avLst/>
          </a:prstGeom>
          <a:solidFill>
            <a:schemeClr val="bg1"/>
          </a:solidFill>
          <a:ln w="28575">
            <a:solidFill>
              <a:srgbClr val="98C2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Arial" panose="020B0604020202020204" pitchFamily="34" charset="0"/>
                <a:cs typeface="Arial" panose="020B0604020202020204" pitchFamily="34" charset="0"/>
              </a:rPr>
              <a:t>Capacity building of involved stakeholders </a:t>
            </a:r>
          </a:p>
        </p:txBody>
      </p:sp>
      <p:sp>
        <p:nvSpPr>
          <p:cNvPr id="20" name="Hexagon 19">
            <a:extLst>
              <a:ext uri="{FF2B5EF4-FFF2-40B4-BE49-F238E27FC236}">
                <a16:creationId xmlns:a16="http://schemas.microsoft.com/office/drawing/2014/main" id="{AB131088-D4F8-48D6-A6C6-60FC57EBF4EA}"/>
              </a:ext>
            </a:extLst>
          </p:cNvPr>
          <p:cNvSpPr/>
          <p:nvPr/>
        </p:nvSpPr>
        <p:spPr>
          <a:xfrm>
            <a:off x="6308381" y="2993726"/>
            <a:ext cx="3609065" cy="729330"/>
          </a:xfrm>
          <a:prstGeom prst="hexagon">
            <a:avLst/>
          </a:prstGeom>
          <a:solidFill>
            <a:schemeClr val="bg1"/>
          </a:solidFill>
          <a:ln w="28575">
            <a:solidFill>
              <a:srgbClr val="98C2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Arial" panose="020B0604020202020204" pitchFamily="34" charset="0"/>
                <a:cs typeface="Arial" panose="020B0604020202020204" pitchFamily="34" charset="0"/>
              </a:rPr>
              <a:t>ICT solutions for products/services</a:t>
            </a:r>
          </a:p>
        </p:txBody>
      </p:sp>
    </p:spTree>
    <p:extLst>
      <p:ext uri="{BB962C8B-B14F-4D97-AF65-F5344CB8AC3E}">
        <p14:creationId xmlns:p14="http://schemas.microsoft.com/office/powerpoint/2010/main" val="71484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7">
            <a:extLst>
              <a:ext uri="{FF2B5EF4-FFF2-40B4-BE49-F238E27FC236}">
                <a16:creationId xmlns:a16="http://schemas.microsoft.com/office/drawing/2014/main" id="{9A323E20-9FCF-4A41-BA7B-5A1A9C411657}"/>
              </a:ext>
            </a:extLst>
          </p:cNvPr>
          <p:cNvGrpSpPr>
            <a:grpSpLocks/>
          </p:cNvGrpSpPr>
          <p:nvPr/>
        </p:nvGrpSpPr>
        <p:grpSpPr bwMode="auto">
          <a:xfrm>
            <a:off x="0" y="6200775"/>
            <a:ext cx="12192000" cy="657225"/>
            <a:chOff x="-6092" y="914400"/>
            <a:chExt cx="6102092" cy="788312"/>
          </a:xfrm>
        </p:grpSpPr>
        <p:sp>
          <p:nvSpPr>
            <p:cNvPr id="6" name="Rectangle 5">
              <a:extLst>
                <a:ext uri="{FF2B5EF4-FFF2-40B4-BE49-F238E27FC236}">
                  <a16:creationId xmlns:a16="http://schemas.microsoft.com/office/drawing/2014/main" id="{F987DDB1-ED89-4966-80BB-107D89F12C8B}"/>
                </a:ext>
              </a:extLst>
            </p:cNvPr>
            <p:cNvSpPr/>
            <p:nvPr/>
          </p:nvSpPr>
          <p:spPr>
            <a:xfrm>
              <a:off x="264" y="914400"/>
              <a:ext cx="6095736" cy="788312"/>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Isosceles Triangle 6">
              <a:extLst>
                <a:ext uri="{FF2B5EF4-FFF2-40B4-BE49-F238E27FC236}">
                  <a16:creationId xmlns:a16="http://schemas.microsoft.com/office/drawing/2014/main" id="{00F8E8DC-21CD-4C21-9EAA-3D21E973C5FC}"/>
                </a:ext>
              </a:extLst>
            </p:cNvPr>
            <p:cNvSpPr/>
            <p:nvPr/>
          </p:nvSpPr>
          <p:spPr>
            <a:xfrm rot="5400000">
              <a:off x="-231010" y="1139318"/>
              <a:ext cx="788312" cy="338475"/>
            </a:xfrm>
            <a:custGeom>
              <a:avLst/>
              <a:gdLst>
                <a:gd name="connsiteX0" fmla="*/ 1 w 788312"/>
                <a:gd name="connsiteY0" fmla="*/ 243082 h 636399"/>
                <a:gd name="connsiteX1" fmla="*/ 394156 w 788312"/>
                <a:gd name="connsiteY1" fmla="*/ 0 h 636399"/>
                <a:gd name="connsiteX2" fmla="*/ 788311 w 788312"/>
                <a:gd name="connsiteY2" fmla="*/ 243082 h 636399"/>
                <a:gd name="connsiteX3" fmla="*/ 637757 w 788312"/>
                <a:gd name="connsiteY3" fmla="*/ 636397 h 636399"/>
                <a:gd name="connsiteX4" fmla="*/ 150555 w 788312"/>
                <a:gd name="connsiteY4" fmla="*/ 636397 h 636399"/>
                <a:gd name="connsiteX5" fmla="*/ 1 w 788312"/>
                <a:gd name="connsiteY5" fmla="*/ 243082 h 636399"/>
                <a:gd name="connsiteX0" fmla="*/ 0 w 788310"/>
                <a:gd name="connsiteY0" fmla="*/ 243082 h 639812"/>
                <a:gd name="connsiteX1" fmla="*/ 394155 w 788310"/>
                <a:gd name="connsiteY1" fmla="*/ 0 h 639812"/>
                <a:gd name="connsiteX2" fmla="*/ 788310 w 788310"/>
                <a:gd name="connsiteY2" fmla="*/ 243082 h 639812"/>
                <a:gd name="connsiteX3" fmla="*/ 637756 w 788310"/>
                <a:gd name="connsiteY3" fmla="*/ 636397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29573 h 639812"/>
                <a:gd name="connsiteX4" fmla="*/ 3840 w 788310"/>
                <a:gd name="connsiteY4" fmla="*/ 639812 h 639812"/>
                <a:gd name="connsiteX5" fmla="*/ 0 w 788310"/>
                <a:gd name="connsiteY5" fmla="*/ 243082 h 639812"/>
                <a:gd name="connsiteX0" fmla="*/ 0 w 788310"/>
                <a:gd name="connsiteY0" fmla="*/ 243082 h 639812"/>
                <a:gd name="connsiteX1" fmla="*/ 394155 w 788310"/>
                <a:gd name="connsiteY1" fmla="*/ 0 h 639812"/>
                <a:gd name="connsiteX2" fmla="*/ 788310 w 788310"/>
                <a:gd name="connsiteY2" fmla="*/ 243082 h 639812"/>
                <a:gd name="connsiteX3" fmla="*/ 787881 w 788310"/>
                <a:gd name="connsiteY3" fmla="*/ 636717 h 639812"/>
                <a:gd name="connsiteX4" fmla="*/ 3840 w 788310"/>
                <a:gd name="connsiteY4" fmla="*/ 639812 h 639812"/>
                <a:gd name="connsiteX5" fmla="*/ 0 w 788310"/>
                <a:gd name="connsiteY5" fmla="*/ 243082 h 639812"/>
                <a:gd name="connsiteX0" fmla="*/ 0 w 788310"/>
                <a:gd name="connsiteY0" fmla="*/ 243082 h 642194"/>
                <a:gd name="connsiteX1" fmla="*/ 394155 w 788310"/>
                <a:gd name="connsiteY1" fmla="*/ 0 h 642194"/>
                <a:gd name="connsiteX2" fmla="*/ 788310 w 788310"/>
                <a:gd name="connsiteY2" fmla="*/ 243082 h 642194"/>
                <a:gd name="connsiteX3" fmla="*/ 787881 w 788310"/>
                <a:gd name="connsiteY3" fmla="*/ 636717 h 642194"/>
                <a:gd name="connsiteX4" fmla="*/ 1459 w 788310"/>
                <a:gd name="connsiteY4" fmla="*/ 642194 h 642194"/>
                <a:gd name="connsiteX5" fmla="*/ 0 w 788310"/>
                <a:gd name="connsiteY5" fmla="*/ 243082 h 64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310" h="642194">
                  <a:moveTo>
                    <a:pt x="0" y="243082"/>
                  </a:moveTo>
                  <a:lnTo>
                    <a:pt x="394155" y="0"/>
                  </a:lnTo>
                  <a:lnTo>
                    <a:pt x="788310" y="243082"/>
                  </a:lnTo>
                  <a:lnTo>
                    <a:pt x="787881" y="636717"/>
                  </a:lnTo>
                  <a:lnTo>
                    <a:pt x="1459" y="642194"/>
                  </a:lnTo>
                  <a:cubicBezTo>
                    <a:pt x="973" y="509157"/>
                    <a:pt x="486" y="376119"/>
                    <a:pt x="0" y="243082"/>
                  </a:cubicBezTo>
                  <a:close/>
                </a:path>
              </a:pathLst>
            </a:custGeom>
            <a:solidFill>
              <a:srgbClr val="95A4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38915" name="TextBox 9">
            <a:extLst>
              <a:ext uri="{FF2B5EF4-FFF2-40B4-BE49-F238E27FC236}">
                <a16:creationId xmlns:a16="http://schemas.microsoft.com/office/drawing/2014/main" id="{F2558219-CE09-40E3-AD81-F40B7D55B5FC}"/>
              </a:ext>
            </a:extLst>
          </p:cNvPr>
          <p:cNvSpPr txBox="1">
            <a:spLocks noChangeArrowheads="1"/>
          </p:cNvSpPr>
          <p:nvPr/>
        </p:nvSpPr>
        <p:spPr bwMode="auto">
          <a:xfrm>
            <a:off x="676275" y="6350000"/>
            <a:ext cx="520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lt-LT" altLang="lv-LV" sz="1600" b="1">
                <a:solidFill>
                  <a:schemeClr val="bg1"/>
                </a:solidFill>
                <a:latin typeface="Montserrat"/>
              </a:rPr>
              <a:t>Interreg V-A Latvia-Lithuania Programme 2014-2020</a:t>
            </a:r>
            <a:endParaRPr lang="en-GB" altLang="lv-LV" sz="1600" b="1">
              <a:solidFill>
                <a:schemeClr val="bg1"/>
              </a:solidFill>
              <a:latin typeface="Montserrat"/>
            </a:endParaRPr>
          </a:p>
        </p:txBody>
      </p:sp>
      <p:sp>
        <p:nvSpPr>
          <p:cNvPr id="38916" name="TextBox 10">
            <a:extLst>
              <a:ext uri="{FF2B5EF4-FFF2-40B4-BE49-F238E27FC236}">
                <a16:creationId xmlns:a16="http://schemas.microsoft.com/office/drawing/2014/main" id="{796DB506-6C85-47DC-BCA9-66DCF3004F25}"/>
              </a:ext>
            </a:extLst>
          </p:cNvPr>
          <p:cNvSpPr txBox="1">
            <a:spLocks noChangeArrowheads="1"/>
          </p:cNvSpPr>
          <p:nvPr/>
        </p:nvSpPr>
        <p:spPr bwMode="auto">
          <a:xfrm>
            <a:off x="10153650" y="6350000"/>
            <a:ext cx="1612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lv-LV" altLang="lv-LV" sz="1600" b="1">
                <a:solidFill>
                  <a:schemeClr val="bg1"/>
                </a:solidFill>
                <a:latin typeface="Montserrat"/>
              </a:rPr>
              <a:t>www.latlit.eu</a:t>
            </a:r>
            <a:endParaRPr lang="en-GB" altLang="lv-LV" sz="1600" b="1">
              <a:solidFill>
                <a:schemeClr val="bg1"/>
              </a:solidFill>
              <a:latin typeface="Montserrat"/>
            </a:endParaRPr>
          </a:p>
        </p:txBody>
      </p:sp>
      <p:sp>
        <p:nvSpPr>
          <p:cNvPr id="38917" name="TextBox 15">
            <a:extLst>
              <a:ext uri="{FF2B5EF4-FFF2-40B4-BE49-F238E27FC236}">
                <a16:creationId xmlns:a16="http://schemas.microsoft.com/office/drawing/2014/main" id="{EB192F93-42D5-452D-A08B-9094C70CF042}"/>
              </a:ext>
            </a:extLst>
          </p:cNvPr>
          <p:cNvSpPr txBox="1">
            <a:spLocks noChangeArrowheads="1"/>
          </p:cNvSpPr>
          <p:nvPr/>
        </p:nvSpPr>
        <p:spPr bwMode="auto">
          <a:xfrm>
            <a:off x="4642861" y="355229"/>
            <a:ext cx="77358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endParaRPr lang="en-GB" altLang="lv-LV" sz="1800" b="1" dirty="0">
              <a:solidFill>
                <a:srgbClr val="9FAEE5"/>
              </a:solidFill>
              <a:latin typeface="Arial"/>
              <a:cs typeface="Arial"/>
            </a:endParaRPr>
          </a:p>
          <a:p>
            <a:pPr>
              <a:lnSpc>
                <a:spcPct val="100000"/>
              </a:lnSpc>
              <a:spcBef>
                <a:spcPct val="0"/>
              </a:spcBef>
              <a:buNone/>
            </a:pPr>
            <a:r>
              <a:rPr lang="en-GB" altLang="lv-LV" sz="1800" b="1" dirty="0">
                <a:solidFill>
                  <a:srgbClr val="9FAEE5"/>
                </a:solidFill>
                <a:latin typeface="Arial"/>
                <a:cs typeface="Arial"/>
              </a:rPr>
              <a:t>PRIORITY I</a:t>
            </a:r>
            <a:endParaRPr lang="en-GB" dirty="0">
              <a:solidFill>
                <a:srgbClr val="000000"/>
              </a:solidFill>
              <a:latin typeface="Arial"/>
              <a:cs typeface="Arial"/>
            </a:endParaRPr>
          </a:p>
          <a:p>
            <a:pPr>
              <a:lnSpc>
                <a:spcPct val="100000"/>
              </a:lnSpc>
              <a:spcBef>
                <a:spcPct val="0"/>
              </a:spcBef>
              <a:buNone/>
            </a:pPr>
            <a:r>
              <a:rPr lang="en-GB" altLang="lv-LV" sz="1800" b="1" dirty="0">
                <a:solidFill>
                  <a:srgbClr val="9FAEE5"/>
                </a:solidFill>
                <a:latin typeface="Arial"/>
                <a:cs typeface="Arial"/>
              </a:rPr>
              <a:t>Sustainable and clean environment through cooperation</a:t>
            </a:r>
            <a:endParaRPr lang="en-GB" dirty="0">
              <a:latin typeface="Arial"/>
              <a:cs typeface="Arial"/>
            </a:endParaRPr>
          </a:p>
        </p:txBody>
      </p:sp>
      <p:pic>
        <p:nvPicPr>
          <p:cNvPr id="38918" name="Picture 19">
            <a:extLst>
              <a:ext uri="{FF2B5EF4-FFF2-40B4-BE49-F238E27FC236}">
                <a16:creationId xmlns:a16="http://schemas.microsoft.com/office/drawing/2014/main" id="{422781F7-D40E-4459-9510-33542B3B18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0" y="106363"/>
            <a:ext cx="4003675"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8303670C-384F-499F-BAAA-94B9C8449BAC}"/>
              </a:ext>
            </a:extLst>
          </p:cNvPr>
          <p:cNvCxnSpPr/>
          <p:nvPr/>
        </p:nvCxnSpPr>
        <p:spPr>
          <a:xfrm>
            <a:off x="12700" y="1524000"/>
            <a:ext cx="12192000" cy="0"/>
          </a:xfrm>
          <a:prstGeom prst="line">
            <a:avLst/>
          </a:prstGeom>
          <a:ln>
            <a:solidFill>
              <a:srgbClr val="034EA2"/>
            </a:solidFill>
          </a:ln>
        </p:spPr>
        <p:style>
          <a:lnRef idx="1">
            <a:schemeClr val="accent1"/>
          </a:lnRef>
          <a:fillRef idx="0">
            <a:schemeClr val="accent1"/>
          </a:fillRef>
          <a:effectRef idx="0">
            <a:schemeClr val="accent1"/>
          </a:effectRef>
          <a:fontRef idx="minor">
            <a:schemeClr val="tx1"/>
          </a:fontRef>
        </p:style>
      </p:cxnSp>
      <p:sp>
        <p:nvSpPr>
          <p:cNvPr id="35" name="Rectangle 4">
            <a:extLst>
              <a:ext uri="{FF2B5EF4-FFF2-40B4-BE49-F238E27FC236}">
                <a16:creationId xmlns:a16="http://schemas.microsoft.com/office/drawing/2014/main" id="{5F63E38A-187A-4488-9C45-00ED84BB79FD}"/>
              </a:ext>
            </a:extLst>
          </p:cNvPr>
          <p:cNvSpPr>
            <a:spLocks noChangeArrowheads="1"/>
          </p:cNvSpPr>
          <p:nvPr/>
        </p:nvSpPr>
        <p:spPr bwMode="auto">
          <a:xfrm>
            <a:off x="866099" y="1494636"/>
            <a:ext cx="10977558" cy="794064"/>
          </a:xfrm>
          <a:prstGeom prst="rect">
            <a:avLst/>
          </a:prstGeom>
          <a:noFill/>
          <a:ln>
            <a:noFill/>
          </a:ln>
        </p:spPr>
        <p:txBody>
          <a:bodyPr wrap="square"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14000"/>
              </a:lnSpc>
              <a:spcBef>
                <a:spcPct val="0"/>
              </a:spcBef>
              <a:buNone/>
              <a:defRPr/>
            </a:pPr>
            <a:r>
              <a:rPr lang="en-GB" altLang="en-US" sz="2000" b="1" dirty="0">
                <a:solidFill>
                  <a:schemeClr val="accent6">
                    <a:lumMod val="50000"/>
                  </a:schemeClr>
                </a:solidFill>
                <a:latin typeface="Arial"/>
                <a:cs typeface="Arial"/>
              </a:rPr>
              <a:t>SO 1.2. </a:t>
            </a:r>
            <a:r>
              <a:rPr lang="en-GB" altLang="en-US" sz="2000" dirty="0">
                <a:solidFill>
                  <a:schemeClr val="accent6">
                    <a:lumMod val="50000"/>
                  </a:schemeClr>
                </a:solidFill>
                <a:latin typeface="Arial"/>
                <a:cs typeface="Arial"/>
              </a:rPr>
              <a:t>To increase integration and efficiency of environmental resource management</a:t>
            </a:r>
          </a:p>
          <a:p>
            <a:pPr>
              <a:lnSpc>
                <a:spcPct val="113999"/>
              </a:lnSpc>
              <a:spcBef>
                <a:spcPct val="0"/>
              </a:spcBef>
              <a:buNone/>
              <a:defRPr/>
            </a:pPr>
            <a:r>
              <a:rPr lang="en-GB" sz="2000" dirty="0">
                <a:latin typeface="Arial"/>
                <a:cs typeface="Arial"/>
              </a:rPr>
              <a:t>Indicative list of supported activities:</a:t>
            </a:r>
            <a:endParaRPr lang="lv-LV" sz="2000" dirty="0">
              <a:latin typeface="Arial"/>
              <a:cs typeface="Arial"/>
            </a:endParaRPr>
          </a:p>
        </p:txBody>
      </p:sp>
      <p:pic>
        <p:nvPicPr>
          <p:cNvPr id="38927" name="Picture 21">
            <a:extLst>
              <a:ext uri="{FF2B5EF4-FFF2-40B4-BE49-F238E27FC236}">
                <a16:creationId xmlns:a16="http://schemas.microsoft.com/office/drawing/2014/main" id="{ACC0CAE2-FAC8-404C-843B-5C710DCB15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85513" y="188913"/>
            <a:ext cx="900112"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2">
            <a:extLst>
              <a:ext uri="{FF2B5EF4-FFF2-40B4-BE49-F238E27FC236}">
                <a16:creationId xmlns:a16="http://schemas.microsoft.com/office/drawing/2014/main" id="{D06F2560-D384-4B5D-885C-CEA2648D1B6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9633" y="3360987"/>
            <a:ext cx="144145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Hexagon 12">
            <a:extLst>
              <a:ext uri="{FF2B5EF4-FFF2-40B4-BE49-F238E27FC236}">
                <a16:creationId xmlns:a16="http://schemas.microsoft.com/office/drawing/2014/main" id="{AB131088-D4F8-48D6-A6C6-60FC57EBF4EA}"/>
              </a:ext>
            </a:extLst>
          </p:cNvPr>
          <p:cNvSpPr/>
          <p:nvPr/>
        </p:nvSpPr>
        <p:spPr>
          <a:xfrm>
            <a:off x="1435852" y="3144088"/>
            <a:ext cx="3609066" cy="729330"/>
          </a:xfrm>
          <a:prstGeom prst="hexagon">
            <a:avLst/>
          </a:prstGeom>
          <a:solidFill>
            <a:schemeClr val="bg1"/>
          </a:solidFill>
          <a:ln w="28575">
            <a:solidFill>
              <a:srgbClr val="98C2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Arial" panose="020B0604020202020204" pitchFamily="34" charset="0"/>
                <a:cs typeface="Arial" panose="020B0604020202020204" pitchFamily="34" charset="0"/>
              </a:rPr>
              <a:t>Joint concepts, strategies, models and pilot actions</a:t>
            </a:r>
          </a:p>
        </p:txBody>
      </p:sp>
      <p:sp>
        <p:nvSpPr>
          <p:cNvPr id="14" name="Hexagon 13">
            <a:extLst>
              <a:ext uri="{FF2B5EF4-FFF2-40B4-BE49-F238E27FC236}">
                <a16:creationId xmlns:a16="http://schemas.microsoft.com/office/drawing/2014/main" id="{AB131088-D4F8-48D6-A6C6-60FC57EBF4EA}"/>
              </a:ext>
            </a:extLst>
          </p:cNvPr>
          <p:cNvSpPr/>
          <p:nvPr/>
        </p:nvSpPr>
        <p:spPr>
          <a:xfrm>
            <a:off x="1391138" y="3968744"/>
            <a:ext cx="3609065" cy="729330"/>
          </a:xfrm>
          <a:prstGeom prst="hexagon">
            <a:avLst/>
          </a:prstGeom>
          <a:solidFill>
            <a:schemeClr val="bg1"/>
          </a:solidFill>
          <a:ln w="28575">
            <a:solidFill>
              <a:srgbClr val="98C2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Arial" panose="020B0604020202020204" pitchFamily="34" charset="0"/>
                <a:cs typeface="Arial" panose="020B0604020202020204" pitchFamily="34" charset="0"/>
              </a:rPr>
              <a:t>Planning and development of related equipment and infrastructure</a:t>
            </a:r>
          </a:p>
        </p:txBody>
      </p:sp>
      <p:sp>
        <p:nvSpPr>
          <p:cNvPr id="15" name="Hexagon 14">
            <a:extLst>
              <a:ext uri="{FF2B5EF4-FFF2-40B4-BE49-F238E27FC236}">
                <a16:creationId xmlns:a16="http://schemas.microsoft.com/office/drawing/2014/main" id="{AB131088-D4F8-48D6-A6C6-60FC57EBF4EA}"/>
              </a:ext>
            </a:extLst>
          </p:cNvPr>
          <p:cNvSpPr/>
          <p:nvPr/>
        </p:nvSpPr>
        <p:spPr>
          <a:xfrm>
            <a:off x="1764425" y="4761645"/>
            <a:ext cx="3609065" cy="729330"/>
          </a:xfrm>
          <a:prstGeom prst="hexagon">
            <a:avLst/>
          </a:prstGeom>
          <a:solidFill>
            <a:schemeClr val="bg1"/>
          </a:solidFill>
          <a:ln w="28575">
            <a:solidFill>
              <a:srgbClr val="98C2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Arial" panose="020B0604020202020204" pitchFamily="34" charset="0"/>
                <a:cs typeface="Arial" panose="020B0604020202020204" pitchFamily="34" charset="0"/>
              </a:rPr>
              <a:t>Construction and promotion of green infrastructure</a:t>
            </a:r>
          </a:p>
        </p:txBody>
      </p:sp>
      <p:sp>
        <p:nvSpPr>
          <p:cNvPr id="16" name="Hexagon 15">
            <a:extLst>
              <a:ext uri="{FF2B5EF4-FFF2-40B4-BE49-F238E27FC236}">
                <a16:creationId xmlns:a16="http://schemas.microsoft.com/office/drawing/2014/main" id="{AB131088-D4F8-48D6-A6C6-60FC57EBF4EA}"/>
              </a:ext>
            </a:extLst>
          </p:cNvPr>
          <p:cNvSpPr/>
          <p:nvPr/>
        </p:nvSpPr>
        <p:spPr>
          <a:xfrm>
            <a:off x="6188265" y="4737937"/>
            <a:ext cx="3609065" cy="729330"/>
          </a:xfrm>
          <a:prstGeom prst="hexagon">
            <a:avLst/>
          </a:prstGeom>
          <a:solidFill>
            <a:schemeClr val="bg1"/>
          </a:solidFill>
          <a:ln w="28575">
            <a:solidFill>
              <a:srgbClr val="98C2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Arial" panose="020B0604020202020204" pitchFamily="34" charset="0"/>
                <a:cs typeface="Arial" panose="020B0604020202020204" pitchFamily="34" charset="0"/>
              </a:rPr>
              <a:t>Educational and awareness raising activities</a:t>
            </a:r>
          </a:p>
        </p:txBody>
      </p:sp>
      <p:sp>
        <p:nvSpPr>
          <p:cNvPr id="17" name="Hexagon 16">
            <a:extLst>
              <a:ext uri="{FF2B5EF4-FFF2-40B4-BE49-F238E27FC236}">
                <a16:creationId xmlns:a16="http://schemas.microsoft.com/office/drawing/2014/main" id="{AB131088-D4F8-48D6-A6C6-60FC57EBF4EA}"/>
              </a:ext>
            </a:extLst>
          </p:cNvPr>
          <p:cNvSpPr/>
          <p:nvPr/>
        </p:nvSpPr>
        <p:spPr>
          <a:xfrm>
            <a:off x="6620513" y="3914814"/>
            <a:ext cx="3609065" cy="729330"/>
          </a:xfrm>
          <a:prstGeom prst="hexagon">
            <a:avLst/>
          </a:prstGeom>
          <a:solidFill>
            <a:schemeClr val="bg1"/>
          </a:solidFill>
          <a:ln w="28575">
            <a:solidFill>
              <a:srgbClr val="98C2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accent6">
                    <a:lumMod val="50000"/>
                  </a:schemeClr>
                </a:solidFill>
                <a:latin typeface="Arial" panose="020B0604020202020204" pitchFamily="34" charset="0"/>
                <a:cs typeface="Arial" panose="020B0604020202020204" pitchFamily="34" charset="0"/>
              </a:rPr>
              <a:t>Developing information</a:t>
            </a:r>
          </a:p>
        </p:txBody>
      </p:sp>
      <p:sp>
        <p:nvSpPr>
          <p:cNvPr id="18" name="Hexagon 17">
            <a:extLst>
              <a:ext uri="{FF2B5EF4-FFF2-40B4-BE49-F238E27FC236}">
                <a16:creationId xmlns:a16="http://schemas.microsoft.com/office/drawing/2014/main" id="{AB131088-D4F8-48D6-A6C6-60FC57EBF4EA}"/>
              </a:ext>
            </a:extLst>
          </p:cNvPr>
          <p:cNvSpPr/>
          <p:nvPr/>
        </p:nvSpPr>
        <p:spPr>
          <a:xfrm>
            <a:off x="6620512" y="3138736"/>
            <a:ext cx="3609065" cy="729330"/>
          </a:xfrm>
          <a:prstGeom prst="hexagon">
            <a:avLst/>
          </a:prstGeom>
          <a:solidFill>
            <a:schemeClr val="bg1"/>
          </a:solidFill>
          <a:ln w="28575">
            <a:solidFill>
              <a:srgbClr val="98C2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Arial" panose="020B0604020202020204" pitchFamily="34" charset="0"/>
                <a:cs typeface="Arial" panose="020B0604020202020204" pitchFamily="34" charset="0"/>
              </a:rPr>
              <a:t>Strengthening of institutions‘ cross border cooperation</a:t>
            </a:r>
          </a:p>
        </p:txBody>
      </p:sp>
      <p:sp>
        <p:nvSpPr>
          <p:cNvPr id="19" name="Hexagon 18">
            <a:extLst>
              <a:ext uri="{FF2B5EF4-FFF2-40B4-BE49-F238E27FC236}">
                <a16:creationId xmlns:a16="http://schemas.microsoft.com/office/drawing/2014/main" id="{AB131088-D4F8-48D6-A6C6-60FC57EBF4EA}"/>
              </a:ext>
            </a:extLst>
          </p:cNvPr>
          <p:cNvSpPr/>
          <p:nvPr/>
        </p:nvSpPr>
        <p:spPr>
          <a:xfrm>
            <a:off x="4005825" y="5548110"/>
            <a:ext cx="3609066" cy="729330"/>
          </a:xfrm>
          <a:prstGeom prst="hexagon">
            <a:avLst/>
          </a:prstGeom>
          <a:solidFill>
            <a:schemeClr val="bg1"/>
          </a:solidFill>
          <a:ln w="28575">
            <a:solidFill>
              <a:srgbClr val="98C2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Arial" panose="020B0604020202020204" pitchFamily="34" charset="0"/>
                <a:cs typeface="Arial" panose="020B0604020202020204" pitchFamily="34" charset="0"/>
              </a:rPr>
              <a:t>Improvement of nature objects‘ infrastructure and equipment</a:t>
            </a:r>
          </a:p>
        </p:txBody>
      </p:sp>
      <p:sp>
        <p:nvSpPr>
          <p:cNvPr id="22" name="Hexagon 21">
            <a:extLst>
              <a:ext uri="{FF2B5EF4-FFF2-40B4-BE49-F238E27FC236}">
                <a16:creationId xmlns:a16="http://schemas.microsoft.com/office/drawing/2014/main" id="{AB131088-D4F8-48D6-A6C6-60FC57EBF4EA}"/>
              </a:ext>
            </a:extLst>
          </p:cNvPr>
          <p:cNvSpPr/>
          <p:nvPr/>
        </p:nvSpPr>
        <p:spPr>
          <a:xfrm>
            <a:off x="1863517" y="2346820"/>
            <a:ext cx="3609065" cy="729330"/>
          </a:xfrm>
          <a:prstGeom prst="hexagon">
            <a:avLst/>
          </a:prstGeom>
          <a:solidFill>
            <a:schemeClr val="bg1"/>
          </a:solidFill>
          <a:ln w="28575">
            <a:solidFill>
              <a:srgbClr val="98C2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Arial" panose="020B0604020202020204" pitchFamily="34" charset="0"/>
                <a:cs typeface="Arial" panose="020B0604020202020204" pitchFamily="34" charset="0"/>
              </a:rPr>
              <a:t>ICT solutions</a:t>
            </a:r>
          </a:p>
        </p:txBody>
      </p:sp>
      <p:sp>
        <p:nvSpPr>
          <p:cNvPr id="23" name="Hexagon 22">
            <a:extLst>
              <a:ext uri="{FF2B5EF4-FFF2-40B4-BE49-F238E27FC236}">
                <a16:creationId xmlns:a16="http://schemas.microsoft.com/office/drawing/2014/main" id="{AB131088-D4F8-48D6-A6C6-60FC57EBF4EA}"/>
              </a:ext>
            </a:extLst>
          </p:cNvPr>
          <p:cNvSpPr/>
          <p:nvPr/>
        </p:nvSpPr>
        <p:spPr>
          <a:xfrm>
            <a:off x="5984531" y="2351562"/>
            <a:ext cx="3609065" cy="729330"/>
          </a:xfrm>
          <a:prstGeom prst="hexagon">
            <a:avLst/>
          </a:prstGeom>
          <a:solidFill>
            <a:schemeClr val="bg1"/>
          </a:solidFill>
          <a:ln w="28575">
            <a:solidFill>
              <a:srgbClr val="98C2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Arial" panose="020B0604020202020204" pitchFamily="34" charset="0"/>
                <a:cs typeface="Arial" panose="020B0604020202020204" pitchFamily="34" charset="0"/>
              </a:rPr>
              <a:t>Creation, testing and application of new tools</a:t>
            </a:r>
          </a:p>
        </p:txBody>
      </p:sp>
    </p:spTree>
    <p:extLst>
      <p:ext uri="{BB962C8B-B14F-4D97-AF65-F5344CB8AC3E}">
        <p14:creationId xmlns:p14="http://schemas.microsoft.com/office/powerpoint/2010/main" val="1856936968"/>
      </p:ext>
    </p:extLst>
  </p:cSld>
  <p:clrMapOvr>
    <a:masterClrMapping/>
  </p:clrMapOvr>
</p:sld>
</file>

<file path=ppt/theme/theme1.xml><?xml version="1.0" encoding="utf-8"?>
<a:theme xmlns:a="http://schemas.openxmlformats.org/drawingml/2006/main" name="LatLit Priorities Theme">
  <a:themeElements>
    <a:clrScheme name="LatLit Priorities Scheme">
      <a:dk1>
        <a:sysClr val="windowText" lastClr="000000"/>
      </a:dk1>
      <a:lt1>
        <a:sysClr val="window" lastClr="FFFFFF"/>
      </a:lt1>
      <a:dk2>
        <a:srgbClr val="003399"/>
      </a:dk2>
      <a:lt2>
        <a:srgbClr val="9FAEE5"/>
      </a:lt2>
      <a:accent1>
        <a:srgbClr val="9FAEE5"/>
      </a:accent1>
      <a:accent2>
        <a:srgbClr val="003399"/>
      </a:accent2>
      <a:accent3>
        <a:srgbClr val="98C222"/>
      </a:accent3>
      <a:accent4>
        <a:srgbClr val="EA6647"/>
      </a:accent4>
      <a:accent5>
        <a:srgbClr val="A36298"/>
      </a:accent5>
      <a:accent6>
        <a:srgbClr val="3C7486"/>
      </a:accent6>
      <a:hlink>
        <a:srgbClr val="0563C1"/>
      </a:hlink>
      <a:folHlink>
        <a:srgbClr val="954F72"/>
      </a:folHlink>
    </a:clrScheme>
    <a:fontScheme name="LatLit fonts">
      <a:majorFont>
        <a:latin typeface="Arial"/>
        <a:ea typeface="Cambria Math"/>
        <a:cs typeface=""/>
      </a:majorFont>
      <a:minorFont>
        <a:latin typeface="Arial"/>
        <a:ea typeface="Cambria Math"/>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tLit Priorities Theme" id="{D561ECC3-96F3-4A51-8401-B539DA9A2BE8}" vid="{5535AC07-52AF-46AC-997F-19991FDB07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LatLit Priorities Theme</Template>
  <TotalTime>362</TotalTime>
  <Words>2519</Words>
  <Application>Microsoft Office PowerPoint</Application>
  <PresentationFormat>Widescreen</PresentationFormat>
  <Paragraphs>448</Paragraphs>
  <Slides>35</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Montserrat</vt:lpstr>
      <vt:lpstr>Wingdings</vt:lpstr>
      <vt:lpstr>LatLit Priorities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Dainis Barkans</dc:creator>
  <cp:lastModifiedBy>IR</cp:lastModifiedBy>
  <cp:revision>152</cp:revision>
  <cp:lastPrinted>2019-04-26T08:05:40Z</cp:lastPrinted>
  <dcterms:created xsi:type="dcterms:W3CDTF">2015-11-13T10:20:07Z</dcterms:created>
  <dcterms:modified xsi:type="dcterms:W3CDTF">2019-05-10T10:42:14Z</dcterms:modified>
</cp:coreProperties>
</file>