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54" r:id="rId3"/>
    <p:sldId id="297" r:id="rId4"/>
    <p:sldId id="364" r:id="rId5"/>
    <p:sldId id="358" r:id="rId6"/>
    <p:sldId id="300" r:id="rId7"/>
    <p:sldId id="298" r:id="rId8"/>
    <p:sldId id="296" r:id="rId9"/>
    <p:sldId id="313" r:id="rId10"/>
    <p:sldId id="314" r:id="rId11"/>
    <p:sldId id="357" r:id="rId12"/>
    <p:sldId id="302" r:id="rId13"/>
    <p:sldId id="363" r:id="rId14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4EA2"/>
    <a:srgbClr val="CC0000"/>
    <a:srgbClr val="FF00FF"/>
    <a:srgbClr val="660033"/>
    <a:srgbClr val="0066FF"/>
    <a:srgbClr val="0000CC"/>
    <a:srgbClr val="0033CC"/>
    <a:srgbClr val="0000FF"/>
    <a:srgbClr val="FF66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92870" autoAdjust="0"/>
  </p:normalViewPr>
  <p:slideViewPr>
    <p:cSldViewPr snapToGrid="0" showGuides="1">
      <p:cViewPr varScale="1">
        <p:scale>
          <a:sx n="66" d="100"/>
          <a:sy n="66" d="100"/>
        </p:scale>
        <p:origin x="102" y="48"/>
      </p:cViewPr>
      <p:guideLst>
        <p:guide orient="horz" pos="2137"/>
        <p:guide pos="3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04F110-EB39-499D-AA96-93DABC839679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B906A577-C9D9-4628-83F3-7645D4C5BCB9}" type="pres">
      <dgm:prSet presAssocID="{9A04F110-EB39-499D-AA96-93DABC839679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04C780F0-02CF-401D-B9EA-6791E3AFAEE1}" type="presOf" srcId="{9A04F110-EB39-499D-AA96-93DABC839679}" destId="{B906A577-C9D9-4628-83F3-7645D4C5BCB9}" srcOrd="0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04F110-EB39-499D-AA96-93DABC839679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B920A4A0-9D44-447A-9E68-ABFD85B3C625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altLang="lv-LV" sz="1600" b="1" dirty="0">
              <a:solidFill>
                <a:schemeClr val="bg1"/>
              </a:solidFill>
              <a:latin typeface="Arial" panose="020B0604020202020204" pitchFamily="34" charset="0"/>
            </a:rPr>
            <a:t>Efficiency </a:t>
          </a:r>
        </a:p>
      </dgm:t>
    </dgm:pt>
    <dgm:pt modelId="{122454AC-AB35-49C6-9F3D-076969B9AB86}" type="parTrans" cxnId="{31ED5C9A-358F-468E-AD36-75BFD2A2146D}">
      <dgm:prSet/>
      <dgm:spPr/>
      <dgm:t>
        <a:bodyPr/>
        <a:lstStyle/>
        <a:p>
          <a:endParaRPr lang="en-GB"/>
        </a:p>
      </dgm:t>
    </dgm:pt>
    <dgm:pt modelId="{5DD36247-029A-43EB-9B55-0F2ACE37DAD6}" type="sibTrans" cxnId="{31ED5C9A-358F-468E-AD36-75BFD2A2146D}">
      <dgm:prSet/>
      <dgm:spPr/>
      <dgm:t>
        <a:bodyPr/>
        <a:lstStyle/>
        <a:p>
          <a:endParaRPr lang="en-GB"/>
        </a:p>
      </dgm:t>
    </dgm:pt>
    <dgm:pt modelId="{AA56E6B8-3073-4591-AD8B-FE2AA433CF5B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altLang="lv-LV" sz="1400" b="1" dirty="0">
              <a:solidFill>
                <a:schemeClr val="bg1"/>
              </a:solidFill>
              <a:latin typeface="Arial" panose="020B0604020202020204" pitchFamily="34" charset="0"/>
            </a:rPr>
            <a:t>Effectiveness</a:t>
          </a:r>
        </a:p>
      </dgm:t>
    </dgm:pt>
    <dgm:pt modelId="{5E2A072F-7476-438E-88D6-81E0C0CBFD24}" type="parTrans" cxnId="{D7833C90-9F78-4C27-B3DB-6DC86DB85DA2}">
      <dgm:prSet/>
      <dgm:spPr/>
      <dgm:t>
        <a:bodyPr/>
        <a:lstStyle/>
        <a:p>
          <a:endParaRPr lang="en-GB"/>
        </a:p>
      </dgm:t>
    </dgm:pt>
    <dgm:pt modelId="{75C380D2-0EEB-4BDE-A4A8-36E90A3C444C}" type="sibTrans" cxnId="{D7833C90-9F78-4C27-B3DB-6DC86DB85DA2}">
      <dgm:prSet/>
      <dgm:spPr/>
      <dgm:t>
        <a:bodyPr/>
        <a:lstStyle/>
        <a:p>
          <a:endParaRPr lang="en-GB"/>
        </a:p>
      </dgm:t>
    </dgm:pt>
    <dgm:pt modelId="{A9C751DF-43A2-48C7-85FD-651198787A8E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altLang="lv-LV" sz="1600" b="1" dirty="0">
              <a:solidFill>
                <a:schemeClr val="bg1"/>
              </a:solidFill>
              <a:latin typeface="Arial" panose="020B0604020202020204" pitchFamily="34" charset="0"/>
            </a:rPr>
            <a:t>Economy</a:t>
          </a:r>
          <a:r>
            <a:rPr lang="en-GB" altLang="lv-LV" sz="1800" dirty="0">
              <a:solidFill>
                <a:srgbClr val="558ED5"/>
              </a:solidFill>
              <a:latin typeface="Arial" panose="020B0604020202020204" pitchFamily="34" charset="0"/>
            </a:rPr>
            <a:t> </a:t>
          </a:r>
        </a:p>
      </dgm:t>
    </dgm:pt>
    <dgm:pt modelId="{6165DF7A-ED16-4DA7-A38C-7A9A0CCB6F26}" type="parTrans" cxnId="{95B7057C-8C1A-446A-92BE-9232FF14A336}">
      <dgm:prSet/>
      <dgm:spPr/>
      <dgm:t>
        <a:bodyPr/>
        <a:lstStyle/>
        <a:p>
          <a:endParaRPr lang="en-GB"/>
        </a:p>
      </dgm:t>
    </dgm:pt>
    <dgm:pt modelId="{3EAC9F79-9B79-4343-A0AF-65ECC01B9DFF}" type="sibTrans" cxnId="{95B7057C-8C1A-446A-92BE-9232FF14A336}">
      <dgm:prSet/>
      <dgm:spPr/>
      <dgm:t>
        <a:bodyPr/>
        <a:lstStyle/>
        <a:p>
          <a:endParaRPr lang="en-GB"/>
        </a:p>
      </dgm:t>
    </dgm:pt>
    <dgm:pt modelId="{B906A577-C9D9-4628-83F3-7645D4C5BCB9}" type="pres">
      <dgm:prSet presAssocID="{9A04F110-EB39-499D-AA96-93DABC839679}" presName="compositeShape" presStyleCnt="0">
        <dgm:presLayoutVars>
          <dgm:chMax val="7"/>
          <dgm:dir/>
          <dgm:resizeHandles val="exact"/>
        </dgm:presLayoutVars>
      </dgm:prSet>
      <dgm:spPr/>
    </dgm:pt>
    <dgm:pt modelId="{F9E4F9E4-04C1-4F25-9FF7-E586473CA4F2}" type="pres">
      <dgm:prSet presAssocID="{9A04F110-EB39-499D-AA96-93DABC839679}" presName="wedge1" presStyleLbl="node1" presStyleIdx="0" presStyleCnt="3" custLinFactNeighborX="192" custLinFactNeighborY="1449"/>
      <dgm:spPr/>
      <dgm:t>
        <a:bodyPr/>
        <a:lstStyle/>
        <a:p>
          <a:endParaRPr lang="en-US"/>
        </a:p>
      </dgm:t>
    </dgm:pt>
    <dgm:pt modelId="{9B3301BD-4F98-4BF4-B208-01DC90BEE5C2}" type="pres">
      <dgm:prSet presAssocID="{9A04F110-EB39-499D-AA96-93DABC839679}" presName="dummy1a" presStyleCnt="0"/>
      <dgm:spPr/>
    </dgm:pt>
    <dgm:pt modelId="{E493ED53-195E-425C-AE2B-F38F5B5D5076}" type="pres">
      <dgm:prSet presAssocID="{9A04F110-EB39-499D-AA96-93DABC839679}" presName="dummy1b" presStyleCnt="0"/>
      <dgm:spPr/>
    </dgm:pt>
    <dgm:pt modelId="{23B49FDD-1FBB-4678-9E2A-D349AD118185}" type="pres">
      <dgm:prSet presAssocID="{9A04F110-EB39-499D-AA96-93DABC839679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3B8E46-1388-4285-9219-2D327FB8077D}" type="pres">
      <dgm:prSet presAssocID="{9A04F110-EB39-499D-AA96-93DABC839679}" presName="wedge2" presStyleLbl="node1" presStyleIdx="1" presStyleCnt="3" custScaleX="98694" custScaleY="97637" custLinFactNeighborX="2493" custLinFactNeighborY="-2122"/>
      <dgm:spPr/>
      <dgm:t>
        <a:bodyPr/>
        <a:lstStyle/>
        <a:p>
          <a:endParaRPr lang="en-US"/>
        </a:p>
      </dgm:t>
    </dgm:pt>
    <dgm:pt modelId="{E0EEE43A-81F4-413B-866B-32100B8ECA95}" type="pres">
      <dgm:prSet presAssocID="{9A04F110-EB39-499D-AA96-93DABC839679}" presName="dummy2a" presStyleCnt="0"/>
      <dgm:spPr/>
    </dgm:pt>
    <dgm:pt modelId="{47773571-196B-4F46-B928-243E15085C64}" type="pres">
      <dgm:prSet presAssocID="{9A04F110-EB39-499D-AA96-93DABC839679}" presName="dummy2b" presStyleCnt="0"/>
      <dgm:spPr/>
    </dgm:pt>
    <dgm:pt modelId="{81F05C41-21F8-4E0B-94EB-EA0A38D7ADDE}" type="pres">
      <dgm:prSet presAssocID="{9A04F110-EB39-499D-AA96-93DABC839679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C9E3EC-F3FC-470F-AEC8-9AD6EA2F1F36}" type="pres">
      <dgm:prSet presAssocID="{9A04F110-EB39-499D-AA96-93DABC839679}" presName="wedge3" presStyleLbl="node1" presStyleIdx="2" presStyleCnt="3" custLinFactNeighborX="4794" custLinFactNeighborY="1449"/>
      <dgm:spPr/>
      <dgm:t>
        <a:bodyPr/>
        <a:lstStyle/>
        <a:p>
          <a:endParaRPr lang="en-US"/>
        </a:p>
      </dgm:t>
    </dgm:pt>
    <dgm:pt modelId="{AB6D7B5B-B25C-4560-BCC2-69D48D148AF4}" type="pres">
      <dgm:prSet presAssocID="{9A04F110-EB39-499D-AA96-93DABC839679}" presName="dummy3a" presStyleCnt="0"/>
      <dgm:spPr/>
    </dgm:pt>
    <dgm:pt modelId="{0BE12573-D708-4359-BA94-87A69A14465C}" type="pres">
      <dgm:prSet presAssocID="{9A04F110-EB39-499D-AA96-93DABC839679}" presName="dummy3b" presStyleCnt="0"/>
      <dgm:spPr/>
    </dgm:pt>
    <dgm:pt modelId="{760731C5-9A99-45B7-A337-AD7F505C30F9}" type="pres">
      <dgm:prSet presAssocID="{9A04F110-EB39-499D-AA96-93DABC839679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DB3797-39F0-42DB-BD21-E7BD9C4014EC}" type="pres">
      <dgm:prSet presAssocID="{5DD36247-029A-43EB-9B55-0F2ACE37DAD6}" presName="arrowWedge1" presStyleLbl="fgSibTrans2D1" presStyleIdx="0" presStyleCnt="3" custLinFactNeighborX="1341" custLinFactNeighborY="-1371"/>
      <dgm:spPr/>
    </dgm:pt>
    <dgm:pt modelId="{83AF24C1-579B-4BF0-8961-35DB67BBB951}" type="pres">
      <dgm:prSet presAssocID="{75C380D2-0EEB-4BDE-A4A8-36E90A3C444C}" presName="arrowWedge2" presStyleLbl="fgSibTrans2D1" presStyleIdx="1" presStyleCnt="3" custLinFactNeighborX="-625" custLinFactNeighborY="1726"/>
      <dgm:spPr/>
    </dgm:pt>
    <dgm:pt modelId="{38BAD1A8-0CA3-4F3B-A62C-B1D29DEB17C6}" type="pres">
      <dgm:prSet presAssocID="{3EAC9F79-9B79-4343-A0AF-65ECC01B9DFF}" presName="arrowWedge3" presStyleLbl="fgSibTrans2D1" presStyleIdx="2" presStyleCnt="3" custLinFactNeighborX="-2068" custLinFactNeighborY="-1371"/>
      <dgm:spPr/>
    </dgm:pt>
  </dgm:ptLst>
  <dgm:cxnLst>
    <dgm:cxn modelId="{48344988-D63F-4559-B8F7-22588461494B}" type="presOf" srcId="{A9C751DF-43A2-48C7-85FD-651198787A8E}" destId="{760731C5-9A99-45B7-A337-AD7F505C30F9}" srcOrd="1" destOrd="0" presId="urn:microsoft.com/office/officeart/2005/8/layout/cycle8"/>
    <dgm:cxn modelId="{31ED5C9A-358F-468E-AD36-75BFD2A2146D}" srcId="{9A04F110-EB39-499D-AA96-93DABC839679}" destId="{B920A4A0-9D44-447A-9E68-ABFD85B3C625}" srcOrd="0" destOrd="0" parTransId="{122454AC-AB35-49C6-9F3D-076969B9AB86}" sibTransId="{5DD36247-029A-43EB-9B55-0F2ACE37DAD6}"/>
    <dgm:cxn modelId="{D49078D9-9862-42D3-A90A-DA2BBD7897AE}" type="presOf" srcId="{B920A4A0-9D44-447A-9E68-ABFD85B3C625}" destId="{F9E4F9E4-04C1-4F25-9FF7-E586473CA4F2}" srcOrd="0" destOrd="0" presId="urn:microsoft.com/office/officeart/2005/8/layout/cycle8"/>
    <dgm:cxn modelId="{4D9EFE29-E166-49CF-9B81-F1F17645907C}" type="presOf" srcId="{AA56E6B8-3073-4591-AD8B-FE2AA433CF5B}" destId="{81F05C41-21F8-4E0B-94EB-EA0A38D7ADDE}" srcOrd="1" destOrd="0" presId="urn:microsoft.com/office/officeart/2005/8/layout/cycle8"/>
    <dgm:cxn modelId="{E19515F1-EF4B-448E-8F68-F37C09532C43}" type="presOf" srcId="{A9C751DF-43A2-48C7-85FD-651198787A8E}" destId="{ACC9E3EC-F3FC-470F-AEC8-9AD6EA2F1F36}" srcOrd="0" destOrd="0" presId="urn:microsoft.com/office/officeart/2005/8/layout/cycle8"/>
    <dgm:cxn modelId="{D7833C90-9F78-4C27-B3DB-6DC86DB85DA2}" srcId="{9A04F110-EB39-499D-AA96-93DABC839679}" destId="{AA56E6B8-3073-4591-AD8B-FE2AA433CF5B}" srcOrd="1" destOrd="0" parTransId="{5E2A072F-7476-438E-88D6-81E0C0CBFD24}" sibTransId="{75C380D2-0EEB-4BDE-A4A8-36E90A3C444C}"/>
    <dgm:cxn modelId="{DE259BFA-C27B-4BB7-A4DE-E0E87818C135}" type="presOf" srcId="{9A04F110-EB39-499D-AA96-93DABC839679}" destId="{B906A577-C9D9-4628-83F3-7645D4C5BCB9}" srcOrd="0" destOrd="0" presId="urn:microsoft.com/office/officeart/2005/8/layout/cycle8"/>
    <dgm:cxn modelId="{5059A431-6803-4E58-B433-EE6A7C8DF62F}" type="presOf" srcId="{B920A4A0-9D44-447A-9E68-ABFD85B3C625}" destId="{23B49FDD-1FBB-4678-9E2A-D349AD118185}" srcOrd="1" destOrd="0" presId="urn:microsoft.com/office/officeart/2005/8/layout/cycle8"/>
    <dgm:cxn modelId="{4D03236F-9D53-4885-B5DD-AA692C5787B0}" type="presOf" srcId="{AA56E6B8-3073-4591-AD8B-FE2AA433CF5B}" destId="{823B8E46-1388-4285-9219-2D327FB8077D}" srcOrd="0" destOrd="0" presId="urn:microsoft.com/office/officeart/2005/8/layout/cycle8"/>
    <dgm:cxn modelId="{95B7057C-8C1A-446A-92BE-9232FF14A336}" srcId="{9A04F110-EB39-499D-AA96-93DABC839679}" destId="{A9C751DF-43A2-48C7-85FD-651198787A8E}" srcOrd="2" destOrd="0" parTransId="{6165DF7A-ED16-4DA7-A38C-7A9A0CCB6F26}" sibTransId="{3EAC9F79-9B79-4343-A0AF-65ECC01B9DFF}"/>
    <dgm:cxn modelId="{0638B9CB-EA28-49DB-85BF-E9FDF3601FB1}" type="presParOf" srcId="{B906A577-C9D9-4628-83F3-7645D4C5BCB9}" destId="{F9E4F9E4-04C1-4F25-9FF7-E586473CA4F2}" srcOrd="0" destOrd="0" presId="urn:microsoft.com/office/officeart/2005/8/layout/cycle8"/>
    <dgm:cxn modelId="{E58652CD-DAC6-44EF-AF4B-5FA3C6FC7998}" type="presParOf" srcId="{B906A577-C9D9-4628-83F3-7645D4C5BCB9}" destId="{9B3301BD-4F98-4BF4-B208-01DC90BEE5C2}" srcOrd="1" destOrd="0" presId="urn:microsoft.com/office/officeart/2005/8/layout/cycle8"/>
    <dgm:cxn modelId="{C3ABE777-5F55-4277-AC44-39656D20F7E6}" type="presParOf" srcId="{B906A577-C9D9-4628-83F3-7645D4C5BCB9}" destId="{E493ED53-195E-425C-AE2B-F38F5B5D5076}" srcOrd="2" destOrd="0" presId="urn:microsoft.com/office/officeart/2005/8/layout/cycle8"/>
    <dgm:cxn modelId="{572E3545-C0D2-4740-A0E4-E453130425CF}" type="presParOf" srcId="{B906A577-C9D9-4628-83F3-7645D4C5BCB9}" destId="{23B49FDD-1FBB-4678-9E2A-D349AD118185}" srcOrd="3" destOrd="0" presId="urn:microsoft.com/office/officeart/2005/8/layout/cycle8"/>
    <dgm:cxn modelId="{0108FCD1-7D67-4594-A059-8E20B1EBD91A}" type="presParOf" srcId="{B906A577-C9D9-4628-83F3-7645D4C5BCB9}" destId="{823B8E46-1388-4285-9219-2D327FB8077D}" srcOrd="4" destOrd="0" presId="urn:microsoft.com/office/officeart/2005/8/layout/cycle8"/>
    <dgm:cxn modelId="{4C01275D-6212-4FE9-A2F3-6F499F7D8149}" type="presParOf" srcId="{B906A577-C9D9-4628-83F3-7645D4C5BCB9}" destId="{E0EEE43A-81F4-413B-866B-32100B8ECA95}" srcOrd="5" destOrd="0" presId="urn:microsoft.com/office/officeart/2005/8/layout/cycle8"/>
    <dgm:cxn modelId="{4358A563-E9F2-4E92-A980-535513E4571F}" type="presParOf" srcId="{B906A577-C9D9-4628-83F3-7645D4C5BCB9}" destId="{47773571-196B-4F46-B928-243E15085C64}" srcOrd="6" destOrd="0" presId="urn:microsoft.com/office/officeart/2005/8/layout/cycle8"/>
    <dgm:cxn modelId="{E90AD318-3803-4B2E-B52E-029E17862673}" type="presParOf" srcId="{B906A577-C9D9-4628-83F3-7645D4C5BCB9}" destId="{81F05C41-21F8-4E0B-94EB-EA0A38D7ADDE}" srcOrd="7" destOrd="0" presId="urn:microsoft.com/office/officeart/2005/8/layout/cycle8"/>
    <dgm:cxn modelId="{8F7CAEE2-DA5E-44DB-B734-6DC80ED30A80}" type="presParOf" srcId="{B906A577-C9D9-4628-83F3-7645D4C5BCB9}" destId="{ACC9E3EC-F3FC-470F-AEC8-9AD6EA2F1F36}" srcOrd="8" destOrd="0" presId="urn:microsoft.com/office/officeart/2005/8/layout/cycle8"/>
    <dgm:cxn modelId="{FD46310B-B657-4C71-9D48-0C04FA6F3CEC}" type="presParOf" srcId="{B906A577-C9D9-4628-83F3-7645D4C5BCB9}" destId="{AB6D7B5B-B25C-4560-BCC2-69D48D148AF4}" srcOrd="9" destOrd="0" presId="urn:microsoft.com/office/officeart/2005/8/layout/cycle8"/>
    <dgm:cxn modelId="{1D01221C-54D6-4D6E-B4F9-A746C8180D35}" type="presParOf" srcId="{B906A577-C9D9-4628-83F3-7645D4C5BCB9}" destId="{0BE12573-D708-4359-BA94-87A69A14465C}" srcOrd="10" destOrd="0" presId="urn:microsoft.com/office/officeart/2005/8/layout/cycle8"/>
    <dgm:cxn modelId="{5C599B2D-1E37-44A1-8B4A-CF763687AD07}" type="presParOf" srcId="{B906A577-C9D9-4628-83F3-7645D4C5BCB9}" destId="{760731C5-9A99-45B7-A337-AD7F505C30F9}" srcOrd="11" destOrd="0" presId="urn:microsoft.com/office/officeart/2005/8/layout/cycle8"/>
    <dgm:cxn modelId="{C2E5D5B8-A01A-4935-AB39-18FBB561DA97}" type="presParOf" srcId="{B906A577-C9D9-4628-83F3-7645D4C5BCB9}" destId="{68DB3797-39F0-42DB-BD21-E7BD9C4014EC}" srcOrd="12" destOrd="0" presId="urn:microsoft.com/office/officeart/2005/8/layout/cycle8"/>
    <dgm:cxn modelId="{7B0443B2-49FB-4B9C-A825-BDDED6E8CF19}" type="presParOf" srcId="{B906A577-C9D9-4628-83F3-7645D4C5BCB9}" destId="{83AF24C1-579B-4BF0-8961-35DB67BBB951}" srcOrd="13" destOrd="0" presId="urn:microsoft.com/office/officeart/2005/8/layout/cycle8"/>
    <dgm:cxn modelId="{2E7A7D72-2154-4117-9A69-CDF6C6B52764}" type="presParOf" srcId="{B906A577-C9D9-4628-83F3-7645D4C5BCB9}" destId="{38BAD1A8-0CA3-4F3B-A62C-B1D29DEB17C6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E4F9E4-04C1-4F25-9FF7-E586473CA4F2}">
      <dsp:nvSpPr>
        <dsp:cNvPr id="0" name=""/>
        <dsp:cNvSpPr/>
      </dsp:nvSpPr>
      <dsp:spPr>
        <a:xfrm>
          <a:off x="1230826" y="297283"/>
          <a:ext cx="3040380" cy="3040380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altLang="lv-LV" sz="1600" b="1" kern="1200" dirty="0">
              <a:solidFill>
                <a:schemeClr val="bg1"/>
              </a:solidFill>
              <a:latin typeface="Arial" panose="020B0604020202020204" pitchFamily="34" charset="0"/>
            </a:rPr>
            <a:t>Efficiency </a:t>
          </a:r>
        </a:p>
      </dsp:txBody>
      <dsp:txXfrm>
        <a:off x="2833179" y="941554"/>
        <a:ext cx="1085850" cy="904875"/>
      </dsp:txXfrm>
    </dsp:sp>
    <dsp:sp modelId="{823B8E46-1388-4285-9219-2D327FB8077D}">
      <dsp:nvSpPr>
        <dsp:cNvPr id="0" name=""/>
        <dsp:cNvSpPr/>
      </dsp:nvSpPr>
      <dsp:spPr>
        <a:xfrm>
          <a:off x="1258022" y="333218"/>
          <a:ext cx="3000672" cy="2968535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altLang="lv-LV" sz="1400" b="1" kern="1200" dirty="0">
              <a:solidFill>
                <a:schemeClr val="bg1"/>
              </a:solidFill>
              <a:latin typeface="Arial" panose="020B0604020202020204" pitchFamily="34" charset="0"/>
            </a:rPr>
            <a:t>Effectiveness</a:t>
          </a:r>
        </a:p>
      </dsp:txBody>
      <dsp:txXfrm>
        <a:off x="1972468" y="2259233"/>
        <a:ext cx="1607503" cy="777473"/>
      </dsp:txXfrm>
    </dsp:sp>
    <dsp:sp modelId="{ACC9E3EC-F3FC-470F-AEC8-9AD6EA2F1F36}">
      <dsp:nvSpPr>
        <dsp:cNvPr id="0" name=""/>
        <dsp:cNvSpPr/>
      </dsp:nvSpPr>
      <dsp:spPr>
        <a:xfrm>
          <a:off x="1245510" y="297283"/>
          <a:ext cx="3040380" cy="3040380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altLang="lv-LV" sz="1600" b="1" kern="1200" dirty="0">
              <a:solidFill>
                <a:schemeClr val="bg1"/>
              </a:solidFill>
              <a:latin typeface="Arial" panose="020B0604020202020204" pitchFamily="34" charset="0"/>
            </a:rPr>
            <a:t>Economy</a:t>
          </a:r>
          <a:r>
            <a:rPr lang="en-GB" altLang="lv-LV" sz="1800" kern="1200" dirty="0">
              <a:solidFill>
                <a:srgbClr val="558ED5"/>
              </a:solidFill>
              <a:latin typeface="Arial" panose="020B0604020202020204" pitchFamily="34" charset="0"/>
            </a:rPr>
            <a:t> </a:t>
          </a:r>
        </a:p>
      </dsp:txBody>
      <dsp:txXfrm>
        <a:off x="1597687" y="941554"/>
        <a:ext cx="1085850" cy="904875"/>
      </dsp:txXfrm>
    </dsp:sp>
    <dsp:sp modelId="{68DB3797-39F0-42DB-BD21-E7BD9C4014EC}">
      <dsp:nvSpPr>
        <dsp:cNvPr id="0" name=""/>
        <dsp:cNvSpPr/>
      </dsp:nvSpPr>
      <dsp:spPr>
        <a:xfrm>
          <a:off x="1088683" y="62225"/>
          <a:ext cx="3416808" cy="3416808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AF24C1-579B-4BF0-8961-35DB67BBB951}">
      <dsp:nvSpPr>
        <dsp:cNvPr id="0" name=""/>
        <dsp:cNvSpPr/>
      </dsp:nvSpPr>
      <dsp:spPr>
        <a:xfrm>
          <a:off x="1028834" y="168289"/>
          <a:ext cx="3416808" cy="3416808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BAD1A8-0CA3-4F3B-A62C-B1D29DEB17C6}">
      <dsp:nvSpPr>
        <dsp:cNvPr id="0" name=""/>
        <dsp:cNvSpPr/>
      </dsp:nvSpPr>
      <dsp:spPr>
        <a:xfrm>
          <a:off x="986385" y="62225"/>
          <a:ext cx="3416808" cy="3416808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0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1A90A-F169-4D8C-A5A1-8E94729B466D}" type="datetimeFigureOut">
              <a:rPr lang="lv-LV" smtClean="0"/>
              <a:t>05.10.2020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0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4" y="9371286"/>
            <a:ext cx="2918830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B2A8D-78D9-4A30-AC4F-41BA650C1F3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57550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D0418-07D5-40FC-A838-908BEB1AEC22}" type="datetimeFigureOut">
              <a:rPr lang="en-GB" smtClean="0"/>
              <a:pPr/>
              <a:t>05/10/2020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0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0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B90FF8-A600-4373-B481-D8EC6BE05A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997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7219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lv-LV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DC47BC6-26C3-4BE7-ADA4-39ADD1693E1D}" type="slidenum">
              <a:rPr lang="en-GB" altLang="lv-LV" smtClean="0">
                <a:latin typeface="Calibri" panose="020F0502020204030204" pitchFamily="34" charset="0"/>
              </a:rPr>
              <a:pPr/>
              <a:t>10</a:t>
            </a:fld>
            <a:endParaRPr lang="en-GB" altLang="lv-LV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6369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lv-LV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DC47BC6-26C3-4BE7-ADA4-39ADD1693E1D}" type="slidenum">
              <a:rPr lang="en-GB" altLang="lv-LV" smtClean="0">
                <a:latin typeface="Calibri" panose="020F0502020204030204" pitchFamily="34" charset="0"/>
              </a:rPr>
              <a:pPr/>
              <a:t>11</a:t>
            </a:fld>
            <a:endParaRPr lang="en-GB" altLang="lv-LV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2110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lv-LV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914A0AC-672F-4634-BB5B-35A85BA73AED}" type="slidenum">
              <a:rPr lang="en-GB" altLang="lv-LV" smtClean="0">
                <a:latin typeface="Calibri" panose="020F0502020204030204" pitchFamily="34" charset="0"/>
              </a:rPr>
              <a:pPr/>
              <a:t>12</a:t>
            </a:fld>
            <a:endParaRPr lang="en-GB" altLang="lv-LV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4356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lv-LV" dirty="0" err="1"/>
              <a:t>Thank</a:t>
            </a:r>
            <a:r>
              <a:rPr lang="lv-LV" dirty="0"/>
              <a:t> </a:t>
            </a:r>
            <a:r>
              <a:rPr lang="lv-LV" dirty="0" err="1"/>
              <a:t>you</a:t>
            </a:r>
            <a:r>
              <a:rPr lang="lv-LV" baseline="0" dirty="0"/>
              <a:t> </a:t>
            </a:r>
            <a:r>
              <a:rPr lang="lv-LV" baseline="0" dirty="0" err="1"/>
              <a:t>all</a:t>
            </a:r>
            <a:r>
              <a:rPr lang="lv-LV" baseline="0" dirty="0"/>
              <a:t>! </a:t>
            </a:r>
            <a:endParaRPr lang="lv-LV" dirty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9C99DBB-03D0-4ED9-A3F1-B7DBA99AC8D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7589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lv-LV"/>
              <a:t>7/12/2009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632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lv-LV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5EA3566-2A74-4BBF-ADB8-16F84C10DCA6}" type="slidenum">
              <a:rPr lang="en-GB" altLang="lv-LV" smtClean="0">
                <a:latin typeface="Calibri" panose="020F0502020204030204" pitchFamily="34" charset="0"/>
              </a:rPr>
              <a:pPr/>
              <a:t>2</a:t>
            </a:fld>
            <a:endParaRPr lang="en-GB" altLang="lv-LV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112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lv-LV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6EF1A9E-95B8-437D-9910-688695B9EE94}" type="slidenum">
              <a:rPr lang="en-GB" altLang="lv-LV" smtClean="0">
                <a:latin typeface="Calibri" panose="020F0502020204030204" pitchFamily="34" charset="0"/>
              </a:rPr>
              <a:pPr/>
              <a:t>3</a:t>
            </a:fld>
            <a:endParaRPr lang="en-GB" altLang="lv-LV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065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lv-LV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914A0AC-672F-4634-BB5B-35A85BA73AED}" type="slidenum">
              <a:rPr lang="en-GB" altLang="lv-LV" smtClean="0">
                <a:latin typeface="Calibri" panose="020F0502020204030204" pitchFamily="34" charset="0"/>
              </a:rPr>
              <a:pPr/>
              <a:t>4</a:t>
            </a:fld>
            <a:endParaRPr lang="en-GB" altLang="lv-LV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6657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lv-LV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E4FD789-C13A-4AC7-875D-55E0E8425D78}" type="slidenum">
              <a:rPr lang="en-GB" altLang="lv-LV" smtClean="0">
                <a:latin typeface="Calibri" panose="020F0502020204030204" pitchFamily="34" charset="0"/>
              </a:rPr>
              <a:pPr/>
              <a:t>5</a:t>
            </a:fld>
            <a:endParaRPr lang="en-GB" altLang="lv-LV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104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lv-LV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6EF1A9E-95B8-437D-9910-688695B9EE94}" type="slidenum">
              <a:rPr lang="en-GB" altLang="lv-LV" smtClean="0">
                <a:latin typeface="Calibri" panose="020F0502020204030204" pitchFamily="34" charset="0"/>
              </a:rPr>
              <a:pPr/>
              <a:t>6</a:t>
            </a:fld>
            <a:endParaRPr lang="en-GB" altLang="lv-LV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371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lv-LV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DC47BC6-26C3-4BE7-ADA4-39ADD1693E1D}" type="slidenum">
              <a:rPr lang="en-GB" altLang="lv-LV" smtClean="0">
                <a:latin typeface="Calibri" panose="020F0502020204030204" pitchFamily="34" charset="0"/>
              </a:rPr>
              <a:pPr/>
              <a:t>7</a:t>
            </a:fld>
            <a:endParaRPr lang="en-GB" altLang="lv-LV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7218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lv-LV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E4FD789-C13A-4AC7-875D-55E0E8425D78}" type="slidenum">
              <a:rPr lang="en-GB" altLang="lv-LV" smtClean="0">
                <a:latin typeface="Calibri" panose="020F0502020204030204" pitchFamily="34" charset="0"/>
              </a:rPr>
              <a:pPr/>
              <a:t>8</a:t>
            </a:fld>
            <a:endParaRPr lang="en-GB" altLang="lv-LV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1647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lv-LV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DC47BC6-26C3-4BE7-ADA4-39ADD1693E1D}" type="slidenum">
              <a:rPr lang="en-GB" altLang="lv-LV" smtClean="0">
                <a:latin typeface="Calibri" panose="020F0502020204030204" pitchFamily="34" charset="0"/>
              </a:rPr>
              <a:pPr/>
              <a:t>9</a:t>
            </a:fld>
            <a:endParaRPr lang="en-GB" altLang="lv-LV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662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A46A-D5A4-4C07-82D4-617D7FF1AA11}" type="datetime1">
              <a:rPr lang="en-GB" smtClean="0"/>
              <a:pPr/>
              <a:t>05/10/2020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35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4389-39E6-4AB4-AF68-51EC806DED63}" type="datetime1">
              <a:rPr lang="en-GB" smtClean="0"/>
              <a:pPr/>
              <a:t>05/10/2020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75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E30F-D8F1-453B-AEAF-E079C6EA9A80}" type="datetime1">
              <a:rPr lang="en-GB" smtClean="0"/>
              <a:pPr/>
              <a:t>05/10/2020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702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st sl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025" y="2546580"/>
            <a:ext cx="10423823" cy="217172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57720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B70A-C96E-468B-9F23-79514D3886AC}" type="datetime1">
              <a:rPr lang="en-GB" smtClean="0"/>
              <a:pPr/>
              <a:t>05/10/2020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456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4484-E7B7-48F9-B1F1-81FF04EEFE4A}" type="datetime1">
              <a:rPr lang="en-GB" smtClean="0"/>
              <a:pPr/>
              <a:t>05/10/2020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73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619C9-E98A-4158-8394-820D1234139F}" type="datetime1">
              <a:rPr lang="en-GB" smtClean="0"/>
              <a:pPr/>
              <a:t>05/10/2020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00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54F7-8357-47FB-B6F4-1D6C86B50D98}" type="datetime1">
              <a:rPr lang="en-GB" smtClean="0"/>
              <a:pPr/>
              <a:t>05/10/2020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978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4ACB-2069-4AAC-B733-74F4B911C878}" type="datetime1">
              <a:rPr lang="en-GB" smtClean="0"/>
              <a:pPr/>
              <a:t>05/10/2020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421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489-34BD-4312-B9CB-AB91DA5FC69C}" type="datetime1">
              <a:rPr lang="en-GB" smtClean="0"/>
              <a:pPr/>
              <a:t>05/10/2020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777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4FBB-7E64-4E21-A774-96E5413C7628}" type="datetime1">
              <a:rPr lang="en-GB" smtClean="0"/>
              <a:pPr/>
              <a:t>05/10/2020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21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D24D-4BE1-47EB-AC00-7A12D266E7DC}" type="datetime1">
              <a:rPr lang="en-GB" smtClean="0"/>
              <a:pPr/>
              <a:t>05/10/2020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91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8F371-4996-4B9C-98CC-569AADBC48F4}" type="datetime1">
              <a:rPr lang="en-GB" smtClean="0"/>
              <a:pPr/>
              <a:t>05/10/2020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56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93" y="0"/>
            <a:ext cx="6095999" cy="69011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8308"/>
            <a:ext cx="6036275" cy="19651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3315" y="3748994"/>
            <a:ext cx="735257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600" b="1" dirty="0">
                <a:solidFill>
                  <a:srgbClr val="034EA2"/>
                </a:solidFill>
                <a:latin typeface="Arial" pitchFamily="34" charset="0"/>
                <a:cs typeface="Arial" pitchFamily="34" charset="0"/>
              </a:rPr>
              <a:t>ELIGIBILITY OF COSTS</a:t>
            </a:r>
          </a:p>
          <a:p>
            <a:r>
              <a:rPr lang="lv-LV" sz="2000" b="1" dirty="0" err="1" smtClean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Webinar</a:t>
            </a:r>
            <a:r>
              <a:rPr lang="lv-LV" sz="2000" b="1" dirty="0" smtClean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sz="2000" b="1" dirty="0" err="1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on</a:t>
            </a:r>
            <a:r>
              <a:rPr lang="lv-LV" sz="20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sz="2000" b="1" dirty="0" err="1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project</a:t>
            </a:r>
            <a:r>
              <a:rPr lang="lv-LV" sz="20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sz="2000" b="1" dirty="0" err="1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implementation</a:t>
            </a:r>
            <a:endParaRPr lang="lv-LV" sz="2000" b="1" dirty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  <a:p>
            <a:endParaRPr lang="lv-LV" sz="3600" b="1" dirty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21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7"/>
          <p:cNvGrpSpPr>
            <a:grpSpLocks/>
          </p:cNvGrpSpPr>
          <p:nvPr/>
        </p:nvGrpSpPr>
        <p:grpSpPr bwMode="auto"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6" name="Rectangle 5"/>
            <p:cNvSpPr/>
            <p:nvPr/>
          </p:nvSpPr>
          <p:spPr>
            <a:xfrm>
              <a:off x="264" y="914400"/>
              <a:ext cx="6095736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Isosceles Triangle 6"/>
            <p:cNvSpPr/>
            <p:nvPr/>
          </p:nvSpPr>
          <p:spPr>
            <a:xfrm rot="5400000">
              <a:off x="-231010" y="1139318"/>
              <a:ext cx="788312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12291" name="TextBox 9"/>
          <p:cNvSpPr txBox="1">
            <a:spLocks noChangeArrowheads="1"/>
          </p:cNvSpPr>
          <p:nvPr/>
        </p:nvSpPr>
        <p:spPr bwMode="auto">
          <a:xfrm>
            <a:off x="771525" y="6350000"/>
            <a:ext cx="5207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lt-LT" altLang="lv-LV" sz="1600" b="1">
                <a:solidFill>
                  <a:schemeClr val="bg1"/>
                </a:solidFill>
                <a:latin typeface="Montserrat"/>
              </a:rPr>
              <a:t>Interreg V-A Latvia-Lithuania Programme 2014-2020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sp>
        <p:nvSpPr>
          <p:cNvPr id="12292" name="TextBox 10"/>
          <p:cNvSpPr txBox="1">
            <a:spLocks noChangeArrowheads="1"/>
          </p:cNvSpPr>
          <p:nvPr/>
        </p:nvSpPr>
        <p:spPr bwMode="auto">
          <a:xfrm>
            <a:off x="10153650" y="6350000"/>
            <a:ext cx="1612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lv-LV" altLang="lv-LV" sz="1600" b="1">
                <a:solidFill>
                  <a:schemeClr val="bg1"/>
                </a:solidFill>
                <a:latin typeface="Montserrat"/>
              </a:rPr>
              <a:t>www.latlit.eu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4573588" y="103188"/>
            <a:ext cx="0" cy="1239837"/>
          </a:xfrm>
          <a:prstGeom prst="line">
            <a:avLst/>
          </a:prstGeom>
          <a:ln w="9525">
            <a:solidFill>
              <a:srgbClr val="95A4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94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177800"/>
            <a:ext cx="4003675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12700" y="1524000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11"/>
          <p:cNvSpPr txBox="1">
            <a:spLocks noChangeArrowheads="1"/>
          </p:cNvSpPr>
          <p:nvPr/>
        </p:nvSpPr>
        <p:spPr bwMode="auto">
          <a:xfrm>
            <a:off x="4967168" y="449888"/>
            <a:ext cx="6329363" cy="150810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lv-LV" sz="2800" b="1" dirty="0">
                <a:solidFill>
                  <a:srgbClr val="95A4D4"/>
                </a:solidFill>
                <a:cs typeface="+mn-cs"/>
              </a:rPr>
              <a:t>Eligibility of costs</a:t>
            </a:r>
            <a:r>
              <a:rPr lang="lv-LV" altLang="lv-LV" sz="2800" b="1" dirty="0">
                <a:solidFill>
                  <a:srgbClr val="95A4D4"/>
                </a:solidFill>
                <a:cs typeface="+mn-cs"/>
              </a:rPr>
              <a:t> </a:t>
            </a:r>
            <a:r>
              <a:rPr lang="lv-LV" altLang="lv-LV" sz="2800" b="1" dirty="0" smtClean="0">
                <a:solidFill>
                  <a:srgbClr val="95A4D4"/>
                </a:solidFill>
                <a:cs typeface="+mn-cs"/>
              </a:rPr>
              <a:t>(9)</a:t>
            </a:r>
            <a:endParaRPr lang="lv-LV" altLang="lv-LV" sz="2800" b="1" dirty="0">
              <a:solidFill>
                <a:srgbClr val="95A4D4"/>
              </a:solidFill>
              <a:cs typeface="+mn-cs"/>
            </a:endParaRPr>
          </a:p>
          <a:p>
            <a:pPr>
              <a:defRPr/>
            </a:pPr>
            <a:r>
              <a:rPr lang="lv-LV" b="1" dirty="0" err="1">
                <a:solidFill>
                  <a:srgbClr val="034EA2"/>
                </a:solidFill>
              </a:rPr>
              <a:t>Audit</a:t>
            </a:r>
            <a:r>
              <a:rPr lang="lv-LV" b="1" dirty="0">
                <a:solidFill>
                  <a:srgbClr val="034EA2"/>
                </a:solidFill>
              </a:rPr>
              <a:t> </a:t>
            </a:r>
            <a:r>
              <a:rPr lang="lv-LV" b="1" dirty="0" err="1">
                <a:solidFill>
                  <a:srgbClr val="034EA2"/>
                </a:solidFill>
              </a:rPr>
              <a:t>trail</a:t>
            </a:r>
            <a:endParaRPr lang="lv-LV" b="1" dirty="0">
              <a:solidFill>
                <a:srgbClr val="034EA2"/>
              </a:solidFill>
            </a:endParaRPr>
          </a:p>
          <a:p>
            <a:pPr>
              <a:defRPr/>
            </a:pPr>
            <a:endParaRPr lang="en-GB" altLang="lv-LV" b="1" dirty="0">
              <a:solidFill>
                <a:srgbClr val="034EA2"/>
              </a:solidFill>
            </a:endParaRPr>
          </a:p>
          <a:p>
            <a:pPr>
              <a:defRPr/>
            </a:pPr>
            <a:endParaRPr lang="en-GB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00905" y="1819346"/>
            <a:ext cx="927735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defRPr/>
            </a:pPr>
            <a:r>
              <a:rPr lang="lv-LV" sz="2400" b="1" dirty="0">
                <a:latin typeface="Arial" panose="020B0604020202020204" pitchFamily="34" charset="0"/>
                <a:cs typeface="Arial" panose="020B0604020202020204" pitchFamily="34" charset="0"/>
              </a:rPr>
              <a:t>Audit </a:t>
            </a:r>
            <a:r>
              <a:rPr lang="lv-LV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trail</a:t>
            </a:r>
            <a:endParaRPr lang="lv-LV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hangingPunct="0"/>
            <a:r>
              <a:rPr lang="en-GB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 is responsible to ensure that an adequate audit trail is documented at all levels of the project, including project partners’ expenditure</a:t>
            </a:r>
            <a:endParaRPr lang="lv-LV" sz="20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hangingPunct="0"/>
            <a:endParaRPr lang="lv-LV" sz="20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hangingPunct="0"/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Therefore, the LP has an overview on:</a:t>
            </a:r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hangingPunct="0"/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paid</a:t>
            </a:r>
            <a:endParaRPr lang="lv-L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was paid</a:t>
            </a:r>
            <a:endParaRPr lang="lv-L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verified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, and</a:t>
            </a:r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the related documents are kept</a:t>
            </a:r>
            <a:endParaRPr lang="lv-L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who is the </a:t>
            </a: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person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of the project partner</a:t>
            </a:r>
            <a:endParaRPr lang="lv-L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lv-LV" altLang="lv-LV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8568" y="3511550"/>
            <a:ext cx="2619375" cy="17430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59574" y="459242"/>
            <a:ext cx="1347333" cy="134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85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7"/>
          <p:cNvGrpSpPr>
            <a:grpSpLocks/>
          </p:cNvGrpSpPr>
          <p:nvPr/>
        </p:nvGrpSpPr>
        <p:grpSpPr bwMode="auto"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6" name="Rectangle 5"/>
            <p:cNvSpPr/>
            <p:nvPr/>
          </p:nvSpPr>
          <p:spPr>
            <a:xfrm>
              <a:off x="264" y="914400"/>
              <a:ext cx="6095736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Isosceles Triangle 6"/>
            <p:cNvSpPr/>
            <p:nvPr/>
          </p:nvSpPr>
          <p:spPr>
            <a:xfrm rot="5400000">
              <a:off x="-231010" y="1139318"/>
              <a:ext cx="788312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12291" name="TextBox 9"/>
          <p:cNvSpPr txBox="1">
            <a:spLocks noChangeArrowheads="1"/>
          </p:cNvSpPr>
          <p:nvPr/>
        </p:nvSpPr>
        <p:spPr bwMode="auto">
          <a:xfrm>
            <a:off x="771525" y="6350000"/>
            <a:ext cx="5207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lt-LT" altLang="lv-LV" sz="1600" b="1">
                <a:solidFill>
                  <a:schemeClr val="bg1"/>
                </a:solidFill>
                <a:latin typeface="Montserrat"/>
              </a:rPr>
              <a:t>Interreg V-A Latvia-Lithuania Programme 2014-2020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sp>
        <p:nvSpPr>
          <p:cNvPr id="12292" name="TextBox 10"/>
          <p:cNvSpPr txBox="1">
            <a:spLocks noChangeArrowheads="1"/>
          </p:cNvSpPr>
          <p:nvPr/>
        </p:nvSpPr>
        <p:spPr bwMode="auto">
          <a:xfrm>
            <a:off x="10153650" y="6350000"/>
            <a:ext cx="1612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lv-LV" altLang="lv-LV" sz="1600" b="1">
                <a:solidFill>
                  <a:schemeClr val="bg1"/>
                </a:solidFill>
                <a:latin typeface="Montserrat"/>
              </a:rPr>
              <a:t>www.latlit.eu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4573588" y="103188"/>
            <a:ext cx="0" cy="1239837"/>
          </a:xfrm>
          <a:prstGeom prst="line">
            <a:avLst/>
          </a:prstGeom>
          <a:ln w="9525">
            <a:solidFill>
              <a:srgbClr val="95A4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94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177800"/>
            <a:ext cx="4003675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12700" y="1524000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11"/>
          <p:cNvSpPr txBox="1">
            <a:spLocks noChangeArrowheads="1"/>
          </p:cNvSpPr>
          <p:nvPr/>
        </p:nvSpPr>
        <p:spPr bwMode="auto">
          <a:xfrm>
            <a:off x="5052264" y="432825"/>
            <a:ext cx="6329363" cy="150810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lv-LV" sz="2800" b="1" dirty="0">
                <a:solidFill>
                  <a:srgbClr val="95A4D4"/>
                </a:solidFill>
                <a:cs typeface="+mn-cs"/>
              </a:rPr>
              <a:t>Eligibility of costs</a:t>
            </a:r>
            <a:r>
              <a:rPr lang="lv-LV" altLang="lv-LV" sz="2800" b="1" dirty="0">
                <a:solidFill>
                  <a:srgbClr val="95A4D4"/>
                </a:solidFill>
                <a:cs typeface="+mn-cs"/>
              </a:rPr>
              <a:t> </a:t>
            </a:r>
            <a:r>
              <a:rPr lang="lv-LV" altLang="lv-LV" sz="2800" b="1" dirty="0" smtClean="0">
                <a:solidFill>
                  <a:srgbClr val="95A4D4"/>
                </a:solidFill>
                <a:cs typeface="+mn-cs"/>
              </a:rPr>
              <a:t>(10)</a:t>
            </a:r>
            <a:endParaRPr lang="lv-LV" altLang="lv-LV" sz="2800" b="1" dirty="0">
              <a:solidFill>
                <a:srgbClr val="95A4D4"/>
              </a:solidFill>
              <a:cs typeface="+mn-cs"/>
            </a:endParaRPr>
          </a:p>
          <a:p>
            <a:pPr>
              <a:defRPr/>
            </a:pPr>
            <a:r>
              <a:rPr lang="lv-LV" b="1" dirty="0" err="1">
                <a:solidFill>
                  <a:srgbClr val="034EA2"/>
                </a:solidFill>
              </a:rPr>
              <a:t>Audit</a:t>
            </a:r>
            <a:r>
              <a:rPr lang="lv-LV" b="1" dirty="0">
                <a:solidFill>
                  <a:srgbClr val="034EA2"/>
                </a:solidFill>
              </a:rPr>
              <a:t> </a:t>
            </a:r>
            <a:r>
              <a:rPr lang="lv-LV" b="1" dirty="0" err="1">
                <a:solidFill>
                  <a:srgbClr val="034EA2"/>
                </a:solidFill>
              </a:rPr>
              <a:t>trail</a:t>
            </a:r>
            <a:endParaRPr lang="lv-LV" b="1" dirty="0">
              <a:solidFill>
                <a:srgbClr val="034EA2"/>
              </a:solidFill>
            </a:endParaRPr>
          </a:p>
          <a:p>
            <a:pPr>
              <a:defRPr/>
            </a:pPr>
            <a:endParaRPr lang="en-GB" altLang="lv-LV" b="1" dirty="0">
              <a:solidFill>
                <a:srgbClr val="034EA2"/>
              </a:solidFill>
            </a:endParaRPr>
          </a:p>
          <a:p>
            <a:pPr>
              <a:defRPr/>
            </a:pPr>
            <a:endParaRPr lang="en-GB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3027" y="1451185"/>
            <a:ext cx="10904859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defRPr/>
            </a:pPr>
            <a:endParaRPr lang="lv-LV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defRPr/>
            </a:pPr>
            <a:r>
              <a:rPr lang="lv-LV" sz="2400" b="1" dirty="0">
                <a:latin typeface="Arial" panose="020B0604020202020204" pitchFamily="34" charset="0"/>
                <a:cs typeface="Arial" panose="020B0604020202020204" pitchFamily="34" charset="0"/>
              </a:rPr>
              <a:t>Audit </a:t>
            </a:r>
            <a:r>
              <a:rPr lang="lv-LV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trail</a:t>
            </a:r>
            <a:endParaRPr lang="lv-LV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GB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GB" sz="20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 the documents related to the project in a safe and orderly manner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least 5 years </a:t>
            </a: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after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the final payment has been made by the MA to the LP</a:t>
            </a:r>
            <a:endParaRPr lang="lv-L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defRPr/>
            </a:pP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Documents </a:t>
            </a: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0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evidence </a:t>
            </a:r>
            <a:r>
              <a:rPr lang="en-GB" sz="20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project outputs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, copies of brochures, photos, </a:t>
            </a:r>
            <a:r>
              <a:rPr lang="en-GB" sz="20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recordings</a:t>
            </a: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should be archived </a:t>
            </a:r>
            <a:r>
              <a:rPr lang="en-GB" sz="20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separately in a project folder with a reference to the place where the original documents are kept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0433" y="432825"/>
            <a:ext cx="1345837" cy="1345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40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7"/>
          <p:cNvGrpSpPr>
            <a:grpSpLocks/>
          </p:cNvGrpSpPr>
          <p:nvPr/>
        </p:nvGrpSpPr>
        <p:grpSpPr bwMode="auto"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6" name="Rectangle 5"/>
            <p:cNvSpPr/>
            <p:nvPr/>
          </p:nvSpPr>
          <p:spPr>
            <a:xfrm>
              <a:off x="264" y="914400"/>
              <a:ext cx="6095736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7" name="Isosceles Triangle 6"/>
            <p:cNvSpPr/>
            <p:nvPr/>
          </p:nvSpPr>
          <p:spPr>
            <a:xfrm rot="5400000">
              <a:off x="-231010" y="1139318"/>
              <a:ext cx="788312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59396" name="TextBox 9"/>
          <p:cNvSpPr txBox="1">
            <a:spLocks noChangeArrowheads="1"/>
          </p:cNvSpPr>
          <p:nvPr/>
        </p:nvSpPr>
        <p:spPr bwMode="auto">
          <a:xfrm>
            <a:off x="771525" y="6350000"/>
            <a:ext cx="6626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lv-LV" sz="1600" b="1">
                <a:solidFill>
                  <a:schemeClr val="bg1"/>
                </a:solidFill>
                <a:latin typeface="Arial" panose="020B0604020202020204" pitchFamily="34" charset="0"/>
              </a:rPr>
              <a:t>Latvia-Lithuania Cross Border Cooperation Programme 2014-2020</a:t>
            </a:r>
          </a:p>
        </p:txBody>
      </p:sp>
      <p:sp>
        <p:nvSpPr>
          <p:cNvPr id="59397" name="TextBox 10"/>
          <p:cNvSpPr txBox="1">
            <a:spLocks noChangeArrowheads="1"/>
          </p:cNvSpPr>
          <p:nvPr/>
        </p:nvSpPr>
        <p:spPr bwMode="auto">
          <a:xfrm>
            <a:off x="10153650" y="6350000"/>
            <a:ext cx="14366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lv-LV" altLang="lv-LV" sz="1600" b="1">
                <a:solidFill>
                  <a:schemeClr val="bg1"/>
                </a:solidFill>
                <a:latin typeface="Arial" panose="020B0604020202020204" pitchFamily="34" charset="0"/>
              </a:rPr>
              <a:t>www.latlit.eu</a:t>
            </a:r>
            <a:endParaRPr lang="en-GB" altLang="lv-LV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59399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177800"/>
            <a:ext cx="4003675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Straight Connector 15"/>
          <p:cNvCxnSpPr/>
          <p:nvPr/>
        </p:nvCxnSpPr>
        <p:spPr>
          <a:xfrm>
            <a:off x="12700" y="1481138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951707" y="1481138"/>
            <a:ext cx="9713184" cy="1029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defRPr/>
            </a:pPr>
            <a:endParaRPr lang="en-GB" altLang="lv-LV" sz="20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endParaRPr lang="lv-LV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51707" y="1744741"/>
            <a:ext cx="103010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34EA2"/>
                </a:solidFill>
              </a:rPr>
              <a:t>The costs reported within the project can be reduced and declared </a:t>
            </a:r>
            <a:r>
              <a:rPr lang="en-US" sz="2400" b="1" dirty="0" smtClean="0">
                <a:solidFill>
                  <a:srgbClr val="034EA2"/>
                </a:solidFill>
              </a:rPr>
              <a:t>ineligible</a:t>
            </a:r>
            <a:r>
              <a:rPr lang="lv-LV" sz="2400" b="1" dirty="0" smtClean="0">
                <a:solidFill>
                  <a:srgbClr val="034EA2"/>
                </a:solidFill>
              </a:rPr>
              <a:t> </a:t>
            </a:r>
            <a:r>
              <a:rPr lang="lv-LV" sz="2400" b="1" dirty="0" err="1" smtClean="0">
                <a:solidFill>
                  <a:srgbClr val="034EA2"/>
                </a:solidFill>
              </a:rPr>
              <a:t>by</a:t>
            </a:r>
            <a:r>
              <a:rPr lang="en-US" sz="2400" b="1" dirty="0" smtClean="0">
                <a:solidFill>
                  <a:srgbClr val="034EA2"/>
                </a:solidFill>
              </a:rPr>
              <a:t>:</a:t>
            </a:r>
            <a:endParaRPr lang="lv-LV" sz="2400" b="1" dirty="0" smtClean="0">
              <a:solidFill>
                <a:srgbClr val="034EA2"/>
              </a:solidFill>
            </a:endParaRPr>
          </a:p>
          <a:p>
            <a:endParaRPr lang="en-US" sz="2400" b="1" dirty="0">
              <a:solidFill>
                <a:srgbClr val="034EA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51707" y="2575738"/>
            <a:ext cx="794036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</a:t>
            </a:r>
            <a:r>
              <a:rPr lang="lv-LV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  <a:endParaRPr lang="lv-LV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C00000"/>
              </a:buClr>
            </a:pPr>
            <a:r>
              <a:rPr lang="lv-LV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Visible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FC certificate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Partner report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 «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View Report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» /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section 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Partner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report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lvl="1">
              <a:buClr>
                <a:srgbClr val="C00000"/>
              </a:buClr>
            </a:pPr>
            <a:r>
              <a:rPr lang="en-US" sz="2000" dirty="0" smtClean="0"/>
              <a:t> </a:t>
            </a:r>
            <a:endParaRPr lang="lv-LV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lv-LV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Managing</a:t>
            </a:r>
            <a:r>
              <a:rPr lang="lv-LV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Authority</a:t>
            </a:r>
            <a:r>
              <a:rPr lang="lv-LV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lv-LV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Joint</a:t>
            </a:r>
            <a:r>
              <a:rPr lang="lv-LV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Secretariat</a:t>
            </a:r>
            <a:endParaRPr lang="lv-LV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C00000"/>
              </a:buClr>
            </a:pPr>
            <a:r>
              <a:rPr lang="lv-LV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Visible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eMS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section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lv-LV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livingtables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lvl="1">
              <a:buClr>
                <a:srgbClr val="C00000"/>
              </a:buClr>
            </a:pPr>
            <a:endParaRPr lang="lv-LV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lv-LV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Certifying</a:t>
            </a:r>
            <a:r>
              <a:rPr lang="lv-LV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Authority</a:t>
            </a:r>
            <a:endParaRPr lang="lv-LV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C00000"/>
              </a:buClr>
            </a:pPr>
            <a:r>
              <a:rPr lang="lv-LV" sz="2000" dirty="0" err="1">
                <a:latin typeface="Arial" panose="020B0604020202020204" pitchFamily="34" charset="0"/>
                <a:cs typeface="Arial" panose="020B0604020202020204" pitchFamily="34" charset="0"/>
              </a:rPr>
              <a:t>Visible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latin typeface="Arial" panose="020B0604020202020204" pitchFamily="34" charset="0"/>
                <a:cs typeface="Arial" panose="020B0604020202020204" pitchFamily="34" charset="0"/>
              </a:rPr>
              <a:t>eMS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latin typeface="Arial" panose="020B0604020202020204" pitchFamily="34" charset="0"/>
                <a:cs typeface="Arial" panose="020B0604020202020204" pitchFamily="34" charset="0"/>
              </a:rPr>
              <a:t>section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lv-LV" sz="2000" dirty="0" err="1"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latin typeface="Arial" panose="020B0604020202020204" pitchFamily="34" charset="0"/>
                <a:cs typeface="Arial" panose="020B0604020202020204" pitchFamily="34" charset="0"/>
              </a:rPr>
              <a:t>livingtables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lvl="1">
              <a:buClr>
                <a:srgbClr val="C00000"/>
              </a:buClr>
            </a:pPr>
            <a:endParaRPr lang="lv-LV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C00000"/>
              </a:buClr>
            </a:pPr>
            <a:endParaRPr lang="lv-LV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5010151" y="446525"/>
            <a:ext cx="6329363" cy="123110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lv-LV" sz="2800" b="1" dirty="0">
                <a:solidFill>
                  <a:srgbClr val="95A4D4"/>
                </a:solidFill>
                <a:cs typeface="+mn-cs"/>
              </a:rPr>
              <a:t>Eligibility of costs</a:t>
            </a:r>
            <a:r>
              <a:rPr lang="lv-LV" altLang="lv-LV" sz="2800" b="1" dirty="0">
                <a:solidFill>
                  <a:srgbClr val="95A4D4"/>
                </a:solidFill>
                <a:cs typeface="+mn-cs"/>
              </a:rPr>
              <a:t> </a:t>
            </a:r>
            <a:r>
              <a:rPr lang="lv-LV" altLang="lv-LV" sz="2800" b="1" dirty="0" smtClean="0">
                <a:solidFill>
                  <a:srgbClr val="95A4D4"/>
                </a:solidFill>
                <a:cs typeface="+mn-cs"/>
              </a:rPr>
              <a:t>(11)</a:t>
            </a:r>
            <a:endParaRPr lang="lv-LV" altLang="lv-LV" sz="2800" b="1" dirty="0">
              <a:solidFill>
                <a:srgbClr val="95A4D4"/>
              </a:solidFill>
              <a:cs typeface="+mn-cs"/>
            </a:endParaRPr>
          </a:p>
          <a:p>
            <a:pPr>
              <a:defRPr/>
            </a:pPr>
            <a:r>
              <a:rPr lang="lv-LV" b="1" dirty="0" err="1" smtClean="0">
                <a:solidFill>
                  <a:srgbClr val="034EA2"/>
                </a:solidFill>
              </a:rPr>
              <a:t>Deduction</a:t>
            </a:r>
            <a:r>
              <a:rPr lang="lv-LV" b="1" dirty="0" smtClean="0">
                <a:solidFill>
                  <a:srgbClr val="034EA2"/>
                </a:solidFill>
              </a:rPr>
              <a:t> </a:t>
            </a:r>
            <a:r>
              <a:rPr lang="lv-LV" b="1" dirty="0" err="1" smtClean="0">
                <a:solidFill>
                  <a:srgbClr val="034EA2"/>
                </a:solidFill>
              </a:rPr>
              <a:t>of</a:t>
            </a:r>
            <a:r>
              <a:rPr lang="en-GB" b="1" dirty="0" smtClean="0">
                <a:solidFill>
                  <a:srgbClr val="034EA2"/>
                </a:solidFill>
              </a:rPr>
              <a:t> costs</a:t>
            </a:r>
            <a:endParaRPr lang="en-GB" altLang="lv-LV" b="1" dirty="0">
              <a:solidFill>
                <a:srgbClr val="034EA2"/>
              </a:solidFill>
            </a:endParaRPr>
          </a:p>
          <a:p>
            <a:pPr>
              <a:defRPr/>
            </a:pPr>
            <a:endParaRPr lang="en-GB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34" name="Picture 10" descr="Green Icon Of Scissors Cutting Money - Circle, HD Png Download - kind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832" y="3103062"/>
            <a:ext cx="3377053" cy="2505302"/>
          </a:xfrm>
          <a:prstGeom prst="rect">
            <a:avLst/>
          </a:prstGeom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27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3" y="3387828"/>
            <a:ext cx="11218736" cy="945943"/>
          </a:xfrm>
        </p:spPr>
        <p:txBody>
          <a:bodyPr>
            <a:noAutofit/>
          </a:bodyPr>
          <a:lstStyle/>
          <a:p>
            <a:pPr algn="ctr"/>
            <a:r>
              <a:rPr lang="en-US" sz="4000" b="1" noProof="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Thank you!</a:t>
            </a:r>
            <a:br>
              <a:rPr lang="en-US" sz="4000" b="1" noProof="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en-US" sz="4000" b="1" noProof="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Paldies</a:t>
            </a:r>
            <a:r>
              <a:rPr lang="en-US" sz="4000" b="1" noProof="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!</a:t>
            </a:r>
            <a:br>
              <a:rPr lang="en-US" sz="4000" b="1" noProof="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en-US" sz="4000" b="1" noProof="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Ačiū</a:t>
            </a:r>
            <a:r>
              <a:rPr lang="en-US" sz="4000" b="1" noProof="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! </a:t>
            </a:r>
            <a:endParaRPr lang="en-US" sz="4000" noProof="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063552" y="2189082"/>
            <a:ext cx="4889704" cy="2098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  <a:buClr>
                <a:srgbClr val="C00000"/>
              </a:buClr>
            </a:pPr>
            <a:endParaRPr lang="lv-LV" sz="25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000"/>
              </a:spcAft>
              <a:buClr>
                <a:srgbClr val="C00000"/>
              </a:buClr>
            </a:pPr>
            <a:endParaRPr lang="lv-LV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000"/>
              </a:spcAft>
              <a:buClr>
                <a:srgbClr val="C00000"/>
              </a:buClr>
            </a:pPr>
            <a:endParaRPr lang="lv-LV" b="1" dirty="0"/>
          </a:p>
          <a:p>
            <a:pPr>
              <a:spcAft>
                <a:spcPts val="1000"/>
              </a:spcAft>
              <a:buClr>
                <a:srgbClr val="C00000"/>
              </a:buClr>
            </a:pPr>
            <a:endParaRPr lang="lv-LV" b="1" dirty="0"/>
          </a:p>
          <a:p>
            <a:pPr>
              <a:spcAft>
                <a:spcPts val="1000"/>
              </a:spcAft>
              <a:buClr>
                <a:srgbClr val="C00000"/>
              </a:buClr>
            </a:pPr>
            <a:endParaRPr lang="lv-LV" b="1" dirty="0"/>
          </a:p>
        </p:txBody>
      </p:sp>
    </p:spTree>
    <p:extLst>
      <p:ext uri="{BB962C8B-B14F-4D97-AF65-F5344CB8AC3E}">
        <p14:creationId xmlns:p14="http://schemas.microsoft.com/office/powerpoint/2010/main" val="382826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7"/>
          <p:cNvGrpSpPr>
            <a:grpSpLocks/>
          </p:cNvGrpSpPr>
          <p:nvPr/>
        </p:nvGrpSpPr>
        <p:grpSpPr bwMode="auto"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6" name="Rectangle 5"/>
            <p:cNvSpPr/>
            <p:nvPr/>
          </p:nvSpPr>
          <p:spPr>
            <a:xfrm>
              <a:off x="264" y="914400"/>
              <a:ext cx="6095736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7" name="Isosceles Triangle 6"/>
            <p:cNvSpPr/>
            <p:nvPr/>
          </p:nvSpPr>
          <p:spPr>
            <a:xfrm rot="5400000">
              <a:off x="-231010" y="1139318"/>
              <a:ext cx="788312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10243" name="TextBox 8"/>
          <p:cNvSpPr txBox="1">
            <a:spLocks noChangeArrowheads="1"/>
          </p:cNvSpPr>
          <p:nvPr/>
        </p:nvSpPr>
        <p:spPr bwMode="auto">
          <a:xfrm>
            <a:off x="688975" y="1581943"/>
            <a:ext cx="10199850" cy="668972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lv-LV" altLang="lv-LV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  <a:defRPr/>
            </a:pPr>
            <a:r>
              <a:rPr lang="en-GB" altLang="lv-LV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Sound Financial Management</a:t>
            </a:r>
            <a:r>
              <a:rPr lang="en-GB" altLang="lv-LV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  <a:defRPr/>
            </a:pPr>
            <a:r>
              <a:rPr lang="lv-LV" sz="1600" dirty="0">
                <a:latin typeface="Arial" panose="020B0604020202020204" pitchFamily="34" charset="0"/>
                <a:cs typeface="Arial" panose="020B0604020202020204" pitchFamily="34" charset="0"/>
              </a:rPr>
              <a:t>Financial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Regulation </a:t>
            </a:r>
            <a:r>
              <a:rPr lang="lv-LV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No 966/2012 of 25 October 2012</a:t>
            </a:r>
            <a:r>
              <a:rPr lang="lv-LV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lv-LV" altLang="lv-LV" sz="1600" b="1" dirty="0">
              <a:solidFill>
                <a:srgbClr val="0A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  <a:defRPr/>
            </a:pPr>
            <a:endParaRPr lang="lv-LV" altLang="lv-LV" sz="1600" dirty="0">
              <a:solidFill>
                <a:srgbClr val="0A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  <a:defRPr/>
            </a:pPr>
            <a:endParaRPr lang="lv-LV" altLang="lv-LV" sz="1600" dirty="0">
              <a:solidFill>
                <a:srgbClr val="0A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  <a:defRPr/>
            </a:pPr>
            <a:endParaRPr lang="en-GB" altLang="lv-LV" sz="1600" dirty="0">
              <a:solidFill>
                <a:srgbClr val="0A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GB" altLang="lv-LV" sz="20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Economy</a:t>
            </a:r>
            <a:r>
              <a:rPr lang="en-GB" altLang="lv-LV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v-LV" sz="2000" dirty="0">
                <a:latin typeface="Arial" panose="020B0604020202020204" pitchFamily="34" charset="0"/>
                <a:cs typeface="Arial" panose="020B0604020202020204" pitchFamily="34" charset="0"/>
              </a:rPr>
              <a:t>- resources used by the institution for the pursuit of its activities shall be made available in </a:t>
            </a:r>
            <a:r>
              <a:rPr lang="en-GB" altLang="lv-LV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due time, in appropriate quantity and quality and at the best price</a:t>
            </a:r>
            <a:endParaRPr lang="lv-LV" altLang="lv-LV" sz="20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endParaRPr lang="lv-LV" alt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lv-LV" altLang="lv-LV" sz="20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altLang="lv-LV" sz="20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v-LV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best relationship between </a:t>
            </a:r>
            <a:r>
              <a:rPr lang="en-GB" altLang="lv-LV" sz="2000" dirty="0">
                <a:latin typeface="Arial" panose="020B0604020202020204" pitchFamily="34" charset="0"/>
                <a:cs typeface="Arial" panose="020B0604020202020204" pitchFamily="34" charset="0"/>
              </a:rPr>
              <a:t>resources employed and results achieved</a:t>
            </a:r>
            <a:endParaRPr lang="lv-LV" alt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endParaRPr lang="lv-LV" alt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GB" altLang="lv-LV" sz="20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Effectiveness</a:t>
            </a:r>
            <a:r>
              <a:rPr lang="en-GB" altLang="lv-LV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v-LV" sz="2000" dirty="0">
                <a:latin typeface="Arial" panose="020B0604020202020204" pitchFamily="34" charset="0"/>
                <a:cs typeface="Arial" panose="020B0604020202020204" pitchFamily="34" charset="0"/>
              </a:rPr>
              <a:t>- attaining the specific objectives set and </a:t>
            </a:r>
            <a:r>
              <a:rPr lang="en-GB" altLang="lv-LV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achieving the intended results</a:t>
            </a:r>
          </a:p>
          <a:p>
            <a:pPr marL="0" indent="0" eaLnBrk="1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None/>
              <a:defRPr/>
            </a:pPr>
            <a:endParaRPr lang="en-GB" alt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C00000"/>
              </a:buClr>
              <a:buFont typeface="Wingdings 3" panose="05040102010807070707" pitchFamily="18" charset="2"/>
              <a:buChar char="´"/>
              <a:defRPr/>
            </a:pPr>
            <a:endParaRPr lang="lv-LV" altLang="lv-LV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C00000"/>
              </a:buClr>
              <a:buFont typeface="Wingdings 3" panose="05040102010807070707" pitchFamily="18" charset="2"/>
              <a:buChar char="´"/>
              <a:defRPr/>
            </a:pPr>
            <a:endParaRPr lang="lv-LV" altLang="lv-LV" sz="2000" dirty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None/>
              <a:defRPr/>
            </a:pPr>
            <a:endParaRPr lang="en-GB" altLang="lv-LV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C00000"/>
              </a:buClr>
              <a:buFont typeface="Wingdings 3" panose="05040102010807070707" pitchFamily="18" charset="2"/>
              <a:buChar char="´"/>
              <a:defRPr/>
            </a:pPr>
            <a:endParaRPr lang="en-GB" altLang="lv-LV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C00000"/>
              </a:buClr>
              <a:buFont typeface="Wingdings 3" panose="05040102010807070707" pitchFamily="18" charset="2"/>
              <a:buChar char="´"/>
              <a:defRPr/>
            </a:pPr>
            <a:endParaRPr lang="en-GB" altLang="lv-LV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C00000"/>
              </a:buClr>
              <a:buFont typeface="Wingdings 3" panose="05040102010807070707" pitchFamily="18" charset="2"/>
              <a:buChar char="´"/>
              <a:defRPr/>
            </a:pPr>
            <a:endParaRPr lang="en-GB" altLang="lv-LV" sz="1800" dirty="0">
              <a:latin typeface="Arial" panose="020B0604020202020204" pitchFamily="34" charset="0"/>
            </a:endParaRPr>
          </a:p>
        </p:txBody>
      </p:sp>
      <p:sp>
        <p:nvSpPr>
          <p:cNvPr id="6148" name="TextBox 9"/>
          <p:cNvSpPr txBox="1">
            <a:spLocks noChangeArrowheads="1"/>
          </p:cNvSpPr>
          <p:nvPr/>
        </p:nvSpPr>
        <p:spPr bwMode="auto">
          <a:xfrm>
            <a:off x="771525" y="6350000"/>
            <a:ext cx="6626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lv-LV" sz="1600" b="1">
                <a:solidFill>
                  <a:schemeClr val="bg1"/>
                </a:solidFill>
                <a:latin typeface="Arial" panose="020B0604020202020204" pitchFamily="34" charset="0"/>
              </a:rPr>
              <a:t>Latvia-Lithuania Cross Border Cooperation Programme 2014-2020</a:t>
            </a:r>
          </a:p>
        </p:txBody>
      </p:sp>
      <p:sp>
        <p:nvSpPr>
          <p:cNvPr id="6149" name="TextBox 10"/>
          <p:cNvSpPr txBox="1">
            <a:spLocks noChangeArrowheads="1"/>
          </p:cNvSpPr>
          <p:nvPr/>
        </p:nvSpPr>
        <p:spPr bwMode="auto">
          <a:xfrm>
            <a:off x="10153650" y="6350000"/>
            <a:ext cx="14366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lv-LV" altLang="lv-LV" sz="1600" b="1">
                <a:solidFill>
                  <a:schemeClr val="bg1"/>
                </a:solidFill>
                <a:latin typeface="Arial" panose="020B0604020202020204" pitchFamily="34" charset="0"/>
              </a:rPr>
              <a:t>www.latlit.eu</a:t>
            </a:r>
            <a:endParaRPr lang="en-GB" altLang="lv-LV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126" name="TextBox 11"/>
          <p:cNvSpPr txBox="1">
            <a:spLocks noChangeArrowheads="1"/>
          </p:cNvSpPr>
          <p:nvPr/>
        </p:nvSpPr>
        <p:spPr bwMode="auto">
          <a:xfrm>
            <a:off x="4595813" y="627855"/>
            <a:ext cx="7045325" cy="9540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lv-LV" sz="2800" b="1" dirty="0">
                <a:solidFill>
                  <a:srgbClr val="95A4D4"/>
                </a:solidFill>
                <a:cs typeface="+mn-cs"/>
              </a:rPr>
              <a:t>Eligibility of costs</a:t>
            </a:r>
            <a:r>
              <a:rPr lang="lv-LV" altLang="lv-LV" sz="2800" b="1" dirty="0">
                <a:solidFill>
                  <a:srgbClr val="95A4D4"/>
                </a:solidFill>
                <a:cs typeface="+mn-cs"/>
              </a:rPr>
              <a:t> (1)</a:t>
            </a:r>
          </a:p>
          <a:p>
            <a:pPr>
              <a:defRPr/>
            </a:pPr>
            <a:endParaRPr lang="en-GB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151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177800"/>
            <a:ext cx="4003675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Straight Connector 15"/>
          <p:cNvCxnSpPr/>
          <p:nvPr/>
        </p:nvCxnSpPr>
        <p:spPr>
          <a:xfrm>
            <a:off x="12700" y="1481138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10620536"/>
              </p:ext>
            </p:extLst>
          </p:nvPr>
        </p:nvGraphicFramePr>
        <p:xfrm>
          <a:off x="7342211" y="57150"/>
          <a:ext cx="5365124" cy="3619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3" name="Diagram 12"/>
          <p:cNvGraphicFramePr/>
          <p:nvPr/>
        </p:nvGraphicFramePr>
        <p:xfrm>
          <a:off x="7494611" y="209550"/>
          <a:ext cx="5365124" cy="3619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329197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7"/>
          <p:cNvGrpSpPr>
            <a:grpSpLocks/>
          </p:cNvGrpSpPr>
          <p:nvPr/>
        </p:nvGrpSpPr>
        <p:grpSpPr bwMode="auto"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6" name="Rectangle 5"/>
            <p:cNvSpPr/>
            <p:nvPr/>
          </p:nvSpPr>
          <p:spPr>
            <a:xfrm>
              <a:off x="264" y="914400"/>
              <a:ext cx="6095736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Isosceles Triangle 6"/>
            <p:cNvSpPr/>
            <p:nvPr/>
          </p:nvSpPr>
          <p:spPr>
            <a:xfrm rot="5400000">
              <a:off x="-231010" y="1139318"/>
              <a:ext cx="788312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10243" name="TextBox 9"/>
          <p:cNvSpPr txBox="1">
            <a:spLocks noChangeArrowheads="1"/>
          </p:cNvSpPr>
          <p:nvPr/>
        </p:nvSpPr>
        <p:spPr bwMode="auto">
          <a:xfrm>
            <a:off x="771525" y="6350000"/>
            <a:ext cx="5207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lt-LT" altLang="lv-LV" sz="1600" b="1">
                <a:solidFill>
                  <a:schemeClr val="bg1"/>
                </a:solidFill>
                <a:latin typeface="Montserrat"/>
              </a:rPr>
              <a:t>Interreg V-A Latvia-Lithuania Programme 2014-2020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sp>
        <p:nvSpPr>
          <p:cNvPr id="10244" name="TextBox 10"/>
          <p:cNvSpPr txBox="1">
            <a:spLocks noChangeArrowheads="1"/>
          </p:cNvSpPr>
          <p:nvPr/>
        </p:nvSpPr>
        <p:spPr bwMode="auto">
          <a:xfrm>
            <a:off x="10153650" y="6350000"/>
            <a:ext cx="1612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lv-LV" altLang="lv-LV" sz="1600" b="1">
                <a:solidFill>
                  <a:schemeClr val="bg1"/>
                </a:solidFill>
                <a:latin typeface="Montserrat"/>
              </a:rPr>
              <a:t>www.latlit.eu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4573588" y="103188"/>
            <a:ext cx="0" cy="1239837"/>
          </a:xfrm>
          <a:prstGeom prst="line">
            <a:avLst/>
          </a:prstGeom>
          <a:ln w="9525">
            <a:solidFill>
              <a:srgbClr val="95A4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6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177800"/>
            <a:ext cx="4003675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12700" y="1524000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11"/>
          <p:cNvSpPr txBox="1">
            <a:spLocks noChangeArrowheads="1"/>
          </p:cNvSpPr>
          <p:nvPr/>
        </p:nvSpPr>
        <p:spPr bwMode="auto">
          <a:xfrm>
            <a:off x="5122053" y="400051"/>
            <a:ext cx="6329363" cy="9540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lv-LV" sz="2800" b="1" dirty="0">
                <a:solidFill>
                  <a:srgbClr val="95A4D4"/>
                </a:solidFill>
                <a:cs typeface="+mn-cs"/>
              </a:rPr>
              <a:t>Eligibility of costs</a:t>
            </a:r>
            <a:r>
              <a:rPr lang="lv-LV" altLang="lv-LV" sz="2800" b="1" dirty="0">
                <a:solidFill>
                  <a:srgbClr val="95A4D4"/>
                </a:solidFill>
                <a:cs typeface="+mn-cs"/>
              </a:rPr>
              <a:t> </a:t>
            </a:r>
            <a:r>
              <a:rPr lang="lv-LV" altLang="lv-LV" sz="2800" b="1" dirty="0" smtClean="0">
                <a:solidFill>
                  <a:srgbClr val="95A4D4"/>
                </a:solidFill>
                <a:cs typeface="+mn-cs"/>
              </a:rPr>
              <a:t>(2)</a:t>
            </a:r>
            <a:endParaRPr lang="lv-LV" altLang="lv-LV" sz="2800" b="1" dirty="0">
              <a:solidFill>
                <a:srgbClr val="95A4D4"/>
              </a:solidFill>
              <a:cs typeface="+mn-cs"/>
            </a:endParaRPr>
          </a:p>
          <a:p>
            <a:pPr>
              <a:defRPr/>
            </a:pPr>
            <a:endParaRPr lang="en-GB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91170" y="2074793"/>
            <a:ext cx="9789744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eaLnBrk="1" hangingPunct="1"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Costs are directly </a:t>
            </a:r>
            <a:r>
              <a:rPr lang="en-GB" sz="20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related to the project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0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planned in the AF</a:t>
            </a:r>
          </a:p>
          <a:p>
            <a:pPr marL="285750" indent="-285750" algn="just" eaLnBrk="1" hangingPunct="1"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Only costs </a:t>
            </a:r>
            <a:r>
              <a:rPr lang="en-GB" sz="20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incurred by PP</a:t>
            </a:r>
            <a:r>
              <a:rPr lang="en-GB" altLang="lv-LV" sz="20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and reported under the </a:t>
            </a:r>
            <a:r>
              <a:rPr lang="en-GB" altLang="lv-LV" sz="20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correct BL</a:t>
            </a:r>
            <a:endParaRPr lang="en-GB" sz="2000" b="1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eaLnBrk="1" hangingPunct="1"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Expenditure </a:t>
            </a:r>
            <a:r>
              <a:rPr lang="en-GB" sz="20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have been paid out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(“gone out of the </a:t>
            </a:r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PP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bank account”) </a:t>
            </a:r>
          </a:p>
          <a:p>
            <a:pPr marL="285750" indent="-285750" algn="just"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Costs must be </a:t>
            </a:r>
            <a:r>
              <a:rPr lang="en-GB" sz="20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paid out within the project duration</a:t>
            </a:r>
            <a:r>
              <a:rPr lang="lv-LV" sz="20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(w</a:t>
            </a:r>
            <a:r>
              <a:rPr lang="en-GB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ith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exceptions stated under subsection 7.3.1 “Project reporting”</a:t>
            </a:r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GB" sz="20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preparation costs, LT FLC costs</a:t>
            </a:r>
            <a:r>
              <a:rPr lang="lv-LV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 algn="just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Expenditure does not exceed in the application form indicated: </a:t>
            </a:r>
            <a:endParaRPr lang="lv-L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ct val="20000"/>
              </a:spcBef>
              <a:buClr>
                <a:srgbClr val="C00000"/>
              </a:buClr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) eligible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lv-LV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budget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lv-LV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ct val="20000"/>
              </a:spcBef>
              <a:buClr>
                <a:srgbClr val="C00000"/>
              </a:buClr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) each project partner budget</a:t>
            </a: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endParaRPr lang="en-GB" sz="2000" b="1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6950" y="623684"/>
            <a:ext cx="1724693" cy="143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20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7"/>
          <p:cNvGrpSpPr>
            <a:grpSpLocks/>
          </p:cNvGrpSpPr>
          <p:nvPr/>
        </p:nvGrpSpPr>
        <p:grpSpPr bwMode="auto"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6" name="Rectangle 5"/>
            <p:cNvSpPr/>
            <p:nvPr/>
          </p:nvSpPr>
          <p:spPr>
            <a:xfrm>
              <a:off x="264" y="914400"/>
              <a:ext cx="6095736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7" name="Isosceles Triangle 6"/>
            <p:cNvSpPr/>
            <p:nvPr/>
          </p:nvSpPr>
          <p:spPr>
            <a:xfrm rot="5400000">
              <a:off x="-231010" y="1139318"/>
              <a:ext cx="788312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59396" name="TextBox 9"/>
          <p:cNvSpPr txBox="1">
            <a:spLocks noChangeArrowheads="1"/>
          </p:cNvSpPr>
          <p:nvPr/>
        </p:nvSpPr>
        <p:spPr bwMode="auto">
          <a:xfrm>
            <a:off x="771525" y="6350000"/>
            <a:ext cx="6626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lv-LV" sz="1600" b="1">
                <a:solidFill>
                  <a:schemeClr val="bg1"/>
                </a:solidFill>
                <a:latin typeface="Arial" panose="020B0604020202020204" pitchFamily="34" charset="0"/>
              </a:rPr>
              <a:t>Latvia-Lithuania Cross Border Cooperation Programme 2014-2020</a:t>
            </a:r>
          </a:p>
        </p:txBody>
      </p:sp>
      <p:sp>
        <p:nvSpPr>
          <p:cNvPr id="59397" name="TextBox 10"/>
          <p:cNvSpPr txBox="1">
            <a:spLocks noChangeArrowheads="1"/>
          </p:cNvSpPr>
          <p:nvPr/>
        </p:nvSpPr>
        <p:spPr bwMode="auto">
          <a:xfrm>
            <a:off x="10153650" y="6350000"/>
            <a:ext cx="14366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lv-LV" altLang="lv-LV" sz="1600" b="1">
                <a:solidFill>
                  <a:schemeClr val="bg1"/>
                </a:solidFill>
                <a:latin typeface="Arial" panose="020B0604020202020204" pitchFamily="34" charset="0"/>
              </a:rPr>
              <a:t>www.latlit.eu</a:t>
            </a:r>
            <a:endParaRPr lang="en-GB" altLang="lv-LV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59399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177800"/>
            <a:ext cx="4003675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Straight Connector 15"/>
          <p:cNvCxnSpPr/>
          <p:nvPr/>
        </p:nvCxnSpPr>
        <p:spPr>
          <a:xfrm>
            <a:off x="12700" y="1481138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951707" y="1481138"/>
            <a:ext cx="9713184" cy="1029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defRPr/>
            </a:pPr>
            <a:endParaRPr lang="en-GB" altLang="lv-LV" sz="20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endParaRPr lang="lv-LV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6951" y="1505255"/>
            <a:ext cx="729970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34EA2"/>
                </a:solidFill>
              </a:rPr>
              <a:t>After preparing and submitting each report, each project partner must make sure that the expenses incurred are in line with the planned budget. </a:t>
            </a:r>
            <a:endParaRPr lang="lv-LV" sz="2400" b="1" dirty="0" smtClean="0">
              <a:solidFill>
                <a:srgbClr val="034EA2"/>
              </a:solidFill>
            </a:endParaRPr>
          </a:p>
          <a:p>
            <a:endParaRPr lang="lv-LV" sz="2400" b="1" dirty="0">
              <a:solidFill>
                <a:srgbClr val="034EA2"/>
              </a:solidFill>
            </a:endParaRPr>
          </a:p>
          <a:p>
            <a:endParaRPr lang="lv-LV" sz="2400" b="1" dirty="0" smtClean="0">
              <a:solidFill>
                <a:srgbClr val="034EA2"/>
              </a:solidFill>
            </a:endParaRPr>
          </a:p>
          <a:p>
            <a:endParaRPr lang="lv-LV" sz="2400" b="1" dirty="0">
              <a:solidFill>
                <a:srgbClr val="034EA2"/>
              </a:solidFill>
            </a:endParaRPr>
          </a:p>
          <a:p>
            <a:endParaRPr lang="lv-LV" sz="2400" b="1" dirty="0" smtClean="0">
              <a:solidFill>
                <a:srgbClr val="034EA2"/>
              </a:solidFill>
            </a:endParaRPr>
          </a:p>
        </p:txBody>
      </p: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5010151" y="446525"/>
            <a:ext cx="6329363" cy="123110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lv-LV" sz="2800" b="1" dirty="0">
                <a:solidFill>
                  <a:srgbClr val="95A4D4"/>
                </a:solidFill>
                <a:cs typeface="+mn-cs"/>
              </a:rPr>
              <a:t>Eligibility of costs</a:t>
            </a:r>
            <a:r>
              <a:rPr lang="lv-LV" altLang="lv-LV" sz="2800" b="1" dirty="0">
                <a:solidFill>
                  <a:srgbClr val="95A4D4"/>
                </a:solidFill>
                <a:cs typeface="+mn-cs"/>
              </a:rPr>
              <a:t> </a:t>
            </a:r>
            <a:r>
              <a:rPr lang="lv-LV" altLang="lv-LV" sz="2800" b="1" dirty="0" smtClean="0">
                <a:solidFill>
                  <a:srgbClr val="95A4D4"/>
                </a:solidFill>
                <a:cs typeface="+mn-cs"/>
              </a:rPr>
              <a:t>(3)</a:t>
            </a:r>
            <a:endParaRPr lang="lv-LV" altLang="lv-LV" sz="2800" b="1" dirty="0">
              <a:solidFill>
                <a:srgbClr val="95A4D4"/>
              </a:solidFill>
              <a:cs typeface="+mn-cs"/>
            </a:endParaRPr>
          </a:p>
          <a:p>
            <a:pPr>
              <a:defRPr/>
            </a:pPr>
            <a:r>
              <a:rPr lang="en-GB" altLang="lv-LV" b="1" dirty="0">
                <a:solidFill>
                  <a:srgbClr val="034EA2"/>
                </a:solidFill>
              </a:rPr>
              <a:t>Self-control</a:t>
            </a:r>
          </a:p>
          <a:p>
            <a:pPr>
              <a:defRPr/>
            </a:pPr>
            <a:endParaRPr lang="en-GB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990" y="2683700"/>
            <a:ext cx="7349984" cy="2986593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7667412" y="1492151"/>
            <a:ext cx="46302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34EA2"/>
                </a:solidFill>
              </a:rPr>
              <a:t>The </a:t>
            </a:r>
            <a:r>
              <a:rPr lang="en-US" sz="2400" b="1" dirty="0">
                <a:solidFill>
                  <a:srgbClr val="034EA2"/>
                </a:solidFill>
              </a:rPr>
              <a:t>Project Lead Partner must check the total project budget.</a:t>
            </a:r>
            <a:r>
              <a:rPr lang="lv-LV" sz="2400" b="1" dirty="0" smtClean="0">
                <a:solidFill>
                  <a:srgbClr val="034EA2"/>
                </a:solidFill>
              </a:rPr>
              <a:t>  </a:t>
            </a:r>
            <a:endParaRPr lang="en-US" sz="2400" b="1" dirty="0">
              <a:solidFill>
                <a:srgbClr val="034EA2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8449" y="2323148"/>
            <a:ext cx="3313707" cy="333003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36951" y="1505255"/>
            <a:ext cx="7444181" cy="41891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7659113" y="1505255"/>
            <a:ext cx="4177288" cy="41891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83990" y="5435859"/>
            <a:ext cx="1635392" cy="25855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7681132" y="2360848"/>
            <a:ext cx="2397220" cy="44490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63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7"/>
          <p:cNvGrpSpPr>
            <a:grpSpLocks/>
          </p:cNvGrpSpPr>
          <p:nvPr/>
        </p:nvGrpSpPr>
        <p:grpSpPr bwMode="auto"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6" name="Rectangle 5"/>
            <p:cNvSpPr/>
            <p:nvPr/>
          </p:nvSpPr>
          <p:spPr>
            <a:xfrm>
              <a:off x="264" y="914400"/>
              <a:ext cx="6095736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Isosceles Triangle 6"/>
            <p:cNvSpPr/>
            <p:nvPr/>
          </p:nvSpPr>
          <p:spPr>
            <a:xfrm rot="5400000">
              <a:off x="-231010" y="1139318"/>
              <a:ext cx="788312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8195" name="TextBox 9"/>
          <p:cNvSpPr txBox="1">
            <a:spLocks noChangeArrowheads="1"/>
          </p:cNvSpPr>
          <p:nvPr/>
        </p:nvSpPr>
        <p:spPr bwMode="auto">
          <a:xfrm>
            <a:off x="771525" y="6350000"/>
            <a:ext cx="5207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lt-LT" altLang="lv-LV" sz="1600" b="1">
                <a:solidFill>
                  <a:schemeClr val="bg1"/>
                </a:solidFill>
                <a:latin typeface="Montserrat"/>
              </a:rPr>
              <a:t>Interreg V-A Latvia-Lithuania Programme 2014-2020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sp>
        <p:nvSpPr>
          <p:cNvPr id="8196" name="TextBox 10"/>
          <p:cNvSpPr txBox="1">
            <a:spLocks noChangeArrowheads="1"/>
          </p:cNvSpPr>
          <p:nvPr/>
        </p:nvSpPr>
        <p:spPr bwMode="auto">
          <a:xfrm>
            <a:off x="10153650" y="6350000"/>
            <a:ext cx="1612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lv-LV" altLang="lv-LV" sz="1600" b="1">
                <a:solidFill>
                  <a:schemeClr val="bg1"/>
                </a:solidFill>
                <a:latin typeface="Montserrat"/>
              </a:rPr>
              <a:t>www.latlit.eu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4573588" y="103188"/>
            <a:ext cx="0" cy="1239837"/>
          </a:xfrm>
          <a:prstGeom prst="line">
            <a:avLst/>
          </a:prstGeom>
          <a:ln w="9525">
            <a:solidFill>
              <a:srgbClr val="95A4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8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177800"/>
            <a:ext cx="4003675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12700" y="1524000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11"/>
          <p:cNvSpPr txBox="1">
            <a:spLocks noChangeArrowheads="1"/>
          </p:cNvSpPr>
          <p:nvPr/>
        </p:nvSpPr>
        <p:spPr bwMode="auto">
          <a:xfrm>
            <a:off x="5047407" y="363051"/>
            <a:ext cx="6329363" cy="9540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lv-LV" sz="2800" b="1" dirty="0">
                <a:solidFill>
                  <a:srgbClr val="95A4D4"/>
                </a:solidFill>
                <a:cs typeface="+mn-cs"/>
              </a:rPr>
              <a:t>Eligibility of costs</a:t>
            </a:r>
            <a:r>
              <a:rPr lang="lv-LV" altLang="lv-LV" sz="2800" b="1" dirty="0">
                <a:solidFill>
                  <a:srgbClr val="95A4D4"/>
                </a:solidFill>
                <a:cs typeface="+mn-cs"/>
              </a:rPr>
              <a:t> </a:t>
            </a:r>
            <a:r>
              <a:rPr lang="lv-LV" altLang="lv-LV" sz="2800" b="1" dirty="0" smtClean="0">
                <a:solidFill>
                  <a:srgbClr val="95A4D4"/>
                </a:solidFill>
                <a:cs typeface="+mn-cs"/>
              </a:rPr>
              <a:t>(4)</a:t>
            </a:r>
            <a:endParaRPr lang="lv-LV" altLang="lv-LV" sz="2800" b="1" dirty="0">
              <a:solidFill>
                <a:srgbClr val="95A4D4"/>
              </a:solidFill>
              <a:cs typeface="+mn-cs"/>
            </a:endParaRPr>
          </a:p>
          <a:p>
            <a:pPr>
              <a:defRPr/>
            </a:pPr>
            <a:endParaRPr lang="en-GB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71525" y="1937725"/>
            <a:ext cx="10717213" cy="4173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eaLnBrk="1" hangingPunct="1"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Competition and </a:t>
            </a:r>
            <a:r>
              <a:rPr lang="en-GB" sz="20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procurement</a:t>
            </a:r>
          </a:p>
          <a:p>
            <a:pPr marL="447675" indent="-180975" algn="just"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Follow national </a:t>
            </a:r>
            <a:r>
              <a:rPr lang="en-GB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procurement rules</a:t>
            </a:r>
          </a:p>
          <a:p>
            <a:pPr marL="447675" indent="-180975" algn="just"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Avoid </a:t>
            </a:r>
            <a:r>
              <a:rPr lang="en-GB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artificial splitting of contracts</a:t>
            </a:r>
            <a:r>
              <a:rPr lang="en-GB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and setting </a:t>
            </a:r>
            <a:r>
              <a:rPr lang="en-GB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specifications artificially limiting competition</a:t>
            </a:r>
          </a:p>
          <a:p>
            <a:pPr marL="447675" indent="-180975" algn="just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transparency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non‐discrimination and equal treatment </a:t>
            </a:r>
          </a:p>
          <a:p>
            <a:pPr marL="447675" indent="-180975" algn="just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Thoroughly </a:t>
            </a:r>
            <a:r>
              <a:rPr lang="en-GB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the procedure and </a:t>
            </a:r>
            <a:r>
              <a:rPr lang="en-GB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 making </a:t>
            </a:r>
            <a:endParaRPr lang="lv-LV" b="1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675" indent="-180975" algn="just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34EA2"/>
                </a:solidFill>
              </a:rPr>
              <a:t>For deduction of costs in public procurement, </a:t>
            </a:r>
            <a:r>
              <a:rPr lang="en-US" sz="2000" b="1" dirty="0"/>
              <a:t>Guidelines for determining financial corrections to be made to expenditure financed by the Union under shared management, for non-compliance with the rules on public procurement  (Commission Decision of 19.12.2013 C(2013) 9527 final) applies.</a:t>
            </a:r>
            <a:endParaRPr lang="lv-LV" sz="2000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620" y="490941"/>
            <a:ext cx="1827930" cy="1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95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7"/>
          <p:cNvGrpSpPr>
            <a:grpSpLocks/>
          </p:cNvGrpSpPr>
          <p:nvPr/>
        </p:nvGrpSpPr>
        <p:grpSpPr bwMode="auto"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6" name="Rectangle 5"/>
            <p:cNvSpPr/>
            <p:nvPr/>
          </p:nvSpPr>
          <p:spPr>
            <a:xfrm>
              <a:off x="264" y="914400"/>
              <a:ext cx="6095736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Isosceles Triangle 6"/>
            <p:cNvSpPr/>
            <p:nvPr/>
          </p:nvSpPr>
          <p:spPr>
            <a:xfrm rot="5400000">
              <a:off x="-231010" y="1139318"/>
              <a:ext cx="788312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10243" name="TextBox 9"/>
          <p:cNvSpPr txBox="1">
            <a:spLocks noChangeArrowheads="1"/>
          </p:cNvSpPr>
          <p:nvPr/>
        </p:nvSpPr>
        <p:spPr bwMode="auto">
          <a:xfrm>
            <a:off x="771525" y="6350000"/>
            <a:ext cx="5207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lt-LT" altLang="lv-LV" sz="1600" b="1">
                <a:solidFill>
                  <a:schemeClr val="bg1"/>
                </a:solidFill>
                <a:latin typeface="Montserrat"/>
              </a:rPr>
              <a:t>Interreg V-A Latvia-Lithuania Programme 2014-2020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sp>
        <p:nvSpPr>
          <p:cNvPr id="10244" name="TextBox 10"/>
          <p:cNvSpPr txBox="1">
            <a:spLocks noChangeArrowheads="1"/>
          </p:cNvSpPr>
          <p:nvPr/>
        </p:nvSpPr>
        <p:spPr bwMode="auto">
          <a:xfrm>
            <a:off x="10153650" y="6350000"/>
            <a:ext cx="1612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lv-LV" altLang="lv-LV" sz="1600" b="1">
                <a:solidFill>
                  <a:schemeClr val="bg1"/>
                </a:solidFill>
                <a:latin typeface="Montserrat"/>
              </a:rPr>
              <a:t>www.latlit.eu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4573588" y="103188"/>
            <a:ext cx="0" cy="1239837"/>
          </a:xfrm>
          <a:prstGeom prst="line">
            <a:avLst/>
          </a:prstGeom>
          <a:ln w="9525">
            <a:solidFill>
              <a:srgbClr val="95A4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6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177800"/>
            <a:ext cx="4003675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12700" y="1524000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11"/>
          <p:cNvSpPr txBox="1">
            <a:spLocks noChangeArrowheads="1"/>
          </p:cNvSpPr>
          <p:nvPr/>
        </p:nvSpPr>
        <p:spPr bwMode="auto">
          <a:xfrm>
            <a:off x="5122052" y="476544"/>
            <a:ext cx="6329363" cy="9540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lv-LV" sz="2800" b="1" dirty="0">
                <a:solidFill>
                  <a:srgbClr val="95A4D4"/>
                </a:solidFill>
                <a:cs typeface="+mn-cs"/>
              </a:rPr>
              <a:t>Eligibility of costs</a:t>
            </a:r>
            <a:r>
              <a:rPr lang="lv-LV" altLang="lv-LV" sz="2800" b="1" dirty="0">
                <a:solidFill>
                  <a:srgbClr val="95A4D4"/>
                </a:solidFill>
                <a:cs typeface="+mn-cs"/>
              </a:rPr>
              <a:t> </a:t>
            </a:r>
            <a:r>
              <a:rPr lang="lv-LV" altLang="lv-LV" sz="2800" b="1" dirty="0" smtClean="0">
                <a:solidFill>
                  <a:srgbClr val="95A4D4"/>
                </a:solidFill>
                <a:cs typeface="+mn-cs"/>
              </a:rPr>
              <a:t>(5)</a:t>
            </a:r>
            <a:endParaRPr lang="lv-LV" altLang="lv-LV" sz="2800" b="1" dirty="0">
              <a:solidFill>
                <a:srgbClr val="95A4D4"/>
              </a:solidFill>
              <a:cs typeface="+mn-cs"/>
            </a:endParaRPr>
          </a:p>
          <a:p>
            <a:pPr>
              <a:defRPr/>
            </a:pPr>
            <a:endParaRPr lang="en-GB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2104" y="1704976"/>
            <a:ext cx="9957593" cy="549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eaLnBrk="1" hangingPunct="1"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GB" sz="20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Costs proved by delivery of works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, services or supplies</a:t>
            </a:r>
          </a:p>
          <a:p>
            <a:pPr marL="285750" indent="-285750" algn="just"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Advance payments are eligible only after </a:t>
            </a:r>
            <a:r>
              <a:rPr lang="en-GB" sz="20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partial or full delivery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of the purchased goods or services.</a:t>
            </a:r>
            <a:endParaRPr lang="lv-L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In case  up to </a:t>
            </a:r>
            <a:r>
              <a:rPr lang="en-GB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1/3 of total contract amount is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paid as advance payment foreseen in the contract, then proof of partial or full delivery of goods or services is not required</a:t>
            </a:r>
            <a:endParaRPr lang="lv-LV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costs which were paid in previous reporting periods but </a:t>
            </a:r>
            <a:r>
              <a:rPr lang="en-GB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exceeded allowed threshold of advance payment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of 1/3 of the total contract amount for service or goods, can be reported in any of next reports </a:t>
            </a:r>
            <a:r>
              <a:rPr lang="en-GB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provided that full delivery of goods or services has taken place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lv-LV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defRPr/>
            </a:pPr>
            <a:endParaRPr lang="en-GB" altLang="lv-LV" sz="20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4ECCE5-6783-4C0A-9ADB-F811A17C34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520" y="263564"/>
            <a:ext cx="2886259" cy="2158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23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7"/>
          <p:cNvGrpSpPr>
            <a:grpSpLocks/>
          </p:cNvGrpSpPr>
          <p:nvPr/>
        </p:nvGrpSpPr>
        <p:grpSpPr bwMode="auto"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6" name="Rectangle 5"/>
            <p:cNvSpPr/>
            <p:nvPr/>
          </p:nvSpPr>
          <p:spPr>
            <a:xfrm>
              <a:off x="264" y="914400"/>
              <a:ext cx="6095736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Isosceles Triangle 6"/>
            <p:cNvSpPr/>
            <p:nvPr/>
          </p:nvSpPr>
          <p:spPr>
            <a:xfrm rot="5400000">
              <a:off x="-231010" y="1139318"/>
              <a:ext cx="788312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12291" name="TextBox 9"/>
          <p:cNvSpPr txBox="1">
            <a:spLocks noChangeArrowheads="1"/>
          </p:cNvSpPr>
          <p:nvPr/>
        </p:nvSpPr>
        <p:spPr bwMode="auto">
          <a:xfrm>
            <a:off x="771525" y="6350000"/>
            <a:ext cx="5207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lt-LT" altLang="lv-LV" sz="1600" b="1">
                <a:solidFill>
                  <a:schemeClr val="bg1"/>
                </a:solidFill>
                <a:latin typeface="Montserrat"/>
              </a:rPr>
              <a:t>Interreg V-A Latvia-Lithuania Programme 2014-2020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sp>
        <p:nvSpPr>
          <p:cNvPr id="12292" name="TextBox 10"/>
          <p:cNvSpPr txBox="1">
            <a:spLocks noChangeArrowheads="1"/>
          </p:cNvSpPr>
          <p:nvPr/>
        </p:nvSpPr>
        <p:spPr bwMode="auto">
          <a:xfrm>
            <a:off x="10153650" y="6350000"/>
            <a:ext cx="1612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lv-LV" altLang="lv-LV" sz="1600" b="1">
                <a:solidFill>
                  <a:schemeClr val="bg1"/>
                </a:solidFill>
                <a:latin typeface="Montserrat"/>
              </a:rPr>
              <a:t>www.latlit.eu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4573588" y="103188"/>
            <a:ext cx="0" cy="1239837"/>
          </a:xfrm>
          <a:prstGeom prst="line">
            <a:avLst/>
          </a:prstGeom>
          <a:ln w="9525">
            <a:solidFill>
              <a:srgbClr val="95A4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94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177800"/>
            <a:ext cx="4003675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12700" y="1524000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11"/>
          <p:cNvSpPr txBox="1">
            <a:spLocks noChangeArrowheads="1"/>
          </p:cNvSpPr>
          <p:nvPr/>
        </p:nvSpPr>
        <p:spPr bwMode="auto">
          <a:xfrm>
            <a:off x="5010150" y="481168"/>
            <a:ext cx="6329363" cy="123110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lv-LV" sz="2800" b="1" dirty="0">
                <a:solidFill>
                  <a:srgbClr val="95A4D4"/>
                </a:solidFill>
                <a:cs typeface="+mn-cs"/>
              </a:rPr>
              <a:t>Eligibility of costs</a:t>
            </a:r>
            <a:r>
              <a:rPr lang="lv-LV" altLang="lv-LV" sz="2800" b="1" dirty="0">
                <a:solidFill>
                  <a:srgbClr val="95A4D4"/>
                </a:solidFill>
                <a:cs typeface="+mn-cs"/>
              </a:rPr>
              <a:t> </a:t>
            </a:r>
            <a:r>
              <a:rPr lang="lv-LV" altLang="lv-LV" sz="2800" b="1" dirty="0" smtClean="0">
                <a:solidFill>
                  <a:srgbClr val="95A4D4"/>
                </a:solidFill>
                <a:cs typeface="+mn-cs"/>
              </a:rPr>
              <a:t>(6)</a:t>
            </a:r>
            <a:endParaRPr lang="lv-LV" altLang="lv-LV" sz="2800" b="1" dirty="0">
              <a:solidFill>
                <a:srgbClr val="95A4D4"/>
              </a:solidFill>
              <a:cs typeface="+mn-cs"/>
            </a:endParaRPr>
          </a:p>
          <a:p>
            <a:pPr>
              <a:defRPr/>
            </a:pPr>
            <a:r>
              <a:rPr lang="en-GB" altLang="lv-LV" b="1" dirty="0">
                <a:solidFill>
                  <a:srgbClr val="034EA2"/>
                </a:solidFill>
              </a:rPr>
              <a:t>Ineligible costs</a:t>
            </a:r>
          </a:p>
          <a:p>
            <a:pPr>
              <a:defRPr/>
            </a:pPr>
            <a:endParaRPr lang="en-GB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0649" y="2017532"/>
            <a:ext cx="10176102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defRPr/>
            </a:pPr>
            <a:r>
              <a:rPr lang="en-GB" altLang="lv-LV" sz="2400" b="1" dirty="0">
                <a:solidFill>
                  <a:srgbClr val="034EA2"/>
                </a:solidFill>
              </a:rPr>
              <a:t>Ineligible costs</a:t>
            </a:r>
            <a:r>
              <a:rPr lang="lv-LV" altLang="lv-LV" sz="2400" b="1" dirty="0">
                <a:solidFill>
                  <a:srgbClr val="034EA2"/>
                </a:solidFill>
              </a:rPr>
              <a:t>:</a:t>
            </a:r>
            <a:endParaRPr lang="lv-LV" altLang="lv-LV" sz="2000" b="1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GB" altLang="lv-LV" sz="20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Fines, financial penalties </a:t>
            </a:r>
            <a:r>
              <a:rPr lang="en-GB" alt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and expenditure on legal disputes and litigation </a:t>
            </a:r>
            <a:endParaRPr lang="lv-LV" altLang="lv-L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GB" alt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Costs related </a:t>
            </a:r>
            <a:r>
              <a:rPr lang="en-GB" altLang="lv-LV" sz="20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fluctuation of foreign exchange rate </a:t>
            </a:r>
            <a:endParaRPr lang="lv-LV" altLang="lv-LV" sz="2000" b="1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GB" altLang="lv-LV" sz="20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Interest</a:t>
            </a:r>
            <a:r>
              <a:rPr lang="en-GB" alt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 on debt </a:t>
            </a:r>
            <a:endParaRPr lang="lv-LV" altLang="lv-L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GB" altLang="lv-LV" sz="20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Recoverable value added tax </a:t>
            </a:r>
            <a:endParaRPr lang="lv-LV" altLang="lv-LV" sz="2000" b="1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GB" alt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Charges for national financial transactions</a:t>
            </a:r>
            <a:endParaRPr lang="lv-LV" altLang="lv-L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6925" y="504825"/>
            <a:ext cx="2505075" cy="1759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01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7"/>
          <p:cNvGrpSpPr>
            <a:grpSpLocks/>
          </p:cNvGrpSpPr>
          <p:nvPr/>
        </p:nvGrpSpPr>
        <p:grpSpPr bwMode="auto"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6" name="Rectangle 5"/>
            <p:cNvSpPr/>
            <p:nvPr/>
          </p:nvSpPr>
          <p:spPr>
            <a:xfrm>
              <a:off x="264" y="914400"/>
              <a:ext cx="6095736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Isosceles Triangle 6"/>
            <p:cNvSpPr/>
            <p:nvPr/>
          </p:nvSpPr>
          <p:spPr>
            <a:xfrm rot="5400000">
              <a:off x="-231010" y="1139318"/>
              <a:ext cx="788312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8195" name="TextBox 9"/>
          <p:cNvSpPr txBox="1">
            <a:spLocks noChangeArrowheads="1"/>
          </p:cNvSpPr>
          <p:nvPr/>
        </p:nvSpPr>
        <p:spPr bwMode="auto">
          <a:xfrm>
            <a:off x="771525" y="6350000"/>
            <a:ext cx="5207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lt-LT" altLang="lv-LV" sz="1600" b="1">
                <a:solidFill>
                  <a:schemeClr val="bg1"/>
                </a:solidFill>
                <a:latin typeface="Montserrat"/>
              </a:rPr>
              <a:t>Interreg V-A Latvia-Lithuania Programme 2014-2020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sp>
        <p:nvSpPr>
          <p:cNvPr id="8196" name="TextBox 10"/>
          <p:cNvSpPr txBox="1">
            <a:spLocks noChangeArrowheads="1"/>
          </p:cNvSpPr>
          <p:nvPr/>
        </p:nvSpPr>
        <p:spPr bwMode="auto">
          <a:xfrm>
            <a:off x="10153650" y="6350000"/>
            <a:ext cx="1612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lv-LV" altLang="lv-LV" sz="1600" b="1">
                <a:solidFill>
                  <a:schemeClr val="bg1"/>
                </a:solidFill>
                <a:latin typeface="Montserrat"/>
              </a:rPr>
              <a:t>www.latlit.eu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4573588" y="103188"/>
            <a:ext cx="0" cy="1239837"/>
          </a:xfrm>
          <a:prstGeom prst="line">
            <a:avLst/>
          </a:prstGeom>
          <a:ln w="9525">
            <a:solidFill>
              <a:srgbClr val="95A4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8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177800"/>
            <a:ext cx="4003675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12700" y="1524000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11"/>
          <p:cNvSpPr txBox="1">
            <a:spLocks noChangeArrowheads="1"/>
          </p:cNvSpPr>
          <p:nvPr/>
        </p:nvSpPr>
        <p:spPr bwMode="auto">
          <a:xfrm>
            <a:off x="5103391" y="495300"/>
            <a:ext cx="6329363" cy="80021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lv-LV" sz="2800" b="1" dirty="0">
                <a:solidFill>
                  <a:srgbClr val="95A4D4"/>
                </a:solidFill>
                <a:cs typeface="+mn-cs"/>
              </a:rPr>
              <a:t>Eligibility of costs</a:t>
            </a:r>
            <a:r>
              <a:rPr lang="lv-LV" altLang="lv-LV" sz="2800" b="1" dirty="0">
                <a:solidFill>
                  <a:srgbClr val="95A4D4"/>
                </a:solidFill>
                <a:cs typeface="+mn-cs"/>
              </a:rPr>
              <a:t> </a:t>
            </a:r>
            <a:r>
              <a:rPr lang="lv-LV" altLang="lv-LV" sz="2800" b="1" dirty="0" smtClean="0">
                <a:solidFill>
                  <a:srgbClr val="95A4D4"/>
                </a:solidFill>
                <a:cs typeface="+mn-cs"/>
              </a:rPr>
              <a:t>(7)</a:t>
            </a:r>
            <a:endParaRPr lang="lv-LV" altLang="lv-LV" sz="2800" b="1" dirty="0">
              <a:solidFill>
                <a:srgbClr val="95A4D4"/>
              </a:solidFill>
              <a:cs typeface="+mn-cs"/>
            </a:endParaRPr>
          </a:p>
          <a:p>
            <a:pPr>
              <a:defRPr/>
            </a:pPr>
            <a:r>
              <a:rPr lang="en-GB" altLang="lv-LV" b="1" dirty="0">
                <a:solidFill>
                  <a:srgbClr val="034EA2"/>
                </a:solidFill>
              </a:rPr>
              <a:t>Ineligible costs</a:t>
            </a:r>
          </a:p>
        </p:txBody>
      </p:sp>
      <p:sp>
        <p:nvSpPr>
          <p:cNvPr id="2" name="Rectangle 1"/>
          <p:cNvSpPr/>
          <p:nvPr/>
        </p:nvSpPr>
        <p:spPr>
          <a:xfrm>
            <a:off x="951707" y="1481138"/>
            <a:ext cx="9713184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eaLnBrk="1" hangingPunct="1"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GB" alt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GB" altLang="lv-LV" sz="20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sub-contracting </a:t>
            </a:r>
            <a:r>
              <a:rPr lang="en-GB" alt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Between PP’s and staff employed in the project </a:t>
            </a:r>
          </a:p>
          <a:p>
            <a:pPr marL="285750" indent="-285750" algn="just" eaLnBrk="1" hangingPunct="1"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GB" alt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GB" altLang="lv-LV" sz="20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double financing</a:t>
            </a:r>
          </a:p>
          <a:p>
            <a:pPr marL="285750" indent="-285750" algn="just" eaLnBrk="1" hangingPunct="1"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GB" alt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Avoiding corruption and </a:t>
            </a:r>
            <a:r>
              <a:rPr lang="en-GB" altLang="lv-LV" sz="20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conflict of interest </a:t>
            </a:r>
            <a:endParaRPr lang="lv-LV" altLang="lv-LV" sz="2000" b="1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lv-LV" sz="20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Geographical eligibility </a:t>
            </a: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not considered if: </a:t>
            </a:r>
            <a:endParaRPr lang="lv-LV" altLang="lv-LV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lv-LV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promotional purposes;</a:t>
            </a:r>
            <a:endParaRPr lang="lv-LV" altLang="lv-LV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lv-LV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participation </a:t>
            </a:r>
            <a:r>
              <a:rPr lang="en-US" alt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lv-LV" sz="20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en-US" alt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/MA/JS/FC events; </a:t>
            </a:r>
            <a:endParaRPr lang="lv-LV" altLang="lv-LV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lv-LV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consultations/meetings </a:t>
            </a:r>
            <a:r>
              <a:rPr lang="en-US" alt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with FC; </a:t>
            </a: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considered if project activity is implemented or partner is located outside of Programme area/ prior approval from the Programme needed</a:t>
            </a:r>
          </a:p>
          <a:p>
            <a:pPr marL="285750" indent="-285750" eaLnBrk="1" hangingPunct="1"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endParaRPr lang="en-GB" altLang="lv-LV" sz="20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endParaRPr lang="lv-LV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620" y="490941"/>
            <a:ext cx="1827930" cy="1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79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7"/>
          <p:cNvGrpSpPr>
            <a:grpSpLocks/>
          </p:cNvGrpSpPr>
          <p:nvPr/>
        </p:nvGrpSpPr>
        <p:grpSpPr bwMode="auto"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6" name="Rectangle 5"/>
            <p:cNvSpPr/>
            <p:nvPr/>
          </p:nvSpPr>
          <p:spPr>
            <a:xfrm>
              <a:off x="264" y="914400"/>
              <a:ext cx="6095736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Isosceles Triangle 6"/>
            <p:cNvSpPr/>
            <p:nvPr/>
          </p:nvSpPr>
          <p:spPr>
            <a:xfrm rot="5400000">
              <a:off x="-231010" y="1139318"/>
              <a:ext cx="788312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12291" name="TextBox 9"/>
          <p:cNvSpPr txBox="1">
            <a:spLocks noChangeArrowheads="1"/>
          </p:cNvSpPr>
          <p:nvPr/>
        </p:nvSpPr>
        <p:spPr bwMode="auto">
          <a:xfrm>
            <a:off x="771525" y="6350000"/>
            <a:ext cx="5207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lt-LT" altLang="lv-LV" sz="1600" b="1">
                <a:solidFill>
                  <a:schemeClr val="bg1"/>
                </a:solidFill>
                <a:latin typeface="Montserrat"/>
              </a:rPr>
              <a:t>Interreg V-A Latvia-Lithuania Programme 2014-2020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sp>
        <p:nvSpPr>
          <p:cNvPr id="12292" name="TextBox 10"/>
          <p:cNvSpPr txBox="1">
            <a:spLocks noChangeArrowheads="1"/>
          </p:cNvSpPr>
          <p:nvPr/>
        </p:nvSpPr>
        <p:spPr bwMode="auto">
          <a:xfrm>
            <a:off x="10153650" y="6350000"/>
            <a:ext cx="1612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lv-LV" altLang="lv-LV" sz="1600" b="1">
                <a:solidFill>
                  <a:schemeClr val="bg1"/>
                </a:solidFill>
                <a:latin typeface="Montserrat"/>
              </a:rPr>
              <a:t>www.latlit.eu</a:t>
            </a:r>
            <a:endParaRPr lang="en-GB" altLang="lv-LV" sz="1600" b="1">
              <a:solidFill>
                <a:schemeClr val="bg1"/>
              </a:solidFill>
              <a:latin typeface="Montserrat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4573588" y="103188"/>
            <a:ext cx="0" cy="1239837"/>
          </a:xfrm>
          <a:prstGeom prst="line">
            <a:avLst/>
          </a:prstGeom>
          <a:ln w="9525">
            <a:solidFill>
              <a:srgbClr val="95A4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94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177800"/>
            <a:ext cx="4003675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12700" y="1524000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11"/>
          <p:cNvSpPr txBox="1">
            <a:spLocks noChangeArrowheads="1"/>
          </p:cNvSpPr>
          <p:nvPr/>
        </p:nvSpPr>
        <p:spPr bwMode="auto">
          <a:xfrm>
            <a:off x="5112581" y="471705"/>
            <a:ext cx="6329363" cy="150810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lv-LV" sz="2800" b="1" dirty="0">
                <a:solidFill>
                  <a:srgbClr val="95A4D4"/>
                </a:solidFill>
                <a:cs typeface="+mn-cs"/>
              </a:rPr>
              <a:t>Eligibility of costs</a:t>
            </a:r>
            <a:r>
              <a:rPr lang="lv-LV" altLang="lv-LV" sz="2800" b="1" dirty="0">
                <a:solidFill>
                  <a:srgbClr val="95A4D4"/>
                </a:solidFill>
                <a:cs typeface="+mn-cs"/>
              </a:rPr>
              <a:t> </a:t>
            </a:r>
            <a:r>
              <a:rPr lang="lv-LV" altLang="lv-LV" sz="2800" b="1" dirty="0" smtClean="0">
                <a:solidFill>
                  <a:srgbClr val="95A4D4"/>
                </a:solidFill>
                <a:cs typeface="+mn-cs"/>
              </a:rPr>
              <a:t>(8)</a:t>
            </a:r>
            <a:endParaRPr lang="lv-LV" altLang="lv-LV" sz="2800" b="1" dirty="0">
              <a:solidFill>
                <a:srgbClr val="95A4D4"/>
              </a:solidFill>
              <a:cs typeface="+mn-cs"/>
            </a:endParaRPr>
          </a:p>
          <a:p>
            <a:pPr>
              <a:defRPr/>
            </a:pPr>
            <a:r>
              <a:rPr lang="en-GB" b="1" dirty="0">
                <a:solidFill>
                  <a:srgbClr val="034EA2"/>
                </a:solidFill>
              </a:rPr>
              <a:t>Requirements for accounting system</a:t>
            </a:r>
            <a:endParaRPr lang="lv-LV" b="1" dirty="0">
              <a:solidFill>
                <a:srgbClr val="034EA2"/>
              </a:solidFill>
            </a:endParaRPr>
          </a:p>
          <a:p>
            <a:pPr>
              <a:defRPr/>
            </a:pPr>
            <a:endParaRPr lang="en-GB" altLang="lv-LV" b="1" dirty="0">
              <a:solidFill>
                <a:srgbClr val="034EA2"/>
              </a:solidFill>
            </a:endParaRPr>
          </a:p>
          <a:p>
            <a:pPr>
              <a:defRPr/>
            </a:pPr>
            <a:endParaRPr lang="en-GB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6276" y="1738922"/>
            <a:ext cx="10935153" cy="410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defRPr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Requirements for accounting system</a:t>
            </a:r>
            <a:endParaRPr lang="lv-L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lt-LT" sz="20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Separate accounting system or </a:t>
            </a:r>
            <a:r>
              <a:rPr lang="en-GB" sz="20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specific accounting code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to record project costs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algn="just">
              <a:buClr>
                <a:srgbClr val="C00000"/>
              </a:buClr>
            </a:pPr>
            <a:endParaRPr lang="lv-LV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Clr>
                <a:srgbClr val="C00000"/>
              </a:buClr>
            </a:pPr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ll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related payments of the project have a clearly distinguishable book-keeping code</a:t>
            </a:r>
            <a:endParaRPr lang="lv-L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Clr>
                <a:srgbClr val="C00000"/>
              </a:buClr>
            </a:pPr>
            <a:endParaRPr lang="lv-LV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lt-LT" sz="20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Exact reported amount</a:t>
            </a:r>
            <a:r>
              <a:rPr lang="lt-LT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is indicated on the invoice </a:t>
            </a:r>
            <a:r>
              <a:rPr lang="lt-LT" sz="20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case the invoice is partly reported to the Programme  </a:t>
            </a:r>
          </a:p>
          <a:p>
            <a:pPr marL="285750" lvl="0" indent="-285750"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In addition, it is </a:t>
            </a:r>
            <a:r>
              <a:rPr lang="lt-LT" sz="20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strongly recommended that </a:t>
            </a:r>
            <a:r>
              <a:rPr lang="en-GB" sz="20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index is  written or stamped on  original invoices</a:t>
            </a:r>
            <a:r>
              <a:rPr lang="en-GB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reported to the Programme</a:t>
            </a:r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sz="20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Book-keeping lists/overviews</a:t>
            </a:r>
            <a:r>
              <a:rPr lang="en-GB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‒ i.e. list of all expenditures for all transactions relating to the project without prejudice to national accounting rules</a:t>
            </a:r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buFont typeface="Wingdings 3" panose="05040102010807070707" pitchFamily="18" charset="2"/>
              <a:buChar char="´"/>
              <a:defRPr/>
            </a:pPr>
            <a:endParaRPr lang="lv-LV" altLang="lv-LV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0379" y="471705"/>
            <a:ext cx="1835695" cy="170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09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6414</TotalTime>
  <Words>902</Words>
  <Application>Microsoft Office PowerPoint</Application>
  <PresentationFormat>Widescreen</PresentationFormat>
  <Paragraphs>147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Montserrat</vt:lpstr>
      <vt:lpstr>Verdana</vt:lpstr>
      <vt:lpstr>Wingdings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 Paldies! Ačiū!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Dainis Barkans</dc:creator>
  <cp:lastModifiedBy>Baiba Bārbale</cp:lastModifiedBy>
  <cp:revision>484</cp:revision>
  <cp:lastPrinted>2018-04-16T11:16:49Z</cp:lastPrinted>
  <dcterms:created xsi:type="dcterms:W3CDTF">2015-11-13T10:20:07Z</dcterms:created>
  <dcterms:modified xsi:type="dcterms:W3CDTF">2020-10-05T13:11:03Z</dcterms:modified>
</cp:coreProperties>
</file>