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398" r:id="rId3"/>
    <p:sldId id="378" r:id="rId4"/>
    <p:sldId id="397" r:id="rId5"/>
    <p:sldId id="381" r:id="rId6"/>
    <p:sldId id="382" r:id="rId7"/>
    <p:sldId id="380" r:id="rId8"/>
    <p:sldId id="396" r:id="rId9"/>
    <p:sldId id="401" r:id="rId10"/>
    <p:sldId id="400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056"/>
    <a:srgbClr val="738341"/>
    <a:srgbClr val="5F5F5F"/>
    <a:srgbClr val="693D07"/>
    <a:srgbClr val="993300"/>
    <a:srgbClr val="924900"/>
    <a:srgbClr val="A25100"/>
    <a:srgbClr val="CC6600"/>
    <a:srgbClr val="FF9933"/>
    <a:srgbClr val="FF7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3FB90-5E87-48DF-A8FB-B7B1200E5B73}" v="42" dt="2021-01-28T08:34:56.2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oshiba\Dropbox\PROJEKTI\VARAM%20Interreg%202020\LV-LT\Anketa%20LV-LT%20grafik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38668382014262"/>
          <c:y val="3.1879794234983064E-2"/>
          <c:w val="0.76300764184067971"/>
          <c:h val="0.93624041153003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96-4D0F-B595-77E473DE46D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596-4D0F-B595-77E473DE46D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96-4D0F-B595-77E473DE46D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596-4D0F-B595-77E473DE46D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96-4D0F-B595-77E473DE46D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596-4D0F-B595-77E473DE46D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96-4D0F-B595-77E473DE46D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596-4D0F-B595-77E473DE46D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596-4D0F-B595-77E473DE46D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596-4D0F-B595-77E473DE46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Zemgale</c:v>
                </c:pt>
                <c:pt idx="1">
                  <c:v>Kurzeme</c:v>
                </c:pt>
                <c:pt idx="2">
                  <c:v>Latgale</c:v>
                </c:pt>
                <c:pt idx="3">
                  <c:v>Kaunas County</c:v>
                </c:pt>
                <c:pt idx="4">
                  <c:v>Klaipėda County</c:v>
                </c:pt>
                <c:pt idx="5">
                  <c:v>Telšiai County</c:v>
                </c:pt>
                <c:pt idx="6">
                  <c:v>Panevėžys County </c:v>
                </c:pt>
                <c:pt idx="7">
                  <c:v>Utena County</c:v>
                </c:pt>
                <c:pt idx="8">
                  <c:v>Šiauliai County</c:v>
                </c:pt>
                <c:pt idx="9">
                  <c:v>Other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64</c:v>
                </c:pt>
                <c:pt idx="1">
                  <c:v>28</c:v>
                </c:pt>
                <c:pt idx="2">
                  <c:v>24</c:v>
                </c:pt>
                <c:pt idx="3">
                  <c:v>62</c:v>
                </c:pt>
                <c:pt idx="4">
                  <c:v>16</c:v>
                </c:pt>
                <c:pt idx="5">
                  <c:v>16</c:v>
                </c:pt>
                <c:pt idx="6">
                  <c:v>14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96-4D0F-B595-77E473DE4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9209920"/>
        <c:axId val="59207624"/>
      </c:barChart>
      <c:catAx>
        <c:axId val="592099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9207624"/>
        <c:crosses val="autoZero"/>
        <c:auto val="1"/>
        <c:lblAlgn val="ctr"/>
        <c:lblOffset val="100"/>
        <c:noMultiLvlLbl val="0"/>
      </c:catAx>
      <c:valAx>
        <c:axId val="59207624"/>
        <c:scaling>
          <c:orientation val="minMax"/>
          <c:max val="65"/>
          <c:min val="0"/>
        </c:scaling>
        <c:delete val="1"/>
        <c:axPos val="t"/>
        <c:numFmt formatCode="General" sourceLinked="1"/>
        <c:majorTickMark val="none"/>
        <c:minorTickMark val="none"/>
        <c:tickLblPos val="nextTo"/>
        <c:crossAx val="5920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03607922045517"/>
          <c:y val="3.004138270356101E-2"/>
          <c:w val="0.74309315955843225"/>
          <c:h val="0.9399172345928780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44D2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9C5-4B68-8E95-43FD4A074D04}"/>
              </c:ext>
            </c:extLst>
          </c:dPt>
          <c:dPt>
            <c:idx val="1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9C5-4B68-8E95-43FD4A074D04}"/>
              </c:ext>
            </c:extLst>
          </c:dPt>
          <c:dPt>
            <c:idx val="2"/>
            <c:invertIfNegative val="0"/>
            <c:bubble3D val="0"/>
            <c:spPr>
              <a:solidFill>
                <a:srgbClr val="FF77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9C5-4B68-8E95-43FD4A074D0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9C5-4B68-8E95-43FD4A074D0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9C5-4B68-8E95-43FD4A074D04}"/>
              </c:ext>
            </c:extLst>
          </c:dPt>
          <c:dPt>
            <c:idx val="5"/>
            <c:invertIfNegative val="0"/>
            <c:bubble3D val="0"/>
            <c:spPr>
              <a:solidFill>
                <a:srgbClr val="924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9C5-4B68-8E95-43FD4A074D04}"/>
              </c:ext>
            </c:extLst>
          </c:dPt>
          <c:dPt>
            <c:idx val="6"/>
            <c:invertIfNegative val="0"/>
            <c:bubble3D val="0"/>
            <c:spPr>
              <a:solidFill>
                <a:srgbClr val="993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9C5-4B68-8E95-43FD4A074D04}"/>
              </c:ext>
            </c:extLst>
          </c:dPt>
          <c:dPt>
            <c:idx val="7"/>
            <c:invertIfNegative val="0"/>
            <c:bubble3D val="0"/>
            <c:spPr>
              <a:solidFill>
                <a:srgbClr val="693D0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9C5-4B68-8E95-43FD4A074D04}"/>
              </c:ext>
            </c:extLst>
          </c:dPt>
          <c:dPt>
            <c:idx val="8"/>
            <c:invertIfNegative val="0"/>
            <c:bubble3D val="0"/>
            <c:spPr>
              <a:solidFill>
                <a:srgbClr val="5F5F5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9C5-4B68-8E95-43FD4A074D04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C5-4B68-8E95-43FD4A074D0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9C5-4B68-8E95-43FD4A074D04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C5-4B68-8E95-43FD4A074D04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C5-4B68-8E95-43FD4A074D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Sheet1!$A$17:$A$26</c:f>
              <c:strCache>
                <c:ptCount val="10"/>
                <c:pt idx="0">
                  <c:v>Municipality, municipal /
local level institution</c:v>
                </c:pt>
                <c:pt idx="1">
                  <c:v>Education or research
institution</c:v>
                </c:pt>
                <c:pt idx="2">
                  <c:v>Inhabitant</c:v>
                </c:pt>
                <c:pt idx="3">
                  <c:v>Non-governmental
organisation</c:v>
                </c:pt>
                <c:pt idx="4">
                  <c:v>National level institution</c:v>
                </c:pt>
                <c:pt idx="5">
                  <c:v>Regional level institution</c:v>
                </c:pt>
                <c:pt idx="6">
                  <c:v>Company</c:v>
                </c:pt>
                <c:pt idx="7">
                  <c:v>Other public institution</c:v>
                </c:pt>
                <c:pt idx="8">
                  <c:v>Other</c:v>
                </c:pt>
                <c:pt idx="9">
                  <c:v>Culture institution</c:v>
                </c:pt>
              </c:strCache>
            </c:strRef>
          </c:cat>
          <c:val>
            <c:numRef>
              <c:f>Sheet1!$B$17:$B$26</c:f>
              <c:numCache>
                <c:formatCode>General</c:formatCode>
                <c:ptCount val="10"/>
                <c:pt idx="0">
                  <c:v>128</c:v>
                </c:pt>
                <c:pt idx="1">
                  <c:v>27</c:v>
                </c:pt>
                <c:pt idx="2">
                  <c:v>26</c:v>
                </c:pt>
                <c:pt idx="3">
                  <c:v>25</c:v>
                </c:pt>
                <c:pt idx="4">
                  <c:v>16</c:v>
                </c:pt>
                <c:pt idx="5">
                  <c:v>14</c:v>
                </c:pt>
                <c:pt idx="6">
                  <c:v>11</c:v>
                </c:pt>
                <c:pt idx="7">
                  <c:v>8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C5-4B68-8E95-43FD4A074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98907080"/>
        <c:axId val="398905112"/>
      </c:barChart>
      <c:catAx>
        <c:axId val="398907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8905112"/>
        <c:crosses val="autoZero"/>
        <c:auto val="1"/>
        <c:lblAlgn val="ctr"/>
        <c:lblOffset val="100"/>
        <c:noMultiLvlLbl val="0"/>
      </c:catAx>
      <c:valAx>
        <c:axId val="398905112"/>
        <c:scaling>
          <c:orientation val="minMax"/>
          <c:max val="130"/>
          <c:min val="0"/>
        </c:scaling>
        <c:delete val="1"/>
        <c:axPos val="t"/>
        <c:numFmt formatCode="General" sourceLinked="1"/>
        <c:majorTickMark val="none"/>
        <c:minorTickMark val="none"/>
        <c:tickLblPos val="nextTo"/>
        <c:crossAx val="398907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54022988505746E-2"/>
          <c:y val="0.10879629629629629"/>
          <c:w val="0.3839080459770115"/>
          <c:h val="0.7731481481481481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0.78153</cdr:x>
      <cdr:y>0.50828</cdr:y>
    </cdr:from>
    <cdr:to>
      <cdr:x>0.98012</cdr:x>
      <cdr:y>0.84303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F2FF4CC-C7F4-42D5-970F-821466481554}"/>
            </a:ext>
          </a:extLst>
        </cdr:cNvPr>
        <cdr:cNvSpPr txBox="1"/>
      </cdr:nvSpPr>
      <cdr:spPr>
        <a:xfrm xmlns:a="http://schemas.openxmlformats.org/drawingml/2006/main">
          <a:off x="5796347" y="1724039"/>
          <a:ext cx="1472831" cy="1135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0.48709</cdr:x>
      <cdr:y>0</cdr:y>
    </cdr:from>
    <cdr:to>
      <cdr:x>0.68568</cdr:x>
      <cdr:y>0.43422</cdr:y>
    </cdr:to>
    <cdr:pic>
      <cdr:nvPicPr>
        <cdr:cNvPr id="3" name="Graphic 9" descr="School boy outline">
          <a:extLst xmlns:a="http://schemas.openxmlformats.org/drawingml/2006/main">
            <a:ext uri="{FF2B5EF4-FFF2-40B4-BE49-F238E27FC236}">
              <a16:creationId xmlns:a16="http://schemas.microsoft.com/office/drawing/2014/main" id="{09759E9B-8E87-4B4E-A59F-A7503216CC9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3612580" y="-2255108"/>
          <a:ext cx="1472831" cy="147283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0.82274</cdr:x>
      <cdr:y>0.12316</cdr:y>
    </cdr:from>
    <cdr:to>
      <cdr:x>1</cdr:x>
      <cdr:y>0.47273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0B10A1E0-1D58-4F54-8C4E-705A1FDAC724}"/>
            </a:ext>
          </a:extLst>
        </cdr:cNvPr>
        <cdr:cNvSpPr txBox="1"/>
      </cdr:nvSpPr>
      <cdr:spPr>
        <a:xfrm xmlns:a="http://schemas.openxmlformats.org/drawingml/2006/main">
          <a:off x="7269178" y="417754"/>
          <a:ext cx="1314688" cy="1185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0.47595</cdr:x>
      <cdr:y>0.42686</cdr:y>
    </cdr:from>
    <cdr:to>
      <cdr:x>0.70317</cdr:x>
      <cdr:y>0.58111</cdr:y>
    </cdr:to>
    <cdr:sp macro="" textlink="">
      <cdr:nvSpPr>
        <cdr:cNvPr id="7" name="TextBox 10">
          <a:extLst xmlns:a="http://schemas.openxmlformats.org/drawingml/2006/main">
            <a:ext uri="{FF2B5EF4-FFF2-40B4-BE49-F238E27FC236}">
              <a16:creationId xmlns:a16="http://schemas.microsoft.com/office/drawing/2014/main" id="{E353D5F5-D859-46B4-813B-485FB2367EF3}"/>
            </a:ext>
          </a:extLst>
        </cdr:cNvPr>
        <cdr:cNvSpPr txBox="1"/>
      </cdr:nvSpPr>
      <cdr:spPr>
        <a:xfrm xmlns:a="http://schemas.openxmlformats.org/drawingml/2006/main">
          <a:off x="3529970" y="1447870"/>
          <a:ext cx="168520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2800" b="1" dirty="0"/>
            <a:t>150 / 58%</a:t>
          </a:r>
          <a:endParaRPr lang="en-US" sz="2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4CBF3-C502-4BC1-B98E-B1EADF515A8E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99D0A-54E9-42B2-8399-19FA7F15E81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020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4112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22510" y="151199"/>
            <a:ext cx="2924360" cy="6165674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42981" y="151199"/>
            <a:ext cx="8573104" cy="616567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6812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676" y="275339"/>
            <a:ext cx="10972801" cy="114273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10676" y="1599511"/>
            <a:ext cx="10972801" cy="4526375"/>
          </a:xfrm>
          <a:prstGeom prst="rect">
            <a:avLst/>
          </a:prstGeom>
        </p:spPr>
        <p:txBody>
          <a:bodyPr/>
          <a:lstStyle/>
          <a:p>
            <a:pPr lv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99299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D47437B-B7DA-428E-9D7A-872CAEB69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0FDEBFA-D13C-4452-B6B6-708C408D2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40FC4D2-9FAA-42DE-AFD8-4A6D4F58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71834F5-C57B-4CDA-8500-D6526784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C03D026-4A48-417D-8CA5-940E053F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2089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80B768B-B145-4BA9-ABE8-7E945C8E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D164107-2A60-41C9-88A1-1BCA77507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997B899-C845-4CA6-8ABE-66380F540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A61A52A-5551-43FC-B5CF-5BA1C47E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45AF97F-9DB1-4FB7-B740-630C09B6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9496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080259B-8648-479F-8610-D87FBA86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D83EF995-96BF-4FED-BD79-C8EC801AA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8ADD9DB-3B29-4E71-AC7B-648BFBCA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536D2F1-62EF-4F80-9670-25B47A75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9214C4F-B82B-4EB9-8801-727F0338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8179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03EA1BF-2D2E-462D-B406-6C650A53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845E7B5-71F4-425E-A02C-F8198FE28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AF3B500A-3F0A-49E8-8933-0ACE0DF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B6184E4-4EA2-416A-B943-01573EEC3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27563FA-A2E1-470B-B34E-A8CA49A7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7385A79-9C67-406D-A128-AC612976F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5347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FE8384F-4C23-40D2-8BA4-E562AFEEF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F1E50F5-CFB4-4296-A716-8193C5749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D0C5EF5-7587-4173-816A-DB4D51EB6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8EBF4874-6013-41D7-A139-512653B0F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73ECF92C-F0AD-4539-995C-477C59BEA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CE73603D-5B67-4AE4-AD71-72969ED1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2109092A-3BB4-4E08-84B5-E6B68542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DFBB4BB8-8E76-46B5-BDAD-0B463CC6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8954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8093C60-DE03-4FBF-AED1-190AAF0F0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6A06E61-3500-4982-83C7-C6DD6EB6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1AD94694-F985-467B-B4B2-05750080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5A4CEB02-C764-4BB7-8039-C8289625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0103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8484BF5A-1A4C-41C5-89CE-E1A05C563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7DFBB057-BDB0-4BAF-A5DF-8FEE1BCC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54CEE4CE-B983-4475-A758-2AE32357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1144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016951-C8EE-45D8-AD6A-B8873227E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3952900-D57C-4393-99D3-4D919C5D8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8FFB148B-B562-4485-993B-F13A62791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89324621-7EFE-4CD7-A0FF-68E99436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5C93A36-2B42-43F3-AD28-74E4C4AA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6DA8E526-9F7A-4EC2-AC3A-EB0B440E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319" y="4407009"/>
            <a:ext cx="10362126" cy="1362369"/>
          </a:xfrm>
        </p:spPr>
        <p:txBody>
          <a:bodyPr/>
          <a:lstStyle>
            <a:lvl1pPr algn="l">
              <a:defRPr sz="401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319" y="2906176"/>
            <a:ext cx="10362126" cy="1500834"/>
          </a:xfrm>
        </p:spPr>
        <p:txBody>
          <a:bodyPr anchor="b"/>
          <a:lstStyle>
            <a:lvl1pPr marL="0" indent="0">
              <a:buNone/>
              <a:defRPr sz="2005"/>
            </a:lvl1pPr>
            <a:lvl2pPr marL="458389" indent="0">
              <a:buNone/>
              <a:defRPr sz="1805"/>
            </a:lvl2pPr>
            <a:lvl3pPr marL="916777" indent="0">
              <a:buNone/>
              <a:defRPr sz="1604"/>
            </a:lvl3pPr>
            <a:lvl4pPr marL="1375166" indent="0">
              <a:buNone/>
              <a:defRPr sz="1404"/>
            </a:lvl4pPr>
            <a:lvl5pPr marL="1833555" indent="0">
              <a:buNone/>
              <a:defRPr sz="1404"/>
            </a:lvl5pPr>
            <a:lvl6pPr marL="2291944" indent="0">
              <a:buNone/>
              <a:defRPr sz="1404"/>
            </a:lvl6pPr>
            <a:lvl7pPr marL="2750332" indent="0">
              <a:buNone/>
              <a:defRPr sz="1404"/>
            </a:lvl7pPr>
            <a:lvl8pPr marL="3208721" indent="0">
              <a:buNone/>
              <a:defRPr sz="1404"/>
            </a:lvl8pPr>
            <a:lvl9pPr marL="3667110" indent="0">
              <a:buNone/>
              <a:defRPr sz="140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08999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8632567-7B41-4BB6-A48C-3EC9B602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9BB8B498-6DD7-46D6-9FD8-411363E0F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21E59A95-6042-40DA-95AD-EC4A40C71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19E12461-7B40-490B-BA5A-8E6758D4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DB7FF3A-F5D5-45A6-9D2F-F7030BCB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B995108-6D31-4853-94C9-C0A0C784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1095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4D713F-95DE-4F36-AFBA-FB5281923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CD7C9F43-D587-466C-8C61-F8099E2F9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4387EE53-4259-4537-91A6-359BA31C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0C7ADB4-03C6-4FCD-82FC-564AFC45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9943318-BBB7-469C-94FD-6649A409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9178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996989EC-0170-429A-A799-0878F9833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504F7C9-1C63-4DBF-B37F-4F37D96FF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D5BED99-A0E7-43D1-BAA7-F06266CC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F81E3D2E-D6DF-482C-9732-F0FE320C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3CD9816-44A0-41AA-9400-B30CA84B3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565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42981" y="1335314"/>
            <a:ext cx="5747656" cy="4981559"/>
          </a:xfrm>
        </p:spPr>
        <p:txBody>
          <a:bodyPr/>
          <a:lstStyle>
            <a:lvl1pPr>
              <a:defRPr sz="2807"/>
            </a:lvl1pPr>
            <a:lvl2pPr>
              <a:defRPr sz="2406"/>
            </a:lvl2pPr>
            <a:lvl3pPr>
              <a:defRPr sz="2005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063" y="1335314"/>
            <a:ext cx="5749807" cy="4981559"/>
          </a:xfrm>
        </p:spPr>
        <p:txBody>
          <a:bodyPr/>
          <a:lstStyle>
            <a:lvl1pPr>
              <a:defRPr sz="2807"/>
            </a:lvl1pPr>
            <a:lvl2pPr>
              <a:defRPr sz="2406"/>
            </a:lvl2pPr>
            <a:lvl3pPr>
              <a:defRPr sz="2005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7701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676" y="275339"/>
            <a:ext cx="10972801" cy="114273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0675" y="1535849"/>
            <a:ext cx="5386413" cy="639804"/>
          </a:xfrm>
        </p:spPr>
        <p:txBody>
          <a:bodyPr anchor="b"/>
          <a:lstStyle>
            <a:lvl1pPr marL="0" indent="0">
              <a:buNone/>
              <a:defRPr sz="2406" b="1"/>
            </a:lvl1pPr>
            <a:lvl2pPr marL="458389" indent="0">
              <a:buNone/>
              <a:defRPr sz="2005" b="1"/>
            </a:lvl2pPr>
            <a:lvl3pPr marL="916777" indent="0">
              <a:buNone/>
              <a:defRPr sz="1805" b="1"/>
            </a:lvl3pPr>
            <a:lvl4pPr marL="1375166" indent="0">
              <a:buNone/>
              <a:defRPr sz="1604" b="1"/>
            </a:lvl4pPr>
            <a:lvl5pPr marL="1833555" indent="0">
              <a:buNone/>
              <a:defRPr sz="1604" b="1"/>
            </a:lvl5pPr>
            <a:lvl6pPr marL="2291944" indent="0">
              <a:buNone/>
              <a:defRPr sz="1604" b="1"/>
            </a:lvl6pPr>
            <a:lvl7pPr marL="2750332" indent="0">
              <a:buNone/>
              <a:defRPr sz="1604" b="1"/>
            </a:lvl7pPr>
            <a:lvl8pPr marL="3208721" indent="0">
              <a:buNone/>
              <a:defRPr sz="1604" b="1"/>
            </a:lvl8pPr>
            <a:lvl9pPr marL="3667110" indent="0">
              <a:buNone/>
              <a:defRPr sz="160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675" y="2175653"/>
            <a:ext cx="5386413" cy="3950233"/>
          </a:xfrm>
        </p:spPr>
        <p:txBody>
          <a:bodyPr/>
          <a:lstStyle>
            <a:lvl1pPr>
              <a:defRPr sz="2406"/>
            </a:lvl1pPr>
            <a:lvl2pPr>
              <a:defRPr sz="2005"/>
            </a:lvl2pPr>
            <a:lvl3pPr>
              <a:defRPr sz="1805"/>
            </a:lvl3pPr>
            <a:lvl4pPr>
              <a:defRPr sz="1604"/>
            </a:lvl4pPr>
            <a:lvl5pPr>
              <a:defRPr sz="1604"/>
            </a:lvl5pPr>
            <a:lvl6pPr>
              <a:defRPr sz="1604"/>
            </a:lvl6pPr>
            <a:lvl7pPr>
              <a:defRPr sz="1604"/>
            </a:lvl7pPr>
            <a:lvl8pPr>
              <a:defRPr sz="1604"/>
            </a:lvl8pPr>
            <a:lvl9pPr>
              <a:defRPr sz="160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763" y="1535849"/>
            <a:ext cx="5390714" cy="639804"/>
          </a:xfrm>
        </p:spPr>
        <p:txBody>
          <a:bodyPr anchor="b"/>
          <a:lstStyle>
            <a:lvl1pPr marL="0" indent="0">
              <a:buNone/>
              <a:defRPr sz="2406" b="1"/>
            </a:lvl1pPr>
            <a:lvl2pPr marL="458389" indent="0">
              <a:buNone/>
              <a:defRPr sz="2005" b="1"/>
            </a:lvl2pPr>
            <a:lvl3pPr marL="916777" indent="0">
              <a:buNone/>
              <a:defRPr sz="1805" b="1"/>
            </a:lvl3pPr>
            <a:lvl4pPr marL="1375166" indent="0">
              <a:buNone/>
              <a:defRPr sz="1604" b="1"/>
            </a:lvl4pPr>
            <a:lvl5pPr marL="1833555" indent="0">
              <a:buNone/>
              <a:defRPr sz="1604" b="1"/>
            </a:lvl5pPr>
            <a:lvl6pPr marL="2291944" indent="0">
              <a:buNone/>
              <a:defRPr sz="1604" b="1"/>
            </a:lvl6pPr>
            <a:lvl7pPr marL="2750332" indent="0">
              <a:buNone/>
              <a:defRPr sz="1604" b="1"/>
            </a:lvl7pPr>
            <a:lvl8pPr marL="3208721" indent="0">
              <a:buNone/>
              <a:defRPr sz="1604" b="1"/>
            </a:lvl8pPr>
            <a:lvl9pPr marL="3667110" indent="0">
              <a:buNone/>
              <a:defRPr sz="160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763" y="2175653"/>
            <a:ext cx="5390714" cy="3950233"/>
          </a:xfrm>
        </p:spPr>
        <p:txBody>
          <a:bodyPr/>
          <a:lstStyle>
            <a:lvl1pPr>
              <a:defRPr sz="2406"/>
            </a:lvl1pPr>
            <a:lvl2pPr>
              <a:defRPr sz="2005"/>
            </a:lvl2pPr>
            <a:lvl3pPr>
              <a:defRPr sz="1805"/>
            </a:lvl3pPr>
            <a:lvl4pPr>
              <a:defRPr sz="1604"/>
            </a:lvl4pPr>
            <a:lvl5pPr>
              <a:defRPr sz="1604"/>
            </a:lvl5pPr>
            <a:lvl6pPr>
              <a:defRPr sz="1604"/>
            </a:lvl6pPr>
            <a:lvl7pPr>
              <a:defRPr sz="1604"/>
            </a:lvl7pPr>
            <a:lvl8pPr>
              <a:defRPr sz="1604"/>
            </a:lvl8pPr>
            <a:lvl9pPr>
              <a:defRPr sz="160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265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08184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38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675" y="273748"/>
            <a:ext cx="4010244" cy="1161833"/>
          </a:xfrm>
        </p:spPr>
        <p:txBody>
          <a:bodyPr anchor="b"/>
          <a:lstStyle>
            <a:lvl1pPr algn="l">
              <a:defRPr sz="2005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138" y="273747"/>
            <a:ext cx="6816339" cy="5852139"/>
          </a:xfrm>
        </p:spPr>
        <p:txBody>
          <a:bodyPr/>
          <a:lstStyle>
            <a:lvl1pPr>
              <a:defRPr sz="3208"/>
            </a:lvl1pPr>
            <a:lvl2pPr>
              <a:defRPr sz="2807"/>
            </a:lvl2pPr>
            <a:lvl3pPr>
              <a:defRPr sz="2406"/>
            </a:lvl3pPr>
            <a:lvl4pPr>
              <a:defRPr sz="2005"/>
            </a:lvl4pPr>
            <a:lvl5pPr>
              <a:defRPr sz="2005"/>
            </a:lvl5pPr>
            <a:lvl6pPr>
              <a:defRPr sz="2005"/>
            </a:lvl6pPr>
            <a:lvl7pPr>
              <a:defRPr sz="2005"/>
            </a:lvl7pPr>
            <a:lvl8pPr>
              <a:defRPr sz="2005"/>
            </a:lvl8pPr>
            <a:lvl9pPr>
              <a:defRPr sz="20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0675" y="1435581"/>
            <a:ext cx="4010244" cy="4690306"/>
          </a:xfrm>
        </p:spPr>
        <p:txBody>
          <a:bodyPr/>
          <a:lstStyle>
            <a:lvl1pPr marL="0" indent="0">
              <a:buNone/>
              <a:defRPr sz="1404"/>
            </a:lvl1pPr>
            <a:lvl2pPr marL="458389" indent="0">
              <a:buNone/>
              <a:defRPr sz="1203"/>
            </a:lvl2pPr>
            <a:lvl3pPr marL="916777" indent="0">
              <a:buNone/>
              <a:defRPr sz="1003"/>
            </a:lvl3pPr>
            <a:lvl4pPr marL="1375166" indent="0">
              <a:buNone/>
              <a:defRPr sz="902"/>
            </a:lvl4pPr>
            <a:lvl5pPr marL="1833555" indent="0">
              <a:buNone/>
              <a:defRPr sz="902"/>
            </a:lvl5pPr>
            <a:lvl6pPr marL="2291944" indent="0">
              <a:buNone/>
              <a:defRPr sz="902"/>
            </a:lvl6pPr>
            <a:lvl7pPr marL="2750332" indent="0">
              <a:buNone/>
              <a:defRPr sz="902"/>
            </a:lvl7pPr>
            <a:lvl8pPr marL="3208721" indent="0">
              <a:buNone/>
              <a:defRPr sz="902"/>
            </a:lvl8pPr>
            <a:lvl9pPr marL="3667110" indent="0">
              <a:buNone/>
              <a:defRPr sz="9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8744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8945" y="4800122"/>
            <a:ext cx="7315200" cy="566593"/>
          </a:xfrm>
        </p:spPr>
        <p:txBody>
          <a:bodyPr anchor="b"/>
          <a:lstStyle>
            <a:lvl1pPr algn="l">
              <a:defRPr sz="2005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8945" y="612748"/>
            <a:ext cx="7315200" cy="4114163"/>
          </a:xfrm>
        </p:spPr>
        <p:txBody>
          <a:bodyPr vert="horz" wrap="square" lIns="0" tIns="0" rIns="90428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8"/>
            </a:lvl1pPr>
            <a:lvl2pPr marL="458389" indent="0">
              <a:buNone/>
              <a:defRPr sz="2807"/>
            </a:lvl2pPr>
            <a:lvl3pPr marL="916777" indent="0">
              <a:buNone/>
              <a:defRPr sz="2406"/>
            </a:lvl3pPr>
            <a:lvl4pPr marL="1375166" indent="0">
              <a:buNone/>
              <a:defRPr sz="2005"/>
            </a:lvl4pPr>
            <a:lvl5pPr marL="1833555" indent="0">
              <a:buNone/>
              <a:defRPr sz="2005"/>
            </a:lvl5pPr>
            <a:lvl6pPr marL="2291944" indent="0">
              <a:buNone/>
              <a:defRPr sz="2005"/>
            </a:lvl6pPr>
            <a:lvl7pPr marL="2750332" indent="0">
              <a:buNone/>
              <a:defRPr sz="2005"/>
            </a:lvl7pPr>
            <a:lvl8pPr marL="3208721" indent="0">
              <a:buNone/>
              <a:defRPr sz="2005"/>
            </a:lvl8pPr>
            <a:lvl9pPr marL="3667110" indent="0">
              <a:buNone/>
              <a:defRPr sz="2005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8945" y="5366715"/>
            <a:ext cx="7315200" cy="805326"/>
          </a:xfrm>
        </p:spPr>
        <p:txBody>
          <a:bodyPr/>
          <a:lstStyle>
            <a:lvl1pPr marL="0" indent="0">
              <a:buNone/>
              <a:defRPr sz="1404"/>
            </a:lvl1pPr>
            <a:lvl2pPr marL="458389" indent="0">
              <a:buNone/>
              <a:defRPr sz="1203"/>
            </a:lvl2pPr>
            <a:lvl3pPr marL="916777" indent="0">
              <a:buNone/>
              <a:defRPr sz="1003"/>
            </a:lvl3pPr>
            <a:lvl4pPr marL="1375166" indent="0">
              <a:buNone/>
              <a:defRPr sz="902"/>
            </a:lvl4pPr>
            <a:lvl5pPr marL="1833555" indent="0">
              <a:buNone/>
              <a:defRPr sz="902"/>
            </a:lvl5pPr>
            <a:lvl6pPr marL="2291944" indent="0">
              <a:buNone/>
              <a:defRPr sz="902"/>
            </a:lvl6pPr>
            <a:lvl7pPr marL="2750332" indent="0">
              <a:buNone/>
              <a:defRPr sz="902"/>
            </a:lvl7pPr>
            <a:lvl8pPr marL="3208721" indent="0">
              <a:buNone/>
              <a:defRPr sz="902"/>
            </a:lvl8pPr>
            <a:lvl9pPr marL="3667110" indent="0">
              <a:buNone/>
              <a:defRPr sz="9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3058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1082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bandeau-HAU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156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ATT81WPV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30" y="358100"/>
            <a:ext cx="1412724" cy="43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20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361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8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defTabSz="45361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8">
          <a:solidFill>
            <a:schemeClr val="tx1"/>
          </a:solidFill>
          <a:latin typeface="Verdana" pitchFamily="36" charset="0"/>
          <a:ea typeface="ＭＳ Ｐゴシック" charset="0"/>
          <a:cs typeface="Arial" pitchFamily="36" charset="0"/>
        </a:defRPr>
      </a:lvl2pPr>
      <a:lvl3pPr algn="l" defTabSz="45361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8">
          <a:solidFill>
            <a:schemeClr val="tx1"/>
          </a:solidFill>
          <a:latin typeface="Verdana" pitchFamily="36" charset="0"/>
          <a:ea typeface="ＭＳ Ｐゴシック" charset="0"/>
          <a:cs typeface="Arial" pitchFamily="36" charset="0"/>
        </a:defRPr>
      </a:lvl3pPr>
      <a:lvl4pPr algn="l" defTabSz="45361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8">
          <a:solidFill>
            <a:schemeClr val="tx1"/>
          </a:solidFill>
          <a:latin typeface="Verdana" pitchFamily="36" charset="0"/>
          <a:ea typeface="ＭＳ Ｐゴシック" charset="0"/>
          <a:cs typeface="Arial" pitchFamily="36" charset="0"/>
        </a:defRPr>
      </a:lvl4pPr>
      <a:lvl5pPr algn="l" defTabSz="45361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8">
          <a:solidFill>
            <a:schemeClr val="tx1"/>
          </a:solidFill>
          <a:latin typeface="Verdana" pitchFamily="36" charset="0"/>
          <a:ea typeface="ＭＳ Ｐゴシック" charset="0"/>
          <a:cs typeface="Arial" pitchFamily="36" charset="0"/>
        </a:defRPr>
      </a:lvl5pPr>
      <a:lvl6pPr marL="458389" algn="l" defTabSz="453614" rtl="0" fontAlgn="base">
        <a:lnSpc>
          <a:spcPct val="90000"/>
        </a:lnSpc>
        <a:spcBef>
          <a:spcPct val="0"/>
        </a:spcBef>
        <a:spcAft>
          <a:spcPct val="0"/>
        </a:spcAft>
        <a:defRPr sz="3208">
          <a:solidFill>
            <a:schemeClr val="tx1"/>
          </a:solidFill>
          <a:latin typeface="Verdana" pitchFamily="36" charset="0"/>
          <a:ea typeface="Arial" pitchFamily="36" charset="0"/>
          <a:cs typeface="Arial" pitchFamily="36" charset="0"/>
        </a:defRPr>
      </a:lvl6pPr>
      <a:lvl7pPr marL="916777" algn="l" defTabSz="453614" rtl="0" fontAlgn="base">
        <a:lnSpc>
          <a:spcPct val="90000"/>
        </a:lnSpc>
        <a:spcBef>
          <a:spcPct val="0"/>
        </a:spcBef>
        <a:spcAft>
          <a:spcPct val="0"/>
        </a:spcAft>
        <a:defRPr sz="3208">
          <a:solidFill>
            <a:schemeClr val="tx1"/>
          </a:solidFill>
          <a:latin typeface="Verdana" pitchFamily="36" charset="0"/>
          <a:ea typeface="Arial" pitchFamily="36" charset="0"/>
          <a:cs typeface="Arial" pitchFamily="36" charset="0"/>
        </a:defRPr>
      </a:lvl7pPr>
      <a:lvl8pPr marL="1375166" algn="l" defTabSz="453614" rtl="0" fontAlgn="base">
        <a:lnSpc>
          <a:spcPct val="90000"/>
        </a:lnSpc>
        <a:spcBef>
          <a:spcPct val="0"/>
        </a:spcBef>
        <a:spcAft>
          <a:spcPct val="0"/>
        </a:spcAft>
        <a:defRPr sz="3208">
          <a:solidFill>
            <a:schemeClr val="tx1"/>
          </a:solidFill>
          <a:latin typeface="Verdana" pitchFamily="36" charset="0"/>
          <a:ea typeface="Arial" pitchFamily="36" charset="0"/>
          <a:cs typeface="Arial" pitchFamily="36" charset="0"/>
        </a:defRPr>
      </a:lvl8pPr>
      <a:lvl9pPr marL="1833555" algn="l" defTabSz="453614" rtl="0" fontAlgn="base">
        <a:lnSpc>
          <a:spcPct val="90000"/>
        </a:lnSpc>
        <a:spcBef>
          <a:spcPct val="0"/>
        </a:spcBef>
        <a:spcAft>
          <a:spcPct val="0"/>
        </a:spcAft>
        <a:defRPr sz="3208">
          <a:solidFill>
            <a:schemeClr val="tx1"/>
          </a:solidFill>
          <a:latin typeface="Verdana" pitchFamily="36" charset="0"/>
          <a:ea typeface="Arial" pitchFamily="36" charset="0"/>
          <a:cs typeface="Arial" pitchFamily="36" charset="0"/>
        </a:defRPr>
      </a:lvl9pPr>
    </p:titleStyle>
    <p:bodyStyle>
      <a:lvl1pPr marL="181446" indent="-181446" algn="l" defTabSz="453614" rtl="0" eaLnBrk="0" fontAlgn="base" hangingPunct="0">
        <a:spcBef>
          <a:spcPct val="20000"/>
        </a:spcBef>
        <a:spcAft>
          <a:spcPct val="0"/>
        </a:spcAft>
        <a:buSzPct val="150000"/>
        <a:buFont typeface="Arial" charset="0"/>
        <a:buChar char="•"/>
        <a:defRPr sz="1604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6798" indent="-281719" algn="l" defTabSz="453614" rtl="0" eaLnBrk="0" fontAlgn="base" hangingPunct="0">
        <a:spcBef>
          <a:spcPct val="20000"/>
        </a:spcBef>
        <a:spcAft>
          <a:spcPct val="0"/>
        </a:spcAft>
        <a:buSzPct val="100000"/>
        <a:buFont typeface="Lucida Grande" charset="0"/>
        <a:buChar char="−"/>
        <a:defRPr sz="1604">
          <a:solidFill>
            <a:schemeClr val="tx1"/>
          </a:solidFill>
          <a:latin typeface="+mn-lt"/>
          <a:ea typeface="+mn-ea"/>
          <a:cs typeface="+mn-cs"/>
        </a:defRPr>
      </a:lvl2pPr>
      <a:lvl3pPr marL="627101" indent="-175079" algn="l" defTabSz="453614" rtl="0" eaLnBrk="0" fontAlgn="base" hangingPunct="0">
        <a:spcBef>
          <a:spcPct val="20000"/>
        </a:spcBef>
        <a:spcAft>
          <a:spcPct val="0"/>
        </a:spcAft>
        <a:buSzPct val="150000"/>
        <a:buFont typeface="Arial" charset="0"/>
        <a:buChar char="•"/>
        <a:defRPr sz="1604">
          <a:solidFill>
            <a:schemeClr val="tx1"/>
          </a:solidFill>
          <a:latin typeface="+mn-lt"/>
          <a:ea typeface="+mn-ea"/>
          <a:cs typeface="+mn-cs"/>
        </a:defRPr>
      </a:lvl3pPr>
      <a:lvl4pPr marL="894495" indent="-267393" algn="l" defTabSz="453614" rtl="0" eaLnBrk="0" fontAlgn="base" hangingPunct="0">
        <a:spcBef>
          <a:spcPct val="20000"/>
        </a:spcBef>
        <a:spcAft>
          <a:spcPct val="0"/>
        </a:spcAft>
        <a:buSzPct val="100000"/>
        <a:buFont typeface="Lucida Grande" charset="0"/>
        <a:buChar char="−"/>
        <a:defRPr sz="1604">
          <a:solidFill>
            <a:schemeClr val="tx1"/>
          </a:solidFill>
          <a:latin typeface="+mn-lt"/>
          <a:ea typeface="+mn-ea"/>
          <a:cs typeface="+mn-cs"/>
        </a:defRPr>
      </a:lvl4pPr>
      <a:lvl5pPr marL="1171438" indent="-276943" algn="l" defTabSz="453614" rtl="0" eaLnBrk="0" fontAlgn="base" hangingPunct="0">
        <a:spcBef>
          <a:spcPct val="20000"/>
        </a:spcBef>
        <a:spcAft>
          <a:spcPct val="0"/>
        </a:spcAft>
        <a:buSzPct val="150000"/>
        <a:buFont typeface="Arial" charset="0"/>
        <a:buChar char="•"/>
        <a:defRPr sz="1604">
          <a:solidFill>
            <a:schemeClr val="tx1"/>
          </a:solidFill>
          <a:latin typeface="+mn-lt"/>
          <a:ea typeface="+mn-ea"/>
          <a:cs typeface="+mn-cs"/>
        </a:defRPr>
      </a:lvl5pPr>
      <a:lvl6pPr marL="1629827" indent="-276943" algn="l" defTabSz="453614" rtl="0" fontAlgn="base">
        <a:spcBef>
          <a:spcPct val="20000"/>
        </a:spcBef>
        <a:spcAft>
          <a:spcPct val="0"/>
        </a:spcAft>
        <a:buSzPct val="150000"/>
        <a:buFont typeface="Arial" pitchFamily="36" charset="0"/>
        <a:buChar char="•"/>
        <a:defRPr sz="1604">
          <a:solidFill>
            <a:schemeClr val="tx1"/>
          </a:solidFill>
          <a:latin typeface="+mn-lt"/>
          <a:ea typeface="+mn-ea"/>
          <a:cs typeface="+mn-cs"/>
        </a:defRPr>
      </a:lvl6pPr>
      <a:lvl7pPr marL="2088215" indent="-276943" algn="l" defTabSz="453614" rtl="0" fontAlgn="base">
        <a:spcBef>
          <a:spcPct val="20000"/>
        </a:spcBef>
        <a:spcAft>
          <a:spcPct val="0"/>
        </a:spcAft>
        <a:buSzPct val="150000"/>
        <a:buFont typeface="Arial" pitchFamily="36" charset="0"/>
        <a:buChar char="•"/>
        <a:defRPr sz="1604">
          <a:solidFill>
            <a:schemeClr val="tx1"/>
          </a:solidFill>
          <a:latin typeface="+mn-lt"/>
          <a:ea typeface="+mn-ea"/>
          <a:cs typeface="+mn-cs"/>
        </a:defRPr>
      </a:lvl7pPr>
      <a:lvl8pPr marL="2546604" indent="-276943" algn="l" defTabSz="453614" rtl="0" fontAlgn="base">
        <a:spcBef>
          <a:spcPct val="20000"/>
        </a:spcBef>
        <a:spcAft>
          <a:spcPct val="0"/>
        </a:spcAft>
        <a:buSzPct val="150000"/>
        <a:buFont typeface="Arial" pitchFamily="36" charset="0"/>
        <a:buChar char="•"/>
        <a:defRPr sz="1604">
          <a:solidFill>
            <a:schemeClr val="tx1"/>
          </a:solidFill>
          <a:latin typeface="+mn-lt"/>
          <a:ea typeface="+mn-ea"/>
          <a:cs typeface="+mn-cs"/>
        </a:defRPr>
      </a:lvl8pPr>
      <a:lvl9pPr marL="3004993" indent="-276943" algn="l" defTabSz="453614" rtl="0" fontAlgn="base">
        <a:spcBef>
          <a:spcPct val="20000"/>
        </a:spcBef>
        <a:spcAft>
          <a:spcPct val="0"/>
        </a:spcAft>
        <a:buSzPct val="150000"/>
        <a:buFont typeface="Arial" pitchFamily="36" charset="0"/>
        <a:buChar char="•"/>
        <a:defRPr sz="1604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8389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89" algn="l" defTabSz="458389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777" algn="l" defTabSz="458389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166" algn="l" defTabSz="458389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555" algn="l" defTabSz="458389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944" algn="l" defTabSz="458389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332" algn="l" defTabSz="458389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721" algn="l" defTabSz="458389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7110" algn="l" defTabSz="458389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A1730980-4CC9-4DFA-A3F8-28771792F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9837B10-CE5A-44F4-8F6C-CB45B393B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9D8DA3A-AA67-4188-BA6F-CF3932AE42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A62E-4483-4E81-8DC0-A062DEF68C57}" type="datetimeFigureOut">
              <a:rPr lang="lv-LV" smtClean="0"/>
              <a:t>08.06.2021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D62AA05-00A4-49FA-9ED5-996DDC2BD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0D894ED-031E-4A02-B953-3793F6E5C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2B425-1A75-4859-BF02-453F90CE7B2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741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1.xml"/><Relationship Id="rId5" Type="http://schemas.openxmlformats.org/officeDocument/2006/relationships/image" Target="../media/image7.png"/><Relationship Id="rId4" Type="http://schemas.openxmlformats.org/officeDocument/2006/relationships/hyperlink" Target="https://en.wikipedia.org/wiki/Flag_of_Latvi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ag_of_Latvi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>
            <a:extLst>
              <a:ext uri="{FF2B5EF4-FFF2-40B4-BE49-F238E27FC236}">
                <a16:creationId xmlns:a16="http://schemas.microsoft.com/office/drawing/2014/main" id="{314D7A5A-9FF2-4666-AC8A-38367CFBFFDC}"/>
              </a:ext>
            </a:extLst>
          </p:cNvPr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558367" y="1271547"/>
            <a:ext cx="4392278" cy="5221328"/>
          </a:xfrm>
          <a:prstGeom prst="rect">
            <a:avLst/>
          </a:prstGeom>
          <a:ln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51ED25-AE75-4377-A3E8-B83795D7F1E1}"/>
              </a:ext>
            </a:extLst>
          </p:cNvPr>
          <p:cNvSpPr/>
          <p:nvPr/>
        </p:nvSpPr>
        <p:spPr>
          <a:xfrm>
            <a:off x="1" y="0"/>
            <a:ext cx="12192000" cy="923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ttēls 5">
            <a:extLst>
              <a:ext uri="{FF2B5EF4-FFF2-40B4-BE49-F238E27FC236}">
                <a16:creationId xmlns:a16="http://schemas.microsoft.com/office/drawing/2014/main" id="{29BEA067-B42C-41B6-B8A7-F7C7E34F1A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836" y="22637"/>
            <a:ext cx="2509955" cy="817622"/>
          </a:xfrm>
          <a:prstGeom prst="rect">
            <a:avLst/>
          </a:prstGeom>
        </p:spPr>
      </p:pic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6906D58-32FA-4207-A646-2AB46B08345D}"/>
              </a:ext>
            </a:extLst>
          </p:cNvPr>
          <p:cNvSpPr txBox="1">
            <a:spLocks/>
          </p:cNvSpPr>
          <p:nvPr/>
        </p:nvSpPr>
        <p:spPr>
          <a:xfrm>
            <a:off x="6792608" y="1675885"/>
            <a:ext cx="4421681" cy="3752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v-LV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Latvia–Lithuania</a:t>
            </a:r>
            <a:endParaRPr lang="lv-LV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ross</a:t>
            </a:r>
            <a:r>
              <a:rPr lang="lv-LV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order </a:t>
            </a:r>
            <a:r>
              <a:rPr lang="lv-LV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ooperation</a:t>
            </a: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rogramme</a:t>
            </a:r>
            <a:endParaRPr lang="en-GB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– 2027</a:t>
            </a:r>
          </a:p>
          <a:p>
            <a:endParaRPr lang="en-GB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 OF ANALYSIS AND SURVEY </a:t>
            </a:r>
            <a:endParaRPr lang="en-GB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7658F551-63E9-4970-8E72-430A8E89DB2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261" y="5596525"/>
            <a:ext cx="1637881" cy="5849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529B49A-90CA-4836-808F-1866E631BA21}"/>
              </a:ext>
            </a:extLst>
          </p:cNvPr>
          <p:cNvSpPr txBox="1">
            <a:spLocks/>
          </p:cNvSpPr>
          <p:nvPr/>
        </p:nvSpPr>
        <p:spPr>
          <a:xfrm>
            <a:off x="7660122" y="6367893"/>
            <a:ext cx="2137020" cy="49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lv-LV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/>
            <a:r>
              <a:rPr lang="lv-LV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50" charset="0"/>
              </a:rPr>
              <a:t>January, 2021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50" charset="0"/>
            </a:endParaRPr>
          </a:p>
          <a:p>
            <a:pPr lvl="1"/>
            <a:endParaRPr lang="en-GB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32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B78D718-ED64-4A8A-951F-89A4F1E41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2743"/>
          </a:xfrm>
          <a:solidFill>
            <a:schemeClr val="tx2"/>
          </a:solidFill>
        </p:spPr>
        <p:txBody>
          <a:bodyPr lIns="180000"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Verdana Pro" panose="020B0604020202020204" pitchFamily="34" charset="0"/>
                <a:cs typeface="Montserrat Regular"/>
              </a:rPr>
              <a:t>MAIN ISSUES INCLUDED IN THE SURVEY</a:t>
            </a:r>
          </a:p>
        </p:txBody>
      </p:sp>
      <p:sp>
        <p:nvSpPr>
          <p:cNvPr id="25" name="Shape 58969">
            <a:extLst>
              <a:ext uri="{FF2B5EF4-FFF2-40B4-BE49-F238E27FC236}">
                <a16:creationId xmlns:a16="http://schemas.microsoft.com/office/drawing/2014/main" id="{6800C15F-95D5-D442-A31E-EE89B44923B9}"/>
              </a:ext>
            </a:extLst>
          </p:cNvPr>
          <p:cNvSpPr/>
          <p:nvPr/>
        </p:nvSpPr>
        <p:spPr>
          <a:xfrm flipH="1" flipV="1">
            <a:off x="5927104" y="1647394"/>
            <a:ext cx="2" cy="1058562"/>
          </a:xfrm>
          <a:prstGeom prst="line">
            <a:avLst/>
          </a:prstGeom>
          <a:noFill/>
          <a:ln w="2540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26" name="Shape 58981">
            <a:extLst>
              <a:ext uri="{FF2B5EF4-FFF2-40B4-BE49-F238E27FC236}">
                <a16:creationId xmlns:a16="http://schemas.microsoft.com/office/drawing/2014/main" id="{BCFA6A4E-5BE0-A148-89DE-7D8ECE645312}"/>
              </a:ext>
            </a:extLst>
          </p:cNvPr>
          <p:cNvSpPr/>
          <p:nvPr/>
        </p:nvSpPr>
        <p:spPr>
          <a:xfrm flipV="1">
            <a:off x="2198920" y="1643531"/>
            <a:ext cx="19597" cy="241951"/>
          </a:xfrm>
          <a:prstGeom prst="line">
            <a:avLst/>
          </a:prstGeom>
          <a:noFill/>
          <a:ln w="2540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27" name="Shape 58993">
            <a:extLst>
              <a:ext uri="{FF2B5EF4-FFF2-40B4-BE49-F238E27FC236}">
                <a16:creationId xmlns:a16="http://schemas.microsoft.com/office/drawing/2014/main" id="{F8F4AED3-49BC-0440-B5AC-4308E87BB8D3}"/>
              </a:ext>
            </a:extLst>
          </p:cNvPr>
          <p:cNvSpPr/>
          <p:nvPr/>
        </p:nvSpPr>
        <p:spPr>
          <a:xfrm flipV="1">
            <a:off x="3715567" y="1671737"/>
            <a:ext cx="37472" cy="2290913"/>
          </a:xfrm>
          <a:prstGeom prst="line">
            <a:avLst/>
          </a:prstGeom>
          <a:noFill/>
          <a:ln w="2540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28" name="Shape 58960">
            <a:extLst>
              <a:ext uri="{FF2B5EF4-FFF2-40B4-BE49-F238E27FC236}">
                <a16:creationId xmlns:a16="http://schemas.microsoft.com/office/drawing/2014/main" id="{845B26D4-7E20-DA46-BABA-60F91F968604}"/>
              </a:ext>
            </a:extLst>
          </p:cNvPr>
          <p:cNvSpPr/>
          <p:nvPr/>
        </p:nvSpPr>
        <p:spPr>
          <a:xfrm>
            <a:off x="4724488" y="3337052"/>
            <a:ext cx="2470188" cy="22829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00" cap="flat">
            <a:solidFill>
              <a:schemeClr val="accent2">
                <a:lumMod val="75000"/>
              </a:schemeClr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29" name="Shape 58965">
            <a:extLst>
              <a:ext uri="{FF2B5EF4-FFF2-40B4-BE49-F238E27FC236}">
                <a16:creationId xmlns:a16="http://schemas.microsoft.com/office/drawing/2014/main" id="{22ED81CB-CD92-5C4B-AF77-923152DF8DAC}"/>
              </a:ext>
            </a:extLst>
          </p:cNvPr>
          <p:cNvSpPr/>
          <p:nvPr/>
        </p:nvSpPr>
        <p:spPr>
          <a:xfrm>
            <a:off x="5599145" y="3148955"/>
            <a:ext cx="649127" cy="362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6" y="0"/>
                </a:moveTo>
                <a:cubicBezTo>
                  <a:pt x="874" y="0"/>
                  <a:pt x="694" y="1"/>
                  <a:pt x="506" y="108"/>
                </a:cubicBezTo>
                <a:cubicBezTo>
                  <a:pt x="299" y="243"/>
                  <a:pt x="135" y="536"/>
                  <a:pt x="60" y="907"/>
                </a:cubicBezTo>
                <a:cubicBezTo>
                  <a:pt x="0" y="1247"/>
                  <a:pt x="0" y="1565"/>
                  <a:pt x="0" y="219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204"/>
                </a:lnTo>
                <a:cubicBezTo>
                  <a:pt x="21600" y="1565"/>
                  <a:pt x="21600" y="1247"/>
                  <a:pt x="21540" y="907"/>
                </a:cubicBezTo>
                <a:cubicBezTo>
                  <a:pt x="21465" y="536"/>
                  <a:pt x="21301" y="243"/>
                  <a:pt x="21094" y="108"/>
                </a:cubicBezTo>
                <a:cubicBezTo>
                  <a:pt x="20904" y="0"/>
                  <a:pt x="20727" y="0"/>
                  <a:pt x="20376" y="0"/>
                </a:cubicBezTo>
                <a:lnTo>
                  <a:pt x="1232" y="0"/>
                </a:lnTo>
                <a:lnTo>
                  <a:pt x="122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30" name="Shape 58966">
            <a:extLst>
              <a:ext uri="{FF2B5EF4-FFF2-40B4-BE49-F238E27FC236}">
                <a16:creationId xmlns:a16="http://schemas.microsoft.com/office/drawing/2014/main" id="{8F58CE74-75DE-3E4F-A5E5-97E12702EF1F}"/>
              </a:ext>
            </a:extLst>
          </p:cNvPr>
          <p:cNvSpPr/>
          <p:nvPr/>
        </p:nvSpPr>
        <p:spPr>
          <a:xfrm>
            <a:off x="5688366" y="2705958"/>
            <a:ext cx="470686" cy="80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37" y="0"/>
                </a:moveTo>
                <a:cubicBezTo>
                  <a:pt x="2300" y="0"/>
                  <a:pt x="0" y="1344"/>
                  <a:pt x="0" y="3003"/>
                </a:cubicBezTo>
                <a:cubicBezTo>
                  <a:pt x="0" y="4662"/>
                  <a:pt x="2300" y="6006"/>
                  <a:pt x="5137" y="6006"/>
                </a:cubicBezTo>
                <a:lnTo>
                  <a:pt x="6846" y="6053"/>
                </a:lnTo>
                <a:lnTo>
                  <a:pt x="465" y="21600"/>
                </a:lnTo>
                <a:lnTo>
                  <a:pt x="2411" y="21600"/>
                </a:lnTo>
                <a:lnTo>
                  <a:pt x="8341" y="6608"/>
                </a:lnTo>
                <a:cubicBezTo>
                  <a:pt x="8382" y="6469"/>
                  <a:pt x="8432" y="6331"/>
                  <a:pt x="8491" y="6195"/>
                </a:cubicBezTo>
                <a:cubicBezTo>
                  <a:pt x="8562" y="6032"/>
                  <a:pt x="8647" y="5867"/>
                  <a:pt x="8604" y="5700"/>
                </a:cubicBezTo>
                <a:cubicBezTo>
                  <a:pt x="8560" y="5529"/>
                  <a:pt x="8387" y="5379"/>
                  <a:pt x="8141" y="5281"/>
                </a:cubicBezTo>
                <a:cubicBezTo>
                  <a:pt x="7777" y="5135"/>
                  <a:pt x="7319" y="5123"/>
                  <a:pt x="6878" y="5113"/>
                </a:cubicBezTo>
                <a:cubicBezTo>
                  <a:pt x="6293" y="5099"/>
                  <a:pt x="5707" y="5082"/>
                  <a:pt x="5122" y="5062"/>
                </a:cubicBezTo>
                <a:cubicBezTo>
                  <a:pt x="3177" y="5062"/>
                  <a:pt x="1601" y="4140"/>
                  <a:pt x="1601" y="3003"/>
                </a:cubicBezTo>
                <a:cubicBezTo>
                  <a:pt x="1601" y="1866"/>
                  <a:pt x="3177" y="944"/>
                  <a:pt x="5122" y="944"/>
                </a:cubicBezTo>
                <a:lnTo>
                  <a:pt x="10790" y="944"/>
                </a:lnTo>
                <a:lnTo>
                  <a:pt x="10810" y="944"/>
                </a:lnTo>
                <a:lnTo>
                  <a:pt x="16478" y="944"/>
                </a:lnTo>
                <a:cubicBezTo>
                  <a:pt x="18423" y="944"/>
                  <a:pt x="19999" y="1866"/>
                  <a:pt x="19999" y="3003"/>
                </a:cubicBezTo>
                <a:cubicBezTo>
                  <a:pt x="19999" y="4140"/>
                  <a:pt x="18423" y="5062"/>
                  <a:pt x="16478" y="5062"/>
                </a:cubicBezTo>
                <a:cubicBezTo>
                  <a:pt x="15893" y="5082"/>
                  <a:pt x="15307" y="5099"/>
                  <a:pt x="14722" y="5113"/>
                </a:cubicBezTo>
                <a:cubicBezTo>
                  <a:pt x="14281" y="5123"/>
                  <a:pt x="13823" y="5135"/>
                  <a:pt x="13459" y="5281"/>
                </a:cubicBezTo>
                <a:cubicBezTo>
                  <a:pt x="13213" y="5379"/>
                  <a:pt x="13040" y="5529"/>
                  <a:pt x="12996" y="5700"/>
                </a:cubicBezTo>
                <a:cubicBezTo>
                  <a:pt x="12953" y="5867"/>
                  <a:pt x="13038" y="6032"/>
                  <a:pt x="13109" y="6195"/>
                </a:cubicBezTo>
                <a:cubicBezTo>
                  <a:pt x="13168" y="6331"/>
                  <a:pt x="13218" y="6469"/>
                  <a:pt x="13259" y="6608"/>
                </a:cubicBezTo>
                <a:lnTo>
                  <a:pt x="19189" y="21600"/>
                </a:lnTo>
                <a:lnTo>
                  <a:pt x="21135" y="21600"/>
                </a:lnTo>
                <a:lnTo>
                  <a:pt x="14754" y="6053"/>
                </a:lnTo>
                <a:lnTo>
                  <a:pt x="16463" y="6006"/>
                </a:lnTo>
                <a:cubicBezTo>
                  <a:pt x="19300" y="6006"/>
                  <a:pt x="21600" y="4662"/>
                  <a:pt x="21600" y="3003"/>
                </a:cubicBezTo>
                <a:cubicBezTo>
                  <a:pt x="21600" y="1344"/>
                  <a:pt x="19300" y="0"/>
                  <a:pt x="16463" y="0"/>
                </a:cubicBezTo>
                <a:lnTo>
                  <a:pt x="10810" y="0"/>
                </a:lnTo>
                <a:lnTo>
                  <a:pt x="10790" y="0"/>
                </a:lnTo>
                <a:lnTo>
                  <a:pt x="513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31" name="Shape 58967">
            <a:extLst>
              <a:ext uri="{FF2B5EF4-FFF2-40B4-BE49-F238E27FC236}">
                <a16:creationId xmlns:a16="http://schemas.microsoft.com/office/drawing/2014/main" id="{2D31FCF6-3232-4944-9D5E-8E030DCC3180}"/>
              </a:ext>
            </a:extLst>
          </p:cNvPr>
          <p:cNvSpPr/>
          <p:nvPr/>
        </p:nvSpPr>
        <p:spPr>
          <a:xfrm>
            <a:off x="5547259" y="3511178"/>
            <a:ext cx="752845" cy="87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594" extrusionOk="0">
                <a:moveTo>
                  <a:pt x="1130" y="0"/>
                </a:moveTo>
                <a:cubicBezTo>
                  <a:pt x="805" y="0"/>
                  <a:pt x="641" y="-3"/>
                  <a:pt x="467" y="470"/>
                </a:cubicBezTo>
                <a:cubicBezTo>
                  <a:pt x="276" y="1067"/>
                  <a:pt x="124" y="2368"/>
                  <a:pt x="54" y="4010"/>
                </a:cubicBezTo>
                <a:cubicBezTo>
                  <a:pt x="-1" y="5511"/>
                  <a:pt x="0" y="6915"/>
                  <a:pt x="0" y="9697"/>
                </a:cubicBezTo>
                <a:lnTo>
                  <a:pt x="0" y="11843"/>
                </a:lnTo>
                <a:cubicBezTo>
                  <a:pt x="0" y="14669"/>
                  <a:pt x="-1" y="16083"/>
                  <a:pt x="54" y="17584"/>
                </a:cubicBezTo>
                <a:cubicBezTo>
                  <a:pt x="124" y="19226"/>
                  <a:pt x="276" y="20513"/>
                  <a:pt x="467" y="21111"/>
                </a:cubicBezTo>
                <a:cubicBezTo>
                  <a:pt x="642" y="21587"/>
                  <a:pt x="806" y="21594"/>
                  <a:pt x="1130" y="21594"/>
                </a:cubicBezTo>
                <a:lnTo>
                  <a:pt x="3523" y="21594"/>
                </a:lnTo>
                <a:cubicBezTo>
                  <a:pt x="3523" y="19295"/>
                  <a:pt x="3625" y="16990"/>
                  <a:pt x="3829" y="15237"/>
                </a:cubicBezTo>
                <a:cubicBezTo>
                  <a:pt x="4034" y="13483"/>
                  <a:pt x="4301" y="12608"/>
                  <a:pt x="4569" y="12608"/>
                </a:cubicBezTo>
                <a:cubicBezTo>
                  <a:pt x="4837" y="12608"/>
                  <a:pt x="5105" y="13483"/>
                  <a:pt x="5310" y="15237"/>
                </a:cubicBezTo>
                <a:cubicBezTo>
                  <a:pt x="5514" y="16990"/>
                  <a:pt x="5616" y="19295"/>
                  <a:pt x="5616" y="21594"/>
                </a:cubicBezTo>
                <a:lnTo>
                  <a:pt x="15982" y="21594"/>
                </a:lnTo>
                <a:cubicBezTo>
                  <a:pt x="15982" y="19295"/>
                  <a:pt x="16084" y="16990"/>
                  <a:pt x="16288" y="15237"/>
                </a:cubicBezTo>
                <a:cubicBezTo>
                  <a:pt x="16493" y="13483"/>
                  <a:pt x="16760" y="12608"/>
                  <a:pt x="17028" y="12608"/>
                </a:cubicBezTo>
                <a:cubicBezTo>
                  <a:pt x="17296" y="12608"/>
                  <a:pt x="17564" y="13483"/>
                  <a:pt x="17769" y="15237"/>
                </a:cubicBezTo>
                <a:cubicBezTo>
                  <a:pt x="17973" y="16990"/>
                  <a:pt x="18075" y="19295"/>
                  <a:pt x="18075" y="21594"/>
                </a:cubicBezTo>
                <a:lnTo>
                  <a:pt x="20462" y="21594"/>
                </a:lnTo>
                <a:cubicBezTo>
                  <a:pt x="20791" y="21594"/>
                  <a:pt x="20956" y="21587"/>
                  <a:pt x="21131" y="21111"/>
                </a:cubicBezTo>
                <a:cubicBezTo>
                  <a:pt x="21322" y="20513"/>
                  <a:pt x="21474" y="19226"/>
                  <a:pt x="21544" y="17584"/>
                </a:cubicBezTo>
                <a:cubicBezTo>
                  <a:pt x="21599" y="16083"/>
                  <a:pt x="21598" y="14666"/>
                  <a:pt x="21598" y="11883"/>
                </a:cubicBezTo>
                <a:lnTo>
                  <a:pt x="21598" y="9738"/>
                </a:lnTo>
                <a:cubicBezTo>
                  <a:pt x="21598" y="6912"/>
                  <a:pt x="21599" y="5511"/>
                  <a:pt x="21544" y="4010"/>
                </a:cubicBezTo>
                <a:cubicBezTo>
                  <a:pt x="21474" y="2368"/>
                  <a:pt x="21322" y="1067"/>
                  <a:pt x="21131" y="470"/>
                </a:cubicBezTo>
                <a:cubicBezTo>
                  <a:pt x="20956" y="-6"/>
                  <a:pt x="20791" y="0"/>
                  <a:pt x="20466" y="0"/>
                </a:cubicBezTo>
                <a:lnTo>
                  <a:pt x="1135" y="0"/>
                </a:lnTo>
                <a:lnTo>
                  <a:pt x="113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33" name="Shape 58972">
            <a:extLst>
              <a:ext uri="{FF2B5EF4-FFF2-40B4-BE49-F238E27FC236}">
                <a16:creationId xmlns:a16="http://schemas.microsoft.com/office/drawing/2014/main" id="{834B30BB-CCD1-5140-B55D-B651308AD6BB}"/>
              </a:ext>
            </a:extLst>
          </p:cNvPr>
          <p:cNvSpPr/>
          <p:nvPr/>
        </p:nvSpPr>
        <p:spPr>
          <a:xfrm>
            <a:off x="952729" y="2515938"/>
            <a:ext cx="2513018" cy="22829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00" cap="flat">
            <a:solidFill>
              <a:schemeClr val="accent2">
                <a:lumMod val="75000"/>
              </a:schemeClr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34" name="Shape 58977">
            <a:extLst>
              <a:ext uri="{FF2B5EF4-FFF2-40B4-BE49-F238E27FC236}">
                <a16:creationId xmlns:a16="http://schemas.microsoft.com/office/drawing/2014/main" id="{B34C09C8-B93F-3744-94C6-FC2FBA3BE82D}"/>
              </a:ext>
            </a:extLst>
          </p:cNvPr>
          <p:cNvSpPr/>
          <p:nvPr/>
        </p:nvSpPr>
        <p:spPr>
          <a:xfrm>
            <a:off x="1879709" y="2318918"/>
            <a:ext cx="649127" cy="362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6" y="0"/>
                </a:moveTo>
                <a:cubicBezTo>
                  <a:pt x="874" y="0"/>
                  <a:pt x="694" y="1"/>
                  <a:pt x="506" y="108"/>
                </a:cubicBezTo>
                <a:cubicBezTo>
                  <a:pt x="299" y="243"/>
                  <a:pt x="135" y="536"/>
                  <a:pt x="60" y="907"/>
                </a:cubicBezTo>
                <a:cubicBezTo>
                  <a:pt x="0" y="1247"/>
                  <a:pt x="0" y="1565"/>
                  <a:pt x="0" y="219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204"/>
                </a:lnTo>
                <a:cubicBezTo>
                  <a:pt x="21600" y="1565"/>
                  <a:pt x="21600" y="1247"/>
                  <a:pt x="21540" y="907"/>
                </a:cubicBezTo>
                <a:cubicBezTo>
                  <a:pt x="21465" y="536"/>
                  <a:pt x="21301" y="243"/>
                  <a:pt x="21094" y="108"/>
                </a:cubicBezTo>
                <a:cubicBezTo>
                  <a:pt x="20904" y="0"/>
                  <a:pt x="20727" y="0"/>
                  <a:pt x="20376" y="0"/>
                </a:cubicBezTo>
                <a:lnTo>
                  <a:pt x="1232" y="0"/>
                </a:lnTo>
                <a:lnTo>
                  <a:pt x="122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35" name="Shape 58978">
            <a:extLst>
              <a:ext uri="{FF2B5EF4-FFF2-40B4-BE49-F238E27FC236}">
                <a16:creationId xmlns:a16="http://schemas.microsoft.com/office/drawing/2014/main" id="{015FC697-A5B4-3144-AD0C-D132BEC6F770}"/>
              </a:ext>
            </a:extLst>
          </p:cNvPr>
          <p:cNvSpPr/>
          <p:nvPr/>
        </p:nvSpPr>
        <p:spPr>
          <a:xfrm>
            <a:off x="1968930" y="1875921"/>
            <a:ext cx="470686" cy="80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37" y="0"/>
                </a:moveTo>
                <a:cubicBezTo>
                  <a:pt x="2300" y="0"/>
                  <a:pt x="0" y="1344"/>
                  <a:pt x="0" y="3003"/>
                </a:cubicBezTo>
                <a:cubicBezTo>
                  <a:pt x="0" y="4662"/>
                  <a:pt x="2300" y="6006"/>
                  <a:pt x="5137" y="6006"/>
                </a:cubicBezTo>
                <a:lnTo>
                  <a:pt x="6846" y="6053"/>
                </a:lnTo>
                <a:lnTo>
                  <a:pt x="465" y="21600"/>
                </a:lnTo>
                <a:lnTo>
                  <a:pt x="2411" y="21600"/>
                </a:lnTo>
                <a:lnTo>
                  <a:pt x="8341" y="6608"/>
                </a:lnTo>
                <a:cubicBezTo>
                  <a:pt x="8382" y="6469"/>
                  <a:pt x="8432" y="6331"/>
                  <a:pt x="8491" y="6195"/>
                </a:cubicBezTo>
                <a:cubicBezTo>
                  <a:pt x="8562" y="6032"/>
                  <a:pt x="8647" y="5867"/>
                  <a:pt x="8604" y="5700"/>
                </a:cubicBezTo>
                <a:cubicBezTo>
                  <a:pt x="8560" y="5529"/>
                  <a:pt x="8387" y="5379"/>
                  <a:pt x="8141" y="5281"/>
                </a:cubicBezTo>
                <a:cubicBezTo>
                  <a:pt x="7777" y="5135"/>
                  <a:pt x="7319" y="5123"/>
                  <a:pt x="6878" y="5113"/>
                </a:cubicBezTo>
                <a:cubicBezTo>
                  <a:pt x="6293" y="5099"/>
                  <a:pt x="5707" y="5082"/>
                  <a:pt x="5122" y="5062"/>
                </a:cubicBezTo>
                <a:cubicBezTo>
                  <a:pt x="3177" y="5062"/>
                  <a:pt x="1601" y="4140"/>
                  <a:pt x="1601" y="3003"/>
                </a:cubicBezTo>
                <a:cubicBezTo>
                  <a:pt x="1601" y="1866"/>
                  <a:pt x="3177" y="944"/>
                  <a:pt x="5122" y="944"/>
                </a:cubicBezTo>
                <a:lnTo>
                  <a:pt x="10790" y="944"/>
                </a:lnTo>
                <a:lnTo>
                  <a:pt x="10810" y="944"/>
                </a:lnTo>
                <a:lnTo>
                  <a:pt x="16478" y="944"/>
                </a:lnTo>
                <a:cubicBezTo>
                  <a:pt x="18423" y="944"/>
                  <a:pt x="19999" y="1866"/>
                  <a:pt x="19999" y="3003"/>
                </a:cubicBezTo>
                <a:cubicBezTo>
                  <a:pt x="19999" y="4140"/>
                  <a:pt x="18423" y="5062"/>
                  <a:pt x="16478" y="5062"/>
                </a:cubicBezTo>
                <a:cubicBezTo>
                  <a:pt x="15893" y="5082"/>
                  <a:pt x="15307" y="5099"/>
                  <a:pt x="14722" y="5113"/>
                </a:cubicBezTo>
                <a:cubicBezTo>
                  <a:pt x="14281" y="5123"/>
                  <a:pt x="13823" y="5135"/>
                  <a:pt x="13459" y="5281"/>
                </a:cubicBezTo>
                <a:cubicBezTo>
                  <a:pt x="13213" y="5379"/>
                  <a:pt x="13040" y="5529"/>
                  <a:pt x="12996" y="5700"/>
                </a:cubicBezTo>
                <a:cubicBezTo>
                  <a:pt x="12953" y="5867"/>
                  <a:pt x="13038" y="6032"/>
                  <a:pt x="13109" y="6195"/>
                </a:cubicBezTo>
                <a:cubicBezTo>
                  <a:pt x="13168" y="6331"/>
                  <a:pt x="13218" y="6469"/>
                  <a:pt x="13259" y="6608"/>
                </a:cubicBezTo>
                <a:lnTo>
                  <a:pt x="19189" y="21600"/>
                </a:lnTo>
                <a:lnTo>
                  <a:pt x="21135" y="21600"/>
                </a:lnTo>
                <a:lnTo>
                  <a:pt x="14754" y="6053"/>
                </a:lnTo>
                <a:lnTo>
                  <a:pt x="16463" y="6006"/>
                </a:lnTo>
                <a:cubicBezTo>
                  <a:pt x="19300" y="6006"/>
                  <a:pt x="21600" y="4662"/>
                  <a:pt x="21600" y="3003"/>
                </a:cubicBezTo>
                <a:cubicBezTo>
                  <a:pt x="21600" y="1344"/>
                  <a:pt x="19300" y="0"/>
                  <a:pt x="16463" y="0"/>
                </a:cubicBezTo>
                <a:lnTo>
                  <a:pt x="10810" y="0"/>
                </a:lnTo>
                <a:lnTo>
                  <a:pt x="10790" y="0"/>
                </a:lnTo>
                <a:lnTo>
                  <a:pt x="513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36" name="Shape 58979">
            <a:extLst>
              <a:ext uri="{FF2B5EF4-FFF2-40B4-BE49-F238E27FC236}">
                <a16:creationId xmlns:a16="http://schemas.microsoft.com/office/drawing/2014/main" id="{56A23A6A-478F-B343-9956-C70C58DE29AF}"/>
              </a:ext>
            </a:extLst>
          </p:cNvPr>
          <p:cNvSpPr/>
          <p:nvPr/>
        </p:nvSpPr>
        <p:spPr>
          <a:xfrm>
            <a:off x="1827823" y="2681142"/>
            <a:ext cx="752845" cy="87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594" extrusionOk="0">
                <a:moveTo>
                  <a:pt x="1130" y="0"/>
                </a:moveTo>
                <a:cubicBezTo>
                  <a:pt x="805" y="0"/>
                  <a:pt x="641" y="-3"/>
                  <a:pt x="467" y="470"/>
                </a:cubicBezTo>
                <a:cubicBezTo>
                  <a:pt x="276" y="1067"/>
                  <a:pt x="124" y="2368"/>
                  <a:pt x="54" y="4010"/>
                </a:cubicBezTo>
                <a:cubicBezTo>
                  <a:pt x="-1" y="5511"/>
                  <a:pt x="0" y="6915"/>
                  <a:pt x="0" y="9697"/>
                </a:cubicBezTo>
                <a:lnTo>
                  <a:pt x="0" y="11843"/>
                </a:lnTo>
                <a:cubicBezTo>
                  <a:pt x="0" y="14669"/>
                  <a:pt x="-1" y="16083"/>
                  <a:pt x="54" y="17584"/>
                </a:cubicBezTo>
                <a:cubicBezTo>
                  <a:pt x="124" y="19226"/>
                  <a:pt x="276" y="20513"/>
                  <a:pt x="467" y="21111"/>
                </a:cubicBezTo>
                <a:cubicBezTo>
                  <a:pt x="642" y="21587"/>
                  <a:pt x="806" y="21594"/>
                  <a:pt x="1130" y="21594"/>
                </a:cubicBezTo>
                <a:lnTo>
                  <a:pt x="3523" y="21594"/>
                </a:lnTo>
                <a:cubicBezTo>
                  <a:pt x="3523" y="19295"/>
                  <a:pt x="3625" y="16990"/>
                  <a:pt x="3829" y="15237"/>
                </a:cubicBezTo>
                <a:cubicBezTo>
                  <a:pt x="4034" y="13483"/>
                  <a:pt x="4301" y="12608"/>
                  <a:pt x="4569" y="12608"/>
                </a:cubicBezTo>
                <a:cubicBezTo>
                  <a:pt x="4837" y="12608"/>
                  <a:pt x="5105" y="13483"/>
                  <a:pt x="5310" y="15237"/>
                </a:cubicBezTo>
                <a:cubicBezTo>
                  <a:pt x="5514" y="16990"/>
                  <a:pt x="5616" y="19295"/>
                  <a:pt x="5616" y="21594"/>
                </a:cubicBezTo>
                <a:lnTo>
                  <a:pt x="15982" y="21594"/>
                </a:lnTo>
                <a:cubicBezTo>
                  <a:pt x="15982" y="19295"/>
                  <a:pt x="16084" y="16990"/>
                  <a:pt x="16288" y="15237"/>
                </a:cubicBezTo>
                <a:cubicBezTo>
                  <a:pt x="16493" y="13483"/>
                  <a:pt x="16760" y="12608"/>
                  <a:pt x="17028" y="12608"/>
                </a:cubicBezTo>
                <a:cubicBezTo>
                  <a:pt x="17296" y="12608"/>
                  <a:pt x="17564" y="13483"/>
                  <a:pt x="17769" y="15237"/>
                </a:cubicBezTo>
                <a:cubicBezTo>
                  <a:pt x="17973" y="16990"/>
                  <a:pt x="18075" y="19295"/>
                  <a:pt x="18075" y="21594"/>
                </a:cubicBezTo>
                <a:lnTo>
                  <a:pt x="20462" y="21594"/>
                </a:lnTo>
                <a:cubicBezTo>
                  <a:pt x="20791" y="21594"/>
                  <a:pt x="20956" y="21587"/>
                  <a:pt x="21131" y="21111"/>
                </a:cubicBezTo>
                <a:cubicBezTo>
                  <a:pt x="21322" y="20513"/>
                  <a:pt x="21474" y="19226"/>
                  <a:pt x="21544" y="17584"/>
                </a:cubicBezTo>
                <a:cubicBezTo>
                  <a:pt x="21599" y="16083"/>
                  <a:pt x="21598" y="14666"/>
                  <a:pt x="21598" y="11883"/>
                </a:cubicBezTo>
                <a:lnTo>
                  <a:pt x="21598" y="9738"/>
                </a:lnTo>
                <a:cubicBezTo>
                  <a:pt x="21598" y="6912"/>
                  <a:pt x="21599" y="5511"/>
                  <a:pt x="21544" y="4010"/>
                </a:cubicBezTo>
                <a:cubicBezTo>
                  <a:pt x="21474" y="2368"/>
                  <a:pt x="21322" y="1067"/>
                  <a:pt x="21131" y="470"/>
                </a:cubicBezTo>
                <a:cubicBezTo>
                  <a:pt x="20956" y="-6"/>
                  <a:pt x="20791" y="0"/>
                  <a:pt x="20466" y="0"/>
                </a:cubicBezTo>
                <a:lnTo>
                  <a:pt x="1135" y="0"/>
                </a:lnTo>
                <a:lnTo>
                  <a:pt x="113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40" name="Shape 58984">
            <a:extLst>
              <a:ext uri="{FF2B5EF4-FFF2-40B4-BE49-F238E27FC236}">
                <a16:creationId xmlns:a16="http://schemas.microsoft.com/office/drawing/2014/main" id="{E9B6F77D-3D01-4E4C-848B-C6F3BA2B022A}"/>
              </a:ext>
            </a:extLst>
          </p:cNvPr>
          <p:cNvSpPr/>
          <p:nvPr/>
        </p:nvSpPr>
        <p:spPr>
          <a:xfrm>
            <a:off x="2523546" y="4599402"/>
            <a:ext cx="2377916" cy="22829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00" cap="flat">
            <a:solidFill>
              <a:schemeClr val="accent2">
                <a:lumMod val="75000"/>
              </a:schemeClr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41" name="Shape 58989">
            <a:extLst>
              <a:ext uri="{FF2B5EF4-FFF2-40B4-BE49-F238E27FC236}">
                <a16:creationId xmlns:a16="http://schemas.microsoft.com/office/drawing/2014/main" id="{52D6E7E2-BF70-5B43-8E5A-7F5C9A578F6A}"/>
              </a:ext>
            </a:extLst>
          </p:cNvPr>
          <p:cNvSpPr/>
          <p:nvPr/>
        </p:nvSpPr>
        <p:spPr>
          <a:xfrm>
            <a:off x="3399448" y="4405647"/>
            <a:ext cx="649127" cy="362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6" y="0"/>
                </a:moveTo>
                <a:cubicBezTo>
                  <a:pt x="874" y="0"/>
                  <a:pt x="694" y="1"/>
                  <a:pt x="506" y="108"/>
                </a:cubicBezTo>
                <a:cubicBezTo>
                  <a:pt x="299" y="243"/>
                  <a:pt x="135" y="536"/>
                  <a:pt x="60" y="907"/>
                </a:cubicBezTo>
                <a:cubicBezTo>
                  <a:pt x="0" y="1247"/>
                  <a:pt x="0" y="1565"/>
                  <a:pt x="0" y="219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204"/>
                </a:lnTo>
                <a:cubicBezTo>
                  <a:pt x="21600" y="1565"/>
                  <a:pt x="21600" y="1247"/>
                  <a:pt x="21540" y="907"/>
                </a:cubicBezTo>
                <a:cubicBezTo>
                  <a:pt x="21465" y="536"/>
                  <a:pt x="21301" y="243"/>
                  <a:pt x="21094" y="108"/>
                </a:cubicBezTo>
                <a:cubicBezTo>
                  <a:pt x="20904" y="0"/>
                  <a:pt x="20727" y="0"/>
                  <a:pt x="20376" y="0"/>
                </a:cubicBezTo>
                <a:lnTo>
                  <a:pt x="1232" y="0"/>
                </a:lnTo>
                <a:lnTo>
                  <a:pt x="122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42" name="Shape 58990">
            <a:extLst>
              <a:ext uri="{FF2B5EF4-FFF2-40B4-BE49-F238E27FC236}">
                <a16:creationId xmlns:a16="http://schemas.microsoft.com/office/drawing/2014/main" id="{98334027-05EF-9443-BDDF-340DD3456BC8}"/>
              </a:ext>
            </a:extLst>
          </p:cNvPr>
          <p:cNvSpPr/>
          <p:nvPr/>
        </p:nvSpPr>
        <p:spPr>
          <a:xfrm>
            <a:off x="3488669" y="3962650"/>
            <a:ext cx="470686" cy="80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37" y="0"/>
                </a:moveTo>
                <a:cubicBezTo>
                  <a:pt x="2300" y="0"/>
                  <a:pt x="0" y="1344"/>
                  <a:pt x="0" y="3003"/>
                </a:cubicBezTo>
                <a:cubicBezTo>
                  <a:pt x="0" y="4662"/>
                  <a:pt x="2300" y="6006"/>
                  <a:pt x="5137" y="6006"/>
                </a:cubicBezTo>
                <a:lnTo>
                  <a:pt x="6846" y="6053"/>
                </a:lnTo>
                <a:lnTo>
                  <a:pt x="465" y="21600"/>
                </a:lnTo>
                <a:lnTo>
                  <a:pt x="2411" y="21600"/>
                </a:lnTo>
                <a:lnTo>
                  <a:pt x="8341" y="6608"/>
                </a:lnTo>
                <a:cubicBezTo>
                  <a:pt x="8382" y="6469"/>
                  <a:pt x="8432" y="6331"/>
                  <a:pt x="8491" y="6195"/>
                </a:cubicBezTo>
                <a:cubicBezTo>
                  <a:pt x="8562" y="6032"/>
                  <a:pt x="8647" y="5867"/>
                  <a:pt x="8604" y="5700"/>
                </a:cubicBezTo>
                <a:cubicBezTo>
                  <a:pt x="8560" y="5529"/>
                  <a:pt x="8387" y="5379"/>
                  <a:pt x="8141" y="5281"/>
                </a:cubicBezTo>
                <a:cubicBezTo>
                  <a:pt x="7777" y="5135"/>
                  <a:pt x="7319" y="5123"/>
                  <a:pt x="6878" y="5113"/>
                </a:cubicBezTo>
                <a:cubicBezTo>
                  <a:pt x="6293" y="5099"/>
                  <a:pt x="5707" y="5082"/>
                  <a:pt x="5122" y="5062"/>
                </a:cubicBezTo>
                <a:cubicBezTo>
                  <a:pt x="3177" y="5062"/>
                  <a:pt x="1601" y="4140"/>
                  <a:pt x="1601" y="3003"/>
                </a:cubicBezTo>
                <a:cubicBezTo>
                  <a:pt x="1601" y="1866"/>
                  <a:pt x="3177" y="944"/>
                  <a:pt x="5122" y="944"/>
                </a:cubicBezTo>
                <a:lnTo>
                  <a:pt x="10790" y="944"/>
                </a:lnTo>
                <a:lnTo>
                  <a:pt x="10810" y="944"/>
                </a:lnTo>
                <a:lnTo>
                  <a:pt x="16478" y="944"/>
                </a:lnTo>
                <a:cubicBezTo>
                  <a:pt x="18423" y="944"/>
                  <a:pt x="19999" y="1866"/>
                  <a:pt x="19999" y="3003"/>
                </a:cubicBezTo>
                <a:cubicBezTo>
                  <a:pt x="19999" y="4140"/>
                  <a:pt x="18423" y="5062"/>
                  <a:pt x="16478" y="5062"/>
                </a:cubicBezTo>
                <a:cubicBezTo>
                  <a:pt x="15893" y="5082"/>
                  <a:pt x="15307" y="5099"/>
                  <a:pt x="14722" y="5113"/>
                </a:cubicBezTo>
                <a:cubicBezTo>
                  <a:pt x="14281" y="5123"/>
                  <a:pt x="13823" y="5135"/>
                  <a:pt x="13459" y="5281"/>
                </a:cubicBezTo>
                <a:cubicBezTo>
                  <a:pt x="13213" y="5379"/>
                  <a:pt x="13040" y="5529"/>
                  <a:pt x="12996" y="5700"/>
                </a:cubicBezTo>
                <a:cubicBezTo>
                  <a:pt x="12953" y="5867"/>
                  <a:pt x="13038" y="6032"/>
                  <a:pt x="13109" y="6195"/>
                </a:cubicBezTo>
                <a:cubicBezTo>
                  <a:pt x="13168" y="6331"/>
                  <a:pt x="13218" y="6469"/>
                  <a:pt x="13259" y="6608"/>
                </a:cubicBezTo>
                <a:lnTo>
                  <a:pt x="19189" y="21600"/>
                </a:lnTo>
                <a:lnTo>
                  <a:pt x="21135" y="21600"/>
                </a:lnTo>
                <a:lnTo>
                  <a:pt x="14754" y="6053"/>
                </a:lnTo>
                <a:lnTo>
                  <a:pt x="16463" y="6006"/>
                </a:lnTo>
                <a:cubicBezTo>
                  <a:pt x="19300" y="6006"/>
                  <a:pt x="21600" y="4662"/>
                  <a:pt x="21600" y="3003"/>
                </a:cubicBezTo>
                <a:cubicBezTo>
                  <a:pt x="21600" y="1344"/>
                  <a:pt x="19300" y="0"/>
                  <a:pt x="16463" y="0"/>
                </a:cubicBezTo>
                <a:lnTo>
                  <a:pt x="10810" y="0"/>
                </a:lnTo>
                <a:lnTo>
                  <a:pt x="10790" y="0"/>
                </a:lnTo>
                <a:lnTo>
                  <a:pt x="513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43" name="Shape 58991">
            <a:extLst>
              <a:ext uri="{FF2B5EF4-FFF2-40B4-BE49-F238E27FC236}">
                <a16:creationId xmlns:a16="http://schemas.microsoft.com/office/drawing/2014/main" id="{4F7DF46A-75A8-904C-A4EA-B73398D32D27}"/>
              </a:ext>
            </a:extLst>
          </p:cNvPr>
          <p:cNvSpPr/>
          <p:nvPr/>
        </p:nvSpPr>
        <p:spPr>
          <a:xfrm>
            <a:off x="3347562" y="4767870"/>
            <a:ext cx="752845" cy="87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594" extrusionOk="0">
                <a:moveTo>
                  <a:pt x="1130" y="0"/>
                </a:moveTo>
                <a:cubicBezTo>
                  <a:pt x="805" y="0"/>
                  <a:pt x="641" y="-3"/>
                  <a:pt x="467" y="470"/>
                </a:cubicBezTo>
                <a:cubicBezTo>
                  <a:pt x="276" y="1067"/>
                  <a:pt x="124" y="2368"/>
                  <a:pt x="54" y="4010"/>
                </a:cubicBezTo>
                <a:cubicBezTo>
                  <a:pt x="-1" y="5511"/>
                  <a:pt x="0" y="6915"/>
                  <a:pt x="0" y="9697"/>
                </a:cubicBezTo>
                <a:lnTo>
                  <a:pt x="0" y="11843"/>
                </a:lnTo>
                <a:cubicBezTo>
                  <a:pt x="0" y="14669"/>
                  <a:pt x="-1" y="16083"/>
                  <a:pt x="54" y="17584"/>
                </a:cubicBezTo>
                <a:cubicBezTo>
                  <a:pt x="124" y="19226"/>
                  <a:pt x="276" y="20513"/>
                  <a:pt x="467" y="21111"/>
                </a:cubicBezTo>
                <a:cubicBezTo>
                  <a:pt x="642" y="21587"/>
                  <a:pt x="806" y="21594"/>
                  <a:pt x="1130" y="21594"/>
                </a:cubicBezTo>
                <a:lnTo>
                  <a:pt x="3523" y="21594"/>
                </a:lnTo>
                <a:cubicBezTo>
                  <a:pt x="3523" y="19295"/>
                  <a:pt x="3625" y="16990"/>
                  <a:pt x="3829" y="15237"/>
                </a:cubicBezTo>
                <a:cubicBezTo>
                  <a:pt x="4034" y="13483"/>
                  <a:pt x="4301" y="12608"/>
                  <a:pt x="4569" y="12608"/>
                </a:cubicBezTo>
                <a:cubicBezTo>
                  <a:pt x="4837" y="12608"/>
                  <a:pt x="5105" y="13483"/>
                  <a:pt x="5310" y="15237"/>
                </a:cubicBezTo>
                <a:cubicBezTo>
                  <a:pt x="5514" y="16990"/>
                  <a:pt x="5616" y="19295"/>
                  <a:pt x="5616" y="21594"/>
                </a:cubicBezTo>
                <a:lnTo>
                  <a:pt x="15982" y="21594"/>
                </a:lnTo>
                <a:cubicBezTo>
                  <a:pt x="15982" y="19295"/>
                  <a:pt x="16084" y="16990"/>
                  <a:pt x="16288" y="15237"/>
                </a:cubicBezTo>
                <a:cubicBezTo>
                  <a:pt x="16493" y="13483"/>
                  <a:pt x="16760" y="12608"/>
                  <a:pt x="17028" y="12608"/>
                </a:cubicBezTo>
                <a:cubicBezTo>
                  <a:pt x="17296" y="12608"/>
                  <a:pt x="17564" y="13483"/>
                  <a:pt x="17769" y="15237"/>
                </a:cubicBezTo>
                <a:cubicBezTo>
                  <a:pt x="17973" y="16990"/>
                  <a:pt x="18075" y="19295"/>
                  <a:pt x="18075" y="21594"/>
                </a:cubicBezTo>
                <a:lnTo>
                  <a:pt x="20462" y="21594"/>
                </a:lnTo>
                <a:cubicBezTo>
                  <a:pt x="20791" y="21594"/>
                  <a:pt x="20956" y="21587"/>
                  <a:pt x="21131" y="21111"/>
                </a:cubicBezTo>
                <a:cubicBezTo>
                  <a:pt x="21322" y="20513"/>
                  <a:pt x="21474" y="19226"/>
                  <a:pt x="21544" y="17584"/>
                </a:cubicBezTo>
                <a:cubicBezTo>
                  <a:pt x="21599" y="16083"/>
                  <a:pt x="21598" y="14666"/>
                  <a:pt x="21598" y="11883"/>
                </a:cubicBezTo>
                <a:lnTo>
                  <a:pt x="21598" y="9738"/>
                </a:lnTo>
                <a:cubicBezTo>
                  <a:pt x="21598" y="6912"/>
                  <a:pt x="21599" y="5511"/>
                  <a:pt x="21544" y="4010"/>
                </a:cubicBezTo>
                <a:cubicBezTo>
                  <a:pt x="21474" y="2368"/>
                  <a:pt x="21322" y="1067"/>
                  <a:pt x="21131" y="470"/>
                </a:cubicBezTo>
                <a:cubicBezTo>
                  <a:pt x="20956" y="-6"/>
                  <a:pt x="20791" y="0"/>
                  <a:pt x="20466" y="0"/>
                </a:cubicBezTo>
                <a:lnTo>
                  <a:pt x="1135" y="0"/>
                </a:lnTo>
                <a:lnTo>
                  <a:pt x="113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A62915-FABB-8741-B2E7-A6239489F1F5}"/>
              </a:ext>
            </a:extLst>
          </p:cNvPr>
          <p:cNvSpPr txBox="1"/>
          <p:nvPr/>
        </p:nvSpPr>
        <p:spPr>
          <a:xfrm>
            <a:off x="1021933" y="3178077"/>
            <a:ext cx="2445587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ea typeface="League Spartan" charset="0"/>
                <a:cs typeface="Calibri" panose="020F0502020204030204" pitchFamily="34" charset="0"/>
              </a:rPr>
              <a:t>1. Geographical &amp; institutional profile of respondents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EDBB9B3-A680-434B-A7FA-933197CC2629}"/>
              </a:ext>
            </a:extLst>
          </p:cNvPr>
          <p:cNvSpPr txBox="1"/>
          <p:nvPr/>
        </p:nvSpPr>
        <p:spPr>
          <a:xfrm>
            <a:off x="4921614" y="4049800"/>
            <a:ext cx="2081007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3. Selection of most important support priorities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F40DD98-32F3-A84F-BC46-D2E95708CE62}"/>
              </a:ext>
            </a:extLst>
          </p:cNvPr>
          <p:cNvSpPr txBox="1"/>
          <p:nvPr/>
        </p:nvSpPr>
        <p:spPr>
          <a:xfrm>
            <a:off x="2576500" y="5249189"/>
            <a:ext cx="2278133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ea typeface="League Spartan" charset="0"/>
                <a:cs typeface="Calibri" panose="020F0502020204030204" pitchFamily="34" charset="0"/>
              </a:rPr>
              <a:t>2. Identification of main CBC challenges</a:t>
            </a:r>
          </a:p>
        </p:txBody>
      </p:sp>
      <p:sp>
        <p:nvSpPr>
          <p:cNvPr id="49" name="Shape 58993">
            <a:extLst>
              <a:ext uri="{FF2B5EF4-FFF2-40B4-BE49-F238E27FC236}">
                <a16:creationId xmlns:a16="http://schemas.microsoft.com/office/drawing/2014/main" id="{8B8A0B80-8EB0-6C48-94A5-4054301F884D}"/>
              </a:ext>
            </a:extLst>
          </p:cNvPr>
          <p:cNvSpPr/>
          <p:nvPr/>
        </p:nvSpPr>
        <p:spPr>
          <a:xfrm flipV="1">
            <a:off x="9891216" y="1643531"/>
            <a:ext cx="35662" cy="2319119"/>
          </a:xfrm>
          <a:prstGeom prst="line">
            <a:avLst/>
          </a:prstGeom>
          <a:noFill/>
          <a:ln w="2540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57" name="Shape 58972">
            <a:extLst>
              <a:ext uri="{FF2B5EF4-FFF2-40B4-BE49-F238E27FC236}">
                <a16:creationId xmlns:a16="http://schemas.microsoft.com/office/drawing/2014/main" id="{0B82F822-C2F3-CD4D-AE22-F14D0FB0C2F8}"/>
              </a:ext>
            </a:extLst>
          </p:cNvPr>
          <p:cNvSpPr/>
          <p:nvPr/>
        </p:nvSpPr>
        <p:spPr>
          <a:xfrm>
            <a:off x="7123982" y="2546998"/>
            <a:ext cx="2451864" cy="22208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00" cap="flat">
            <a:solidFill>
              <a:schemeClr val="accent2">
                <a:lumMod val="75000"/>
              </a:schemeClr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59" name="Shape 58977">
            <a:extLst>
              <a:ext uri="{FF2B5EF4-FFF2-40B4-BE49-F238E27FC236}">
                <a16:creationId xmlns:a16="http://schemas.microsoft.com/office/drawing/2014/main" id="{FC7844BB-4429-3743-8238-D393E6F5F9A2}"/>
              </a:ext>
            </a:extLst>
          </p:cNvPr>
          <p:cNvSpPr/>
          <p:nvPr/>
        </p:nvSpPr>
        <p:spPr>
          <a:xfrm>
            <a:off x="8025378" y="2318918"/>
            <a:ext cx="649127" cy="362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6" y="0"/>
                </a:moveTo>
                <a:cubicBezTo>
                  <a:pt x="874" y="0"/>
                  <a:pt x="694" y="1"/>
                  <a:pt x="506" y="108"/>
                </a:cubicBezTo>
                <a:cubicBezTo>
                  <a:pt x="299" y="243"/>
                  <a:pt x="135" y="536"/>
                  <a:pt x="60" y="907"/>
                </a:cubicBezTo>
                <a:cubicBezTo>
                  <a:pt x="0" y="1247"/>
                  <a:pt x="0" y="1565"/>
                  <a:pt x="0" y="219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204"/>
                </a:lnTo>
                <a:cubicBezTo>
                  <a:pt x="21600" y="1565"/>
                  <a:pt x="21600" y="1247"/>
                  <a:pt x="21540" y="907"/>
                </a:cubicBezTo>
                <a:cubicBezTo>
                  <a:pt x="21465" y="536"/>
                  <a:pt x="21301" y="243"/>
                  <a:pt x="21094" y="108"/>
                </a:cubicBezTo>
                <a:cubicBezTo>
                  <a:pt x="20904" y="0"/>
                  <a:pt x="20727" y="0"/>
                  <a:pt x="20376" y="0"/>
                </a:cubicBezTo>
                <a:lnTo>
                  <a:pt x="1232" y="0"/>
                </a:lnTo>
                <a:lnTo>
                  <a:pt x="122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60" name="Shape 58978">
            <a:extLst>
              <a:ext uri="{FF2B5EF4-FFF2-40B4-BE49-F238E27FC236}">
                <a16:creationId xmlns:a16="http://schemas.microsoft.com/office/drawing/2014/main" id="{27320665-2BD5-CB49-AEB1-9CA6800885C4}"/>
              </a:ext>
            </a:extLst>
          </p:cNvPr>
          <p:cNvSpPr/>
          <p:nvPr/>
        </p:nvSpPr>
        <p:spPr>
          <a:xfrm>
            <a:off x="8114599" y="1875921"/>
            <a:ext cx="470686" cy="80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37" y="0"/>
                </a:moveTo>
                <a:cubicBezTo>
                  <a:pt x="2300" y="0"/>
                  <a:pt x="0" y="1344"/>
                  <a:pt x="0" y="3003"/>
                </a:cubicBezTo>
                <a:cubicBezTo>
                  <a:pt x="0" y="4662"/>
                  <a:pt x="2300" y="6006"/>
                  <a:pt x="5137" y="6006"/>
                </a:cubicBezTo>
                <a:lnTo>
                  <a:pt x="6846" y="6053"/>
                </a:lnTo>
                <a:lnTo>
                  <a:pt x="465" y="21600"/>
                </a:lnTo>
                <a:lnTo>
                  <a:pt x="2411" y="21600"/>
                </a:lnTo>
                <a:lnTo>
                  <a:pt x="8341" y="6608"/>
                </a:lnTo>
                <a:cubicBezTo>
                  <a:pt x="8382" y="6469"/>
                  <a:pt x="8432" y="6331"/>
                  <a:pt x="8491" y="6195"/>
                </a:cubicBezTo>
                <a:cubicBezTo>
                  <a:pt x="8562" y="6032"/>
                  <a:pt x="8647" y="5867"/>
                  <a:pt x="8604" y="5700"/>
                </a:cubicBezTo>
                <a:cubicBezTo>
                  <a:pt x="8560" y="5529"/>
                  <a:pt x="8387" y="5379"/>
                  <a:pt x="8141" y="5281"/>
                </a:cubicBezTo>
                <a:cubicBezTo>
                  <a:pt x="7777" y="5135"/>
                  <a:pt x="7319" y="5123"/>
                  <a:pt x="6878" y="5113"/>
                </a:cubicBezTo>
                <a:cubicBezTo>
                  <a:pt x="6293" y="5099"/>
                  <a:pt x="5707" y="5082"/>
                  <a:pt x="5122" y="5062"/>
                </a:cubicBezTo>
                <a:cubicBezTo>
                  <a:pt x="3177" y="5062"/>
                  <a:pt x="1601" y="4140"/>
                  <a:pt x="1601" y="3003"/>
                </a:cubicBezTo>
                <a:cubicBezTo>
                  <a:pt x="1601" y="1866"/>
                  <a:pt x="3177" y="944"/>
                  <a:pt x="5122" y="944"/>
                </a:cubicBezTo>
                <a:lnTo>
                  <a:pt x="10790" y="944"/>
                </a:lnTo>
                <a:lnTo>
                  <a:pt x="10810" y="944"/>
                </a:lnTo>
                <a:lnTo>
                  <a:pt x="16478" y="944"/>
                </a:lnTo>
                <a:cubicBezTo>
                  <a:pt x="18423" y="944"/>
                  <a:pt x="19999" y="1866"/>
                  <a:pt x="19999" y="3003"/>
                </a:cubicBezTo>
                <a:cubicBezTo>
                  <a:pt x="19999" y="4140"/>
                  <a:pt x="18423" y="5062"/>
                  <a:pt x="16478" y="5062"/>
                </a:cubicBezTo>
                <a:cubicBezTo>
                  <a:pt x="15893" y="5082"/>
                  <a:pt x="15307" y="5099"/>
                  <a:pt x="14722" y="5113"/>
                </a:cubicBezTo>
                <a:cubicBezTo>
                  <a:pt x="14281" y="5123"/>
                  <a:pt x="13823" y="5135"/>
                  <a:pt x="13459" y="5281"/>
                </a:cubicBezTo>
                <a:cubicBezTo>
                  <a:pt x="13213" y="5379"/>
                  <a:pt x="13040" y="5529"/>
                  <a:pt x="12996" y="5700"/>
                </a:cubicBezTo>
                <a:cubicBezTo>
                  <a:pt x="12953" y="5867"/>
                  <a:pt x="13038" y="6032"/>
                  <a:pt x="13109" y="6195"/>
                </a:cubicBezTo>
                <a:cubicBezTo>
                  <a:pt x="13168" y="6331"/>
                  <a:pt x="13218" y="6469"/>
                  <a:pt x="13259" y="6608"/>
                </a:cubicBezTo>
                <a:lnTo>
                  <a:pt x="19189" y="21600"/>
                </a:lnTo>
                <a:lnTo>
                  <a:pt x="21135" y="21600"/>
                </a:lnTo>
                <a:lnTo>
                  <a:pt x="14754" y="6053"/>
                </a:lnTo>
                <a:lnTo>
                  <a:pt x="16463" y="6006"/>
                </a:lnTo>
                <a:cubicBezTo>
                  <a:pt x="19300" y="6006"/>
                  <a:pt x="21600" y="4662"/>
                  <a:pt x="21600" y="3003"/>
                </a:cubicBezTo>
                <a:cubicBezTo>
                  <a:pt x="21600" y="1344"/>
                  <a:pt x="19300" y="0"/>
                  <a:pt x="16463" y="0"/>
                </a:cubicBezTo>
                <a:lnTo>
                  <a:pt x="10810" y="0"/>
                </a:lnTo>
                <a:lnTo>
                  <a:pt x="10790" y="0"/>
                </a:lnTo>
                <a:lnTo>
                  <a:pt x="513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61" name="Shape 58979">
            <a:extLst>
              <a:ext uri="{FF2B5EF4-FFF2-40B4-BE49-F238E27FC236}">
                <a16:creationId xmlns:a16="http://schemas.microsoft.com/office/drawing/2014/main" id="{021FB6B8-B993-D245-BBCD-E12C8CCE698B}"/>
              </a:ext>
            </a:extLst>
          </p:cNvPr>
          <p:cNvSpPr/>
          <p:nvPr/>
        </p:nvSpPr>
        <p:spPr>
          <a:xfrm>
            <a:off x="7973492" y="2681142"/>
            <a:ext cx="752845" cy="87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594" extrusionOk="0">
                <a:moveTo>
                  <a:pt x="1130" y="0"/>
                </a:moveTo>
                <a:cubicBezTo>
                  <a:pt x="805" y="0"/>
                  <a:pt x="641" y="-3"/>
                  <a:pt x="467" y="470"/>
                </a:cubicBezTo>
                <a:cubicBezTo>
                  <a:pt x="276" y="1067"/>
                  <a:pt x="124" y="2368"/>
                  <a:pt x="54" y="4010"/>
                </a:cubicBezTo>
                <a:cubicBezTo>
                  <a:pt x="-1" y="5511"/>
                  <a:pt x="0" y="6915"/>
                  <a:pt x="0" y="9697"/>
                </a:cubicBezTo>
                <a:lnTo>
                  <a:pt x="0" y="11843"/>
                </a:lnTo>
                <a:cubicBezTo>
                  <a:pt x="0" y="14669"/>
                  <a:pt x="-1" y="16083"/>
                  <a:pt x="54" y="17584"/>
                </a:cubicBezTo>
                <a:cubicBezTo>
                  <a:pt x="124" y="19226"/>
                  <a:pt x="276" y="20513"/>
                  <a:pt x="467" y="21111"/>
                </a:cubicBezTo>
                <a:cubicBezTo>
                  <a:pt x="642" y="21587"/>
                  <a:pt x="806" y="21594"/>
                  <a:pt x="1130" y="21594"/>
                </a:cubicBezTo>
                <a:lnTo>
                  <a:pt x="3523" y="21594"/>
                </a:lnTo>
                <a:cubicBezTo>
                  <a:pt x="3523" y="19295"/>
                  <a:pt x="3625" y="16990"/>
                  <a:pt x="3829" y="15237"/>
                </a:cubicBezTo>
                <a:cubicBezTo>
                  <a:pt x="4034" y="13483"/>
                  <a:pt x="4301" y="12608"/>
                  <a:pt x="4569" y="12608"/>
                </a:cubicBezTo>
                <a:cubicBezTo>
                  <a:pt x="4837" y="12608"/>
                  <a:pt x="5105" y="13483"/>
                  <a:pt x="5310" y="15237"/>
                </a:cubicBezTo>
                <a:cubicBezTo>
                  <a:pt x="5514" y="16990"/>
                  <a:pt x="5616" y="19295"/>
                  <a:pt x="5616" y="21594"/>
                </a:cubicBezTo>
                <a:lnTo>
                  <a:pt x="15982" y="21594"/>
                </a:lnTo>
                <a:cubicBezTo>
                  <a:pt x="15982" y="19295"/>
                  <a:pt x="16084" y="16990"/>
                  <a:pt x="16288" y="15237"/>
                </a:cubicBezTo>
                <a:cubicBezTo>
                  <a:pt x="16493" y="13483"/>
                  <a:pt x="16760" y="12608"/>
                  <a:pt x="17028" y="12608"/>
                </a:cubicBezTo>
                <a:cubicBezTo>
                  <a:pt x="17296" y="12608"/>
                  <a:pt x="17564" y="13483"/>
                  <a:pt x="17769" y="15237"/>
                </a:cubicBezTo>
                <a:cubicBezTo>
                  <a:pt x="17973" y="16990"/>
                  <a:pt x="18075" y="19295"/>
                  <a:pt x="18075" y="21594"/>
                </a:cubicBezTo>
                <a:lnTo>
                  <a:pt x="20462" y="21594"/>
                </a:lnTo>
                <a:cubicBezTo>
                  <a:pt x="20791" y="21594"/>
                  <a:pt x="20956" y="21587"/>
                  <a:pt x="21131" y="21111"/>
                </a:cubicBezTo>
                <a:cubicBezTo>
                  <a:pt x="21322" y="20513"/>
                  <a:pt x="21474" y="19226"/>
                  <a:pt x="21544" y="17584"/>
                </a:cubicBezTo>
                <a:cubicBezTo>
                  <a:pt x="21599" y="16083"/>
                  <a:pt x="21598" y="14666"/>
                  <a:pt x="21598" y="11883"/>
                </a:cubicBezTo>
                <a:lnTo>
                  <a:pt x="21598" y="9738"/>
                </a:lnTo>
                <a:cubicBezTo>
                  <a:pt x="21598" y="6912"/>
                  <a:pt x="21599" y="5511"/>
                  <a:pt x="21544" y="4010"/>
                </a:cubicBezTo>
                <a:cubicBezTo>
                  <a:pt x="21474" y="2368"/>
                  <a:pt x="21322" y="1067"/>
                  <a:pt x="21131" y="470"/>
                </a:cubicBezTo>
                <a:cubicBezTo>
                  <a:pt x="20956" y="-6"/>
                  <a:pt x="20791" y="0"/>
                  <a:pt x="20466" y="0"/>
                </a:cubicBezTo>
                <a:lnTo>
                  <a:pt x="1135" y="0"/>
                </a:lnTo>
                <a:lnTo>
                  <a:pt x="113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62" name="Shape 58984">
            <a:extLst>
              <a:ext uri="{FF2B5EF4-FFF2-40B4-BE49-F238E27FC236}">
                <a16:creationId xmlns:a16="http://schemas.microsoft.com/office/drawing/2014/main" id="{2789891C-D098-B446-B5D1-2879A20775BA}"/>
              </a:ext>
            </a:extLst>
          </p:cNvPr>
          <p:cNvSpPr/>
          <p:nvPr/>
        </p:nvSpPr>
        <p:spPr>
          <a:xfrm>
            <a:off x="8751947" y="4675398"/>
            <a:ext cx="2377916" cy="20727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00" cap="flat">
            <a:solidFill>
              <a:schemeClr val="accent2">
                <a:lumMod val="75000"/>
              </a:schemeClr>
            </a:solidFill>
            <a:prstDash val="solid"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63" name="Shape 58989">
            <a:extLst>
              <a:ext uri="{FF2B5EF4-FFF2-40B4-BE49-F238E27FC236}">
                <a16:creationId xmlns:a16="http://schemas.microsoft.com/office/drawing/2014/main" id="{8DB5CF53-23CA-104F-BEF2-FB02DB8A30FC}"/>
              </a:ext>
            </a:extLst>
          </p:cNvPr>
          <p:cNvSpPr/>
          <p:nvPr/>
        </p:nvSpPr>
        <p:spPr>
          <a:xfrm>
            <a:off x="9575097" y="4405647"/>
            <a:ext cx="649127" cy="362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6" y="0"/>
                </a:moveTo>
                <a:cubicBezTo>
                  <a:pt x="874" y="0"/>
                  <a:pt x="694" y="1"/>
                  <a:pt x="506" y="108"/>
                </a:cubicBezTo>
                <a:cubicBezTo>
                  <a:pt x="299" y="243"/>
                  <a:pt x="135" y="536"/>
                  <a:pt x="60" y="907"/>
                </a:cubicBezTo>
                <a:cubicBezTo>
                  <a:pt x="0" y="1247"/>
                  <a:pt x="0" y="1565"/>
                  <a:pt x="0" y="219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204"/>
                </a:lnTo>
                <a:cubicBezTo>
                  <a:pt x="21600" y="1565"/>
                  <a:pt x="21600" y="1247"/>
                  <a:pt x="21540" y="907"/>
                </a:cubicBezTo>
                <a:cubicBezTo>
                  <a:pt x="21465" y="536"/>
                  <a:pt x="21301" y="243"/>
                  <a:pt x="21094" y="108"/>
                </a:cubicBezTo>
                <a:cubicBezTo>
                  <a:pt x="20904" y="0"/>
                  <a:pt x="20727" y="0"/>
                  <a:pt x="20376" y="0"/>
                </a:cubicBezTo>
                <a:lnTo>
                  <a:pt x="1232" y="0"/>
                </a:lnTo>
                <a:lnTo>
                  <a:pt x="122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64" name="Shape 58990">
            <a:extLst>
              <a:ext uri="{FF2B5EF4-FFF2-40B4-BE49-F238E27FC236}">
                <a16:creationId xmlns:a16="http://schemas.microsoft.com/office/drawing/2014/main" id="{92C5788F-DEA2-1B42-BE56-0093C3D0812D}"/>
              </a:ext>
            </a:extLst>
          </p:cNvPr>
          <p:cNvSpPr/>
          <p:nvPr/>
        </p:nvSpPr>
        <p:spPr>
          <a:xfrm>
            <a:off x="9664318" y="3962650"/>
            <a:ext cx="470686" cy="80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37" y="0"/>
                </a:moveTo>
                <a:cubicBezTo>
                  <a:pt x="2300" y="0"/>
                  <a:pt x="0" y="1344"/>
                  <a:pt x="0" y="3003"/>
                </a:cubicBezTo>
                <a:cubicBezTo>
                  <a:pt x="0" y="4662"/>
                  <a:pt x="2300" y="6006"/>
                  <a:pt x="5137" y="6006"/>
                </a:cubicBezTo>
                <a:lnTo>
                  <a:pt x="6846" y="6053"/>
                </a:lnTo>
                <a:lnTo>
                  <a:pt x="465" y="21600"/>
                </a:lnTo>
                <a:lnTo>
                  <a:pt x="2411" y="21600"/>
                </a:lnTo>
                <a:lnTo>
                  <a:pt x="8341" y="6608"/>
                </a:lnTo>
                <a:cubicBezTo>
                  <a:pt x="8382" y="6469"/>
                  <a:pt x="8432" y="6331"/>
                  <a:pt x="8491" y="6195"/>
                </a:cubicBezTo>
                <a:cubicBezTo>
                  <a:pt x="8562" y="6032"/>
                  <a:pt x="8647" y="5867"/>
                  <a:pt x="8604" y="5700"/>
                </a:cubicBezTo>
                <a:cubicBezTo>
                  <a:pt x="8560" y="5529"/>
                  <a:pt x="8387" y="5379"/>
                  <a:pt x="8141" y="5281"/>
                </a:cubicBezTo>
                <a:cubicBezTo>
                  <a:pt x="7777" y="5135"/>
                  <a:pt x="7319" y="5123"/>
                  <a:pt x="6878" y="5113"/>
                </a:cubicBezTo>
                <a:cubicBezTo>
                  <a:pt x="6293" y="5099"/>
                  <a:pt x="5707" y="5082"/>
                  <a:pt x="5122" y="5062"/>
                </a:cubicBezTo>
                <a:cubicBezTo>
                  <a:pt x="3177" y="5062"/>
                  <a:pt x="1601" y="4140"/>
                  <a:pt x="1601" y="3003"/>
                </a:cubicBezTo>
                <a:cubicBezTo>
                  <a:pt x="1601" y="1866"/>
                  <a:pt x="3177" y="944"/>
                  <a:pt x="5122" y="944"/>
                </a:cubicBezTo>
                <a:lnTo>
                  <a:pt x="10790" y="944"/>
                </a:lnTo>
                <a:lnTo>
                  <a:pt x="10810" y="944"/>
                </a:lnTo>
                <a:lnTo>
                  <a:pt x="16478" y="944"/>
                </a:lnTo>
                <a:cubicBezTo>
                  <a:pt x="18423" y="944"/>
                  <a:pt x="19999" y="1866"/>
                  <a:pt x="19999" y="3003"/>
                </a:cubicBezTo>
                <a:cubicBezTo>
                  <a:pt x="19999" y="4140"/>
                  <a:pt x="18423" y="5062"/>
                  <a:pt x="16478" y="5062"/>
                </a:cubicBezTo>
                <a:cubicBezTo>
                  <a:pt x="15893" y="5082"/>
                  <a:pt x="15307" y="5099"/>
                  <a:pt x="14722" y="5113"/>
                </a:cubicBezTo>
                <a:cubicBezTo>
                  <a:pt x="14281" y="5123"/>
                  <a:pt x="13823" y="5135"/>
                  <a:pt x="13459" y="5281"/>
                </a:cubicBezTo>
                <a:cubicBezTo>
                  <a:pt x="13213" y="5379"/>
                  <a:pt x="13040" y="5529"/>
                  <a:pt x="12996" y="5700"/>
                </a:cubicBezTo>
                <a:cubicBezTo>
                  <a:pt x="12953" y="5867"/>
                  <a:pt x="13038" y="6032"/>
                  <a:pt x="13109" y="6195"/>
                </a:cubicBezTo>
                <a:cubicBezTo>
                  <a:pt x="13168" y="6331"/>
                  <a:pt x="13218" y="6469"/>
                  <a:pt x="13259" y="6608"/>
                </a:cubicBezTo>
                <a:lnTo>
                  <a:pt x="19189" y="21600"/>
                </a:lnTo>
                <a:lnTo>
                  <a:pt x="21135" y="21600"/>
                </a:lnTo>
                <a:lnTo>
                  <a:pt x="14754" y="6053"/>
                </a:lnTo>
                <a:lnTo>
                  <a:pt x="16463" y="6006"/>
                </a:lnTo>
                <a:cubicBezTo>
                  <a:pt x="19300" y="6006"/>
                  <a:pt x="21600" y="4662"/>
                  <a:pt x="21600" y="3003"/>
                </a:cubicBezTo>
                <a:cubicBezTo>
                  <a:pt x="21600" y="1344"/>
                  <a:pt x="19300" y="0"/>
                  <a:pt x="16463" y="0"/>
                </a:cubicBezTo>
                <a:lnTo>
                  <a:pt x="10810" y="0"/>
                </a:lnTo>
                <a:lnTo>
                  <a:pt x="10790" y="0"/>
                </a:lnTo>
                <a:lnTo>
                  <a:pt x="513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65" name="Shape 58991">
            <a:extLst>
              <a:ext uri="{FF2B5EF4-FFF2-40B4-BE49-F238E27FC236}">
                <a16:creationId xmlns:a16="http://schemas.microsoft.com/office/drawing/2014/main" id="{A50AC20E-39A1-804F-985D-4E5B6726E50A}"/>
              </a:ext>
            </a:extLst>
          </p:cNvPr>
          <p:cNvSpPr/>
          <p:nvPr/>
        </p:nvSpPr>
        <p:spPr>
          <a:xfrm>
            <a:off x="9523211" y="4767870"/>
            <a:ext cx="752845" cy="87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594" extrusionOk="0">
                <a:moveTo>
                  <a:pt x="1130" y="0"/>
                </a:moveTo>
                <a:cubicBezTo>
                  <a:pt x="805" y="0"/>
                  <a:pt x="641" y="-3"/>
                  <a:pt x="467" y="470"/>
                </a:cubicBezTo>
                <a:cubicBezTo>
                  <a:pt x="276" y="1067"/>
                  <a:pt x="124" y="2368"/>
                  <a:pt x="54" y="4010"/>
                </a:cubicBezTo>
                <a:cubicBezTo>
                  <a:pt x="-1" y="5511"/>
                  <a:pt x="0" y="6915"/>
                  <a:pt x="0" y="9697"/>
                </a:cubicBezTo>
                <a:lnTo>
                  <a:pt x="0" y="11843"/>
                </a:lnTo>
                <a:cubicBezTo>
                  <a:pt x="0" y="14669"/>
                  <a:pt x="-1" y="16083"/>
                  <a:pt x="54" y="17584"/>
                </a:cubicBezTo>
                <a:cubicBezTo>
                  <a:pt x="124" y="19226"/>
                  <a:pt x="276" y="20513"/>
                  <a:pt x="467" y="21111"/>
                </a:cubicBezTo>
                <a:cubicBezTo>
                  <a:pt x="642" y="21587"/>
                  <a:pt x="806" y="21594"/>
                  <a:pt x="1130" y="21594"/>
                </a:cubicBezTo>
                <a:lnTo>
                  <a:pt x="3523" y="21594"/>
                </a:lnTo>
                <a:cubicBezTo>
                  <a:pt x="3523" y="19295"/>
                  <a:pt x="3625" y="16990"/>
                  <a:pt x="3829" y="15237"/>
                </a:cubicBezTo>
                <a:cubicBezTo>
                  <a:pt x="4034" y="13483"/>
                  <a:pt x="4301" y="12608"/>
                  <a:pt x="4569" y="12608"/>
                </a:cubicBezTo>
                <a:cubicBezTo>
                  <a:pt x="4837" y="12608"/>
                  <a:pt x="5105" y="13483"/>
                  <a:pt x="5310" y="15237"/>
                </a:cubicBezTo>
                <a:cubicBezTo>
                  <a:pt x="5514" y="16990"/>
                  <a:pt x="5616" y="19295"/>
                  <a:pt x="5616" y="21594"/>
                </a:cubicBezTo>
                <a:lnTo>
                  <a:pt x="15982" y="21594"/>
                </a:lnTo>
                <a:cubicBezTo>
                  <a:pt x="15982" y="19295"/>
                  <a:pt x="16084" y="16990"/>
                  <a:pt x="16288" y="15237"/>
                </a:cubicBezTo>
                <a:cubicBezTo>
                  <a:pt x="16493" y="13483"/>
                  <a:pt x="16760" y="12608"/>
                  <a:pt x="17028" y="12608"/>
                </a:cubicBezTo>
                <a:cubicBezTo>
                  <a:pt x="17296" y="12608"/>
                  <a:pt x="17564" y="13483"/>
                  <a:pt x="17769" y="15237"/>
                </a:cubicBezTo>
                <a:cubicBezTo>
                  <a:pt x="17973" y="16990"/>
                  <a:pt x="18075" y="19295"/>
                  <a:pt x="18075" y="21594"/>
                </a:cubicBezTo>
                <a:lnTo>
                  <a:pt x="20462" y="21594"/>
                </a:lnTo>
                <a:cubicBezTo>
                  <a:pt x="20791" y="21594"/>
                  <a:pt x="20956" y="21587"/>
                  <a:pt x="21131" y="21111"/>
                </a:cubicBezTo>
                <a:cubicBezTo>
                  <a:pt x="21322" y="20513"/>
                  <a:pt x="21474" y="19226"/>
                  <a:pt x="21544" y="17584"/>
                </a:cubicBezTo>
                <a:cubicBezTo>
                  <a:pt x="21599" y="16083"/>
                  <a:pt x="21598" y="14666"/>
                  <a:pt x="21598" y="11883"/>
                </a:cubicBezTo>
                <a:lnTo>
                  <a:pt x="21598" y="9738"/>
                </a:lnTo>
                <a:cubicBezTo>
                  <a:pt x="21598" y="6912"/>
                  <a:pt x="21599" y="5511"/>
                  <a:pt x="21544" y="4010"/>
                </a:cubicBezTo>
                <a:cubicBezTo>
                  <a:pt x="21474" y="2368"/>
                  <a:pt x="21322" y="1067"/>
                  <a:pt x="21131" y="470"/>
                </a:cubicBezTo>
                <a:cubicBezTo>
                  <a:pt x="20956" y="-6"/>
                  <a:pt x="20791" y="0"/>
                  <a:pt x="20466" y="0"/>
                </a:cubicBezTo>
                <a:lnTo>
                  <a:pt x="1135" y="0"/>
                </a:lnTo>
                <a:lnTo>
                  <a:pt x="113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DF94143-12C6-D34A-866D-EB32AF2DD277}"/>
              </a:ext>
            </a:extLst>
          </p:cNvPr>
          <p:cNvSpPr txBox="1"/>
          <p:nvPr/>
        </p:nvSpPr>
        <p:spPr>
          <a:xfrm>
            <a:off x="7062672" y="3238038"/>
            <a:ext cx="2513145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4. Already identified &amp; potential project ideas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FA7A175-A040-F44D-94B6-FD5E5BA5BF3A}"/>
              </a:ext>
            </a:extLst>
          </p:cNvPr>
          <p:cNvSpPr txBox="1"/>
          <p:nvPr/>
        </p:nvSpPr>
        <p:spPr>
          <a:xfrm>
            <a:off x="8751947" y="5357835"/>
            <a:ext cx="2278133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5. Other suggestions</a:t>
            </a:r>
          </a:p>
        </p:txBody>
      </p:sp>
      <p:sp>
        <p:nvSpPr>
          <p:cNvPr id="69" name="Shape 58981">
            <a:extLst>
              <a:ext uri="{FF2B5EF4-FFF2-40B4-BE49-F238E27FC236}">
                <a16:creationId xmlns:a16="http://schemas.microsoft.com/office/drawing/2014/main" id="{E7614227-999C-EA4A-95D5-717B5650DD7C}"/>
              </a:ext>
            </a:extLst>
          </p:cNvPr>
          <p:cNvSpPr/>
          <p:nvPr/>
        </p:nvSpPr>
        <p:spPr>
          <a:xfrm flipV="1">
            <a:off x="8362376" y="1646031"/>
            <a:ext cx="19597" cy="241951"/>
          </a:xfrm>
          <a:prstGeom prst="line">
            <a:avLst/>
          </a:prstGeom>
          <a:noFill/>
          <a:ln w="2540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lang="en-GB" sz="2532" dirty="0">
              <a:latin typeface="Lato Light" panose="020F0502020204030203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CF6E90-8C33-0941-A4C8-AC9E439673B0}"/>
              </a:ext>
            </a:extLst>
          </p:cNvPr>
          <p:cNvCxnSpPr>
            <a:cxnSpLocks/>
          </p:cNvCxnSpPr>
          <p:nvPr/>
        </p:nvCxnSpPr>
        <p:spPr>
          <a:xfrm>
            <a:off x="2198920" y="1615952"/>
            <a:ext cx="7727958" cy="282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5">
            <a:extLst>
              <a:ext uri="{FF2B5EF4-FFF2-40B4-BE49-F238E27FC236}">
                <a16:creationId xmlns:a16="http://schemas.microsoft.com/office/drawing/2014/main" id="{E4AE7DCE-E1F8-4A10-A831-8EB516BD6E8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035" y="6305789"/>
            <a:ext cx="1370965" cy="544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630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DFC60F-27B7-4794-9819-84C23477383B}"/>
              </a:ext>
            </a:extLst>
          </p:cNvPr>
          <p:cNvSpPr/>
          <p:nvPr/>
        </p:nvSpPr>
        <p:spPr>
          <a:xfrm>
            <a:off x="454025" y="1235075"/>
            <a:ext cx="3253002" cy="3386352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78D718-ED64-4A8A-951F-89A4F1E419F1}"/>
              </a:ext>
            </a:extLst>
          </p:cNvPr>
          <p:cNvSpPr txBox="1">
            <a:spLocks/>
          </p:cNvSpPr>
          <p:nvPr/>
        </p:nvSpPr>
        <p:spPr>
          <a:xfrm>
            <a:off x="0" y="-24611"/>
            <a:ext cx="12192000" cy="795866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dirty="0">
                <a:solidFill>
                  <a:schemeClr val="bg1"/>
                </a:solidFill>
                <a:latin typeface="Verdana Pro" panose="020B0604020202020204" pitchFamily="34" charset="0"/>
              </a:rPr>
              <a:t> G</a:t>
            </a:r>
            <a:r>
              <a:rPr lang="en-GB" sz="4000" dirty="0">
                <a:solidFill>
                  <a:schemeClr val="bg1"/>
                </a:solidFill>
                <a:latin typeface="Verdana Pro" panose="020B0604020202020204" pitchFamily="34" charset="0"/>
              </a:rPr>
              <a:t>EOGRAPHICAL COVERAGE</a:t>
            </a:r>
            <a:r>
              <a:rPr lang="lv-LV" sz="4000" dirty="0">
                <a:solidFill>
                  <a:schemeClr val="bg1"/>
                </a:solidFill>
                <a:latin typeface="Verdana Pro" panose="020B0604020202020204" pitchFamily="34" charset="0"/>
              </a:rPr>
              <a:t>- RESPONDENTS </a:t>
            </a:r>
            <a:endParaRPr lang="en-GB" sz="4000" dirty="0">
              <a:solidFill>
                <a:schemeClr val="bg1"/>
              </a:solidFill>
              <a:latin typeface="Verdana Pro" panose="020B0604020202020204" pitchFamily="34" charset="0"/>
            </a:endParaRPr>
          </a:p>
        </p:txBody>
      </p:sp>
      <p:sp>
        <p:nvSpPr>
          <p:cNvPr id="3" name="AutoShape 2" descr="Forms response chart. Question title: 1. Jūsu pārstāvētais reģions / Jūsų regionas:. Number of responses: 210 responses."/>
          <p:cNvSpPr>
            <a:spLocks noChangeAspect="1" noChangeArrowheads="1"/>
          </p:cNvSpPr>
          <p:nvPr/>
        </p:nvSpPr>
        <p:spPr bwMode="auto">
          <a:xfrm>
            <a:off x="14922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Forms response chart. Question title: 1. Jūsu pārstāvētais reģions / Jūsų regionas:. Number of responses: 210 responses."/>
          <p:cNvSpPr>
            <a:spLocks noChangeAspect="1" noChangeArrowheads="1"/>
          </p:cNvSpPr>
          <p:nvPr/>
        </p:nvSpPr>
        <p:spPr bwMode="auto">
          <a:xfrm>
            <a:off x="30162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6" descr="Forms response chart. Question title: 1. Jūsu pārstāvētais reģions / Jūsų regionas:. Number of responses: 210 responses."/>
          <p:cNvSpPr>
            <a:spLocks noChangeAspect="1" noChangeArrowheads="1"/>
          </p:cNvSpPr>
          <p:nvPr/>
        </p:nvSpPr>
        <p:spPr bwMode="auto">
          <a:xfrm>
            <a:off x="45402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8" descr="Forms response chart. Question title: 1. Jūsu pārstāvētais reģions / Jūsų regionas:. Number of responses: 210 responses."/>
          <p:cNvSpPr>
            <a:spLocks noChangeAspect="1" noChangeArrowheads="1"/>
          </p:cNvSpPr>
          <p:nvPr/>
        </p:nvSpPr>
        <p:spPr bwMode="auto">
          <a:xfrm>
            <a:off x="60642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052263" y="1488209"/>
            <a:ext cx="1778115" cy="1138773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lv-LV" sz="2400" b="1" dirty="0">
                <a:solidFill>
                  <a:schemeClr val="accent1">
                    <a:lumMod val="50000"/>
                  </a:schemeClr>
                </a:solidFill>
              </a:rPr>
              <a:t>260 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sz="2400" b="1" dirty="0">
                <a:solidFill>
                  <a:schemeClr val="accent1">
                    <a:lumMod val="50000"/>
                  </a:schemeClr>
                </a:solidFill>
              </a:rPr>
              <a:t>respondents</a:t>
            </a:r>
          </a:p>
          <a:p>
            <a:endParaRPr lang="lv-LV" sz="2000" dirty="0"/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E7EF42BD-6459-439E-B735-40F96227AA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035" y="6305789"/>
            <a:ext cx="1370965" cy="544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91AFCF03-2DD5-450A-998E-5406E3E3C0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8825" y="2677254"/>
            <a:ext cx="777508" cy="390278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1D8B5CE-34B8-4C3E-8BCC-65885F15A82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9958" r="1023" b="20175"/>
          <a:stretch/>
        </p:blipFill>
        <p:spPr>
          <a:xfrm>
            <a:off x="2455197" y="2605685"/>
            <a:ext cx="695527" cy="42069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FDD3A1-26DE-42AC-84ED-52E5BB3AC651}"/>
              </a:ext>
            </a:extLst>
          </p:cNvPr>
          <p:cNvSpPr txBox="1"/>
          <p:nvPr/>
        </p:nvSpPr>
        <p:spPr>
          <a:xfrm>
            <a:off x="571600" y="3219931"/>
            <a:ext cx="1069975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121 (47%)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AB4266-2BDE-4719-B2EB-D09DB25E2AA4}"/>
              </a:ext>
            </a:extLst>
          </p:cNvPr>
          <p:cNvSpPr txBox="1"/>
          <p:nvPr/>
        </p:nvSpPr>
        <p:spPr>
          <a:xfrm>
            <a:off x="2303383" y="3238466"/>
            <a:ext cx="1069975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139 (53%)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7BC0C72B-2648-40ED-B766-23694AFC3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119449"/>
              </p:ext>
            </p:extLst>
          </p:nvPr>
        </p:nvGraphicFramePr>
        <p:xfrm>
          <a:off x="4011827" y="1543034"/>
          <a:ext cx="7303476" cy="438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0417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8D718-ED64-4A8A-951F-89A4F1E419F1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795866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Verdana Pro" panose="020B0604020202020204" pitchFamily="34" charset="0"/>
              </a:rPr>
              <a:t>INSTITUTIONAL COVERAGE</a:t>
            </a:r>
            <a:r>
              <a:rPr lang="lv-LV" sz="4000" dirty="0">
                <a:solidFill>
                  <a:schemeClr val="bg1"/>
                </a:solidFill>
                <a:latin typeface="Verdana Pro" panose="020B0604020202020204" pitchFamily="34" charset="0"/>
              </a:rPr>
              <a:t> – RESPONDENTS </a:t>
            </a:r>
            <a:r>
              <a:rPr lang="en-GB" sz="4000" dirty="0">
                <a:solidFill>
                  <a:schemeClr val="bg1"/>
                </a:solidFill>
                <a:latin typeface="Verdana Pro" panose="020B0604020202020204" pitchFamily="34" charset="0"/>
              </a:rPr>
              <a:t> </a:t>
            </a:r>
          </a:p>
        </p:txBody>
      </p:sp>
      <p:sp>
        <p:nvSpPr>
          <p:cNvPr id="3" name="AutoShape 6" descr="Forms response chart. Question title: 3. Pārstāvētā organizācija / Atstovaujama organizacija:. Number of responses: 210 responses."/>
          <p:cNvSpPr>
            <a:spLocks noChangeAspect="1" noChangeArrowheads="1"/>
          </p:cNvSpPr>
          <p:nvPr/>
        </p:nvSpPr>
        <p:spPr bwMode="auto">
          <a:xfrm>
            <a:off x="14922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8" descr="Forms response chart. Question title: 3. Pārstāvētā organizācija / Atstovaujama organizacija:. Number of responses: 210 responses."/>
          <p:cNvSpPr>
            <a:spLocks noChangeAspect="1" noChangeArrowheads="1"/>
          </p:cNvSpPr>
          <p:nvPr/>
        </p:nvSpPr>
        <p:spPr bwMode="auto">
          <a:xfrm>
            <a:off x="30162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188D1AE5-6D80-4F55-B57A-2F03DA4E9C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035" y="6305789"/>
            <a:ext cx="1370965" cy="5446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DA88E46-F62B-4634-AE5C-FCFCB6ECC1CD}"/>
              </a:ext>
            </a:extLst>
          </p:cNvPr>
          <p:cNvGrpSpPr/>
          <p:nvPr/>
        </p:nvGrpSpPr>
        <p:grpSpPr>
          <a:xfrm>
            <a:off x="2713114" y="1491052"/>
            <a:ext cx="7709398" cy="4650252"/>
            <a:chOff x="2836681" y="1103874"/>
            <a:chExt cx="7709398" cy="4650252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7311E148-9568-4299-B8D9-1E40D3693A2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1733395"/>
                </p:ext>
              </p:extLst>
            </p:nvPr>
          </p:nvGraphicFramePr>
          <p:xfrm>
            <a:off x="2836681" y="1103874"/>
            <a:ext cx="7402987" cy="46502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D5EE89E-326A-448F-AC5A-815949DCF03D}"/>
                </a:ext>
              </a:extLst>
            </p:cNvPr>
            <p:cNvSpPr txBox="1"/>
            <p:nvPr/>
          </p:nvSpPr>
          <p:spPr>
            <a:xfrm>
              <a:off x="10005546" y="1294230"/>
              <a:ext cx="5405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49%</a:t>
              </a:r>
              <a:endParaRPr lang="en-GB" sz="16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46A6210-A276-4B6A-AA7C-37B3F9D3015C}"/>
                </a:ext>
              </a:extLst>
            </p:cNvPr>
            <p:cNvSpPr txBox="1"/>
            <p:nvPr/>
          </p:nvSpPr>
          <p:spPr>
            <a:xfrm>
              <a:off x="5726626" y="1745327"/>
              <a:ext cx="5405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11%</a:t>
              </a:r>
              <a:endParaRPr lang="en-GB" sz="16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5C58B0-D309-4A8D-BB54-5DFD941DCE51}"/>
                </a:ext>
              </a:extLst>
            </p:cNvPr>
            <p:cNvSpPr txBox="1"/>
            <p:nvPr/>
          </p:nvSpPr>
          <p:spPr>
            <a:xfrm>
              <a:off x="5683883" y="2182357"/>
              <a:ext cx="5405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10%</a:t>
              </a:r>
              <a:endParaRPr lang="en-GB" sz="16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25DFC3-22D7-46FC-B545-B466CE7ADCB4}"/>
                </a:ext>
              </a:extLst>
            </p:cNvPr>
            <p:cNvSpPr txBox="1"/>
            <p:nvPr/>
          </p:nvSpPr>
          <p:spPr>
            <a:xfrm>
              <a:off x="5682073" y="2591251"/>
              <a:ext cx="5405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10%</a:t>
              </a:r>
              <a:endParaRPr lang="en-GB" sz="16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9C58E49-18A3-4B28-9592-981BF9739E9A}"/>
                </a:ext>
              </a:extLst>
            </p:cNvPr>
            <p:cNvSpPr txBox="1"/>
            <p:nvPr/>
          </p:nvSpPr>
          <p:spPr>
            <a:xfrm>
              <a:off x="5273580" y="3048711"/>
              <a:ext cx="436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6%</a:t>
              </a:r>
              <a:endParaRPr lang="en-GB" sz="16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3837C2-C7BA-4740-AB90-077F2A5176AB}"/>
                </a:ext>
              </a:extLst>
            </p:cNvPr>
            <p:cNvSpPr txBox="1"/>
            <p:nvPr/>
          </p:nvSpPr>
          <p:spPr>
            <a:xfrm>
              <a:off x="5172758" y="3482471"/>
              <a:ext cx="436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5%</a:t>
              </a:r>
              <a:endParaRPr lang="en-GB" sz="16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855F74-E25B-4F93-941E-B076B8FFB3E5}"/>
                </a:ext>
              </a:extLst>
            </p:cNvPr>
            <p:cNvSpPr txBox="1"/>
            <p:nvPr/>
          </p:nvSpPr>
          <p:spPr>
            <a:xfrm>
              <a:off x="5086001" y="3916224"/>
              <a:ext cx="436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4%</a:t>
              </a:r>
              <a:endParaRPr lang="en-GB" sz="16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543EE47-8279-4F7B-B303-71E95EF5DF03}"/>
                </a:ext>
              </a:extLst>
            </p:cNvPr>
            <p:cNvSpPr txBox="1"/>
            <p:nvPr/>
          </p:nvSpPr>
          <p:spPr>
            <a:xfrm>
              <a:off x="4971117" y="4364048"/>
              <a:ext cx="436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3%</a:t>
              </a:r>
              <a:endParaRPr lang="en-GB" sz="16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897CFC3-DEFE-4CDA-B469-8891AE41220D}"/>
                </a:ext>
              </a:extLst>
            </p:cNvPr>
            <p:cNvSpPr txBox="1"/>
            <p:nvPr/>
          </p:nvSpPr>
          <p:spPr>
            <a:xfrm>
              <a:off x="4914845" y="4800142"/>
              <a:ext cx="436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1%</a:t>
              </a:r>
              <a:endParaRPr lang="en-GB" sz="16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0271A7B-385C-4F8C-AA97-89D1D621A734}"/>
                </a:ext>
              </a:extLst>
            </p:cNvPr>
            <p:cNvSpPr txBox="1"/>
            <p:nvPr/>
          </p:nvSpPr>
          <p:spPr>
            <a:xfrm>
              <a:off x="4912502" y="5233897"/>
              <a:ext cx="436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/>
                <a:t>1%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9913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 descr="Forms response chart. Question title: 3. Pārstāvētā organizācija / Atstovaujama organizacija:. Number of responses: 210 responses."/>
          <p:cNvSpPr>
            <a:spLocks noChangeAspect="1" noChangeArrowheads="1"/>
          </p:cNvSpPr>
          <p:nvPr/>
        </p:nvSpPr>
        <p:spPr bwMode="auto">
          <a:xfrm>
            <a:off x="14922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8" descr="Forms response chart. Question title: 3. Pārstāvētā organizācija / Atstovaujama organizacija:. Number of responses: 210 responses."/>
          <p:cNvSpPr>
            <a:spLocks noChangeAspect="1" noChangeArrowheads="1"/>
          </p:cNvSpPr>
          <p:nvPr/>
        </p:nvSpPr>
        <p:spPr bwMode="auto">
          <a:xfrm>
            <a:off x="30162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Forms response chart. Question title: 4. Vai jums ir iepriekšēja pieredze šajā programmā? / Ar Jūs turite patirties su šia programa?. Number of responses: 260 responses."/>
          <p:cNvSpPr>
            <a:spLocks noChangeAspect="1" noChangeArrowheads="1"/>
          </p:cNvSpPr>
          <p:nvPr/>
        </p:nvSpPr>
        <p:spPr bwMode="auto">
          <a:xfrm>
            <a:off x="45402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73832" y="1194678"/>
            <a:ext cx="4620612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Do you have previous experience in this programme?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755966"/>
              </p:ext>
            </p:extLst>
          </p:nvPr>
        </p:nvGraphicFramePr>
        <p:xfrm>
          <a:off x="2740626" y="2255107"/>
          <a:ext cx="7416628" cy="339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Graphic 9" descr="School boy outline">
            <a:extLst>
              <a:ext uri="{FF2B5EF4-FFF2-40B4-BE49-F238E27FC236}">
                <a16:creationId xmlns:a16="http://schemas.microsoft.com/office/drawing/2014/main" id="{09759E9B-8E87-4B4E-A59F-A7503216CC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36973" y="2255107"/>
            <a:ext cx="1472831" cy="1472831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32B1EAC-F824-4B6A-B909-B5CEACCA4B61}"/>
              </a:ext>
            </a:extLst>
          </p:cNvPr>
          <p:cNvSpPr txBox="1">
            <a:spLocks/>
          </p:cNvSpPr>
          <p:nvPr/>
        </p:nvSpPr>
        <p:spPr>
          <a:xfrm>
            <a:off x="0" y="-8995"/>
            <a:ext cx="12192000" cy="795866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dirty="0">
                <a:solidFill>
                  <a:schemeClr val="bg1"/>
                </a:solidFill>
                <a:latin typeface="Montserrat" panose="00000500000000000000" pitchFamily="50" charset="0"/>
              </a:rPr>
              <a:t>  </a:t>
            </a:r>
            <a:endParaRPr lang="en-GB" sz="4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AEB2D0-C327-48B8-AD45-F1F9A49D4649}"/>
              </a:ext>
            </a:extLst>
          </p:cNvPr>
          <p:cNvSpPr txBox="1"/>
          <p:nvPr/>
        </p:nvSpPr>
        <p:spPr>
          <a:xfrm>
            <a:off x="0" y="105717"/>
            <a:ext cx="13404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>
                <a:solidFill>
                  <a:schemeClr val="bg1"/>
                </a:solidFill>
                <a:latin typeface="Verdana Pro" panose="020B0604020202020204" pitchFamily="34" charset="0"/>
              </a:rPr>
              <a:t>EXPERIENCE IN THE PROGRAMME – RESPONDENTS </a:t>
            </a:r>
            <a:endParaRPr lang="en-US" sz="3600" dirty="0">
              <a:solidFill>
                <a:schemeClr val="bg1"/>
              </a:solidFill>
              <a:latin typeface="Verdana Pro" panose="020B0604020202020204" pitchFamily="34" charset="0"/>
            </a:endParaRPr>
          </a:p>
        </p:txBody>
      </p:sp>
      <p:pic>
        <p:nvPicPr>
          <p:cNvPr id="15" name="image4.png">
            <a:extLst>
              <a:ext uri="{FF2B5EF4-FFF2-40B4-BE49-F238E27FC236}">
                <a16:creationId xmlns:a16="http://schemas.microsoft.com/office/drawing/2014/main" id="{0F120F36-65E4-4BF0-9E19-EF61265FB69C}"/>
              </a:ext>
            </a:extLst>
          </p:cNvPr>
          <p:cNvPicPr/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606425" y="974379"/>
            <a:ext cx="4392278" cy="5221328"/>
          </a:xfrm>
          <a:prstGeom prst="rect">
            <a:avLst/>
          </a:prstGeom>
          <a:ln/>
        </p:spPr>
      </p:pic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BFF6B953-9D14-4B94-86F0-963DD1D07D8D}"/>
              </a:ext>
            </a:extLst>
          </p:cNvPr>
          <p:cNvSpPr/>
          <p:nvPr/>
        </p:nvSpPr>
        <p:spPr>
          <a:xfrm flipH="1">
            <a:off x="4037335" y="4402377"/>
            <a:ext cx="4499638" cy="1606712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0BBE6B-2CFB-4DB7-9579-81D613792F1C}"/>
              </a:ext>
            </a:extLst>
          </p:cNvPr>
          <p:cNvSpPr txBox="1"/>
          <p:nvPr/>
        </p:nvSpPr>
        <p:spPr>
          <a:xfrm>
            <a:off x="1508807" y="6363252"/>
            <a:ext cx="40767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400" dirty="0">
                <a:ea typeface="Calibri" panose="020F0502020204030204" pitchFamily="34" charset="0"/>
              </a:rPr>
              <a:t>LV - LT</a:t>
            </a:r>
            <a:r>
              <a:rPr lang="lv-LV" sz="1400" dirty="0">
                <a:effectLst/>
                <a:ea typeface="Calibri" panose="020F0502020204030204" pitchFamily="34" charset="0"/>
              </a:rPr>
              <a:t> Programme Region </a:t>
            </a:r>
            <a:endParaRPr lang="en-US" sz="1400" dirty="0"/>
          </a:p>
        </p:txBody>
      </p:sp>
      <p:pic>
        <p:nvPicPr>
          <p:cNvPr id="20" name="Picture 5">
            <a:extLst>
              <a:ext uri="{FF2B5EF4-FFF2-40B4-BE49-F238E27FC236}">
                <a16:creationId xmlns:a16="http://schemas.microsoft.com/office/drawing/2014/main" id="{1D345A10-59E8-4BF1-BCB4-CC15EFAFA538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035" y="6305789"/>
            <a:ext cx="1370965" cy="54460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59363197-441D-404C-B487-48B3D0F3F66C}"/>
              </a:ext>
            </a:extLst>
          </p:cNvPr>
          <p:cNvSpPr/>
          <p:nvPr/>
        </p:nvSpPr>
        <p:spPr>
          <a:xfrm>
            <a:off x="5690288" y="2583714"/>
            <a:ext cx="753627" cy="7488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YES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84007B5-A204-4571-9A33-36B0D29DA111}"/>
              </a:ext>
            </a:extLst>
          </p:cNvPr>
          <p:cNvSpPr/>
          <p:nvPr/>
        </p:nvSpPr>
        <p:spPr>
          <a:xfrm>
            <a:off x="9854166" y="2602613"/>
            <a:ext cx="753627" cy="7488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818533-B468-403E-A84C-85AF86568672}"/>
              </a:ext>
            </a:extLst>
          </p:cNvPr>
          <p:cNvSpPr txBox="1"/>
          <p:nvPr/>
        </p:nvSpPr>
        <p:spPr>
          <a:xfrm>
            <a:off x="8463079" y="3698979"/>
            <a:ext cx="169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/>
              <a:t>110 / 42%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145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8D718-ED64-4A8A-951F-89A4F1E419F1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795866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dirty="0">
                <a:solidFill>
                  <a:schemeClr val="bg1"/>
                </a:solidFill>
                <a:latin typeface="Montserrat" panose="00000500000000000000" pitchFamily="50" charset="0"/>
              </a:rPr>
              <a:t>  </a:t>
            </a:r>
            <a:r>
              <a:rPr lang="lv-LV" sz="4000" dirty="0">
                <a:solidFill>
                  <a:schemeClr val="bg1"/>
                </a:solidFill>
                <a:latin typeface="+mn-lt"/>
              </a:rPr>
              <a:t>S</a:t>
            </a:r>
            <a:r>
              <a:rPr lang="en-GB" sz="4000" dirty="0">
                <a:solidFill>
                  <a:schemeClr val="bg1"/>
                </a:solidFill>
                <a:latin typeface="+mn-lt"/>
              </a:rPr>
              <a:t>UPPORT PRIORITIES</a:t>
            </a:r>
            <a:r>
              <a:rPr lang="lv-LV" sz="4000" dirty="0">
                <a:solidFill>
                  <a:schemeClr val="bg1"/>
                </a:solidFill>
                <a:latin typeface="+mn-lt"/>
              </a:rPr>
              <a:t> – RESPONDENTS’ RANKING</a:t>
            </a:r>
            <a:r>
              <a:rPr lang="en-GB" sz="40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65992"/>
              </p:ext>
            </p:extLst>
          </p:nvPr>
        </p:nvGraphicFramePr>
        <p:xfrm>
          <a:off x="251254" y="892158"/>
          <a:ext cx="11689492" cy="541250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0175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87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</a:rPr>
                        <a:t>Improving green infrastructure, improving access to nature objects, nature parks and reserves, promoting sustainable tourism on the basis of natural and cultural heritage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</a:pPr>
                      <a:endParaRPr lang="en-GB" sz="1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83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1"/>
                          </a:solidFill>
                        </a:rPr>
                        <a:t>161</a:t>
                      </a:r>
                      <a:endParaRPr lang="en-GB" sz="18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83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8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Cooperation of public institutions in such areas as security, spatial planning, citizen involvement, e-services, cross-border services, technology transfer, development of a joint tourism offer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0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126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7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Small-scale cross-border cooperation in various fields (social inclusion, education, culture, preservation of traditions, development of crafts, etc.)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0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Strengthening the role of culture and tourism in economic development, social inclusion and social innovation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118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13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Adaptation to climate change, reduction of environmental risks, management of natural disaster risks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115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13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Cooperation between business support organizations, entrepreneurs, municipalities and educational institutions to promote employment (especially in social entrepreneurship)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97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13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Improving social services and developing integrated services for vulnerable groups, including social, educational and mental health elements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127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Joint water management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92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13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Training to promote employment, skills development in accordance with the needs of the labour market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89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13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Strengthening the capacity of public institutions to improve services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876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Health care services, access to cross-border health services, health promotion and healthy lifestyle</a:t>
                      </a:r>
                      <a:endParaRPr lang="en-GB" sz="1800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GB" sz="1800" b="1" kern="1200" noProof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70</a:t>
                      </a:r>
                      <a:endParaRPr lang="en-GB" sz="1800" b="1" kern="1200" noProof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5A275F6-3094-4A71-A75C-70C8CF7D8C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035" y="6313393"/>
            <a:ext cx="1370965" cy="544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3359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F742CBC3-2B12-4B1E-81FB-F2CC091736D3}"/>
              </a:ext>
            </a:extLst>
          </p:cNvPr>
          <p:cNvSpPr txBox="1"/>
          <p:nvPr/>
        </p:nvSpPr>
        <p:spPr>
          <a:xfrm>
            <a:off x="0" y="6339231"/>
            <a:ext cx="12191999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 </a:t>
            </a:r>
            <a:r>
              <a:rPr lang="lv-LV" sz="3600" dirty="0">
                <a:solidFill>
                  <a:prstClr val="white"/>
                </a:solidFill>
                <a:latin typeface="Verdana Pro" panose="020B0604020202020204" pitchFamily="34" charset="0"/>
                <a:ea typeface="+mn-ea"/>
                <a:cs typeface="+mn-cs"/>
              </a:rPr>
              <a:t>PROPOSED PRIORITIES, </a:t>
            </a:r>
            <a:r>
              <a:rPr lang="lv-LV" sz="3600" dirty="0">
                <a:solidFill>
                  <a:prstClr val="white"/>
                </a:solidFill>
                <a:latin typeface="Verdana Pro" panose="020B0604020202020204" pitchFamily="34" charset="0"/>
              </a:rPr>
              <a:t>PO, ISO, SO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 Pro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6CBD51-EF43-4CF6-BC5C-6E2BCC3508F0}"/>
              </a:ext>
            </a:extLst>
          </p:cNvPr>
          <p:cNvSpPr/>
          <p:nvPr/>
        </p:nvSpPr>
        <p:spPr>
          <a:xfrm>
            <a:off x="578365" y="1087760"/>
            <a:ext cx="2622546" cy="79184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Capacity building and people-to-people cooperation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DC71C7-1CAB-4C13-A98A-3CCE9F5AAFE9}"/>
              </a:ext>
            </a:extLst>
          </p:cNvPr>
          <p:cNvSpPr/>
          <p:nvPr/>
        </p:nvSpPr>
        <p:spPr>
          <a:xfrm>
            <a:off x="3590853" y="1102831"/>
            <a:ext cx="2441897" cy="79421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Green, resilient and sustainable development 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A9BF26-9FC4-44CA-83D4-B7B81F767549}"/>
              </a:ext>
            </a:extLst>
          </p:cNvPr>
          <p:cNvSpPr/>
          <p:nvPr/>
        </p:nvSpPr>
        <p:spPr>
          <a:xfrm>
            <a:off x="6422692" y="1115532"/>
            <a:ext cx="2441897" cy="79421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Fair and inclusive society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35607A-A544-4F9F-9C61-F4AD99BEC1B5}"/>
              </a:ext>
            </a:extLst>
          </p:cNvPr>
          <p:cNvSpPr/>
          <p:nvPr/>
        </p:nvSpPr>
        <p:spPr>
          <a:xfrm>
            <a:off x="9254531" y="1115532"/>
            <a:ext cx="2441897" cy="768813"/>
          </a:xfrm>
          <a:prstGeom prst="rect">
            <a:avLst/>
          </a:prstGeom>
          <a:solidFill>
            <a:srgbClr val="909D4D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Economic potential of tourism and heritage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871C59-E17E-47C0-9346-4421D8F82933}"/>
              </a:ext>
            </a:extLst>
          </p:cNvPr>
          <p:cNvSpPr/>
          <p:nvPr/>
        </p:nvSpPr>
        <p:spPr>
          <a:xfrm>
            <a:off x="728722" y="2079613"/>
            <a:ext cx="2321832" cy="1024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ISO/</a:t>
            </a:r>
            <a:r>
              <a:rPr lang="en-GB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 </a:t>
            </a:r>
            <a:r>
              <a:rPr lang="lv-LV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6</a:t>
            </a:r>
            <a:r>
              <a:rPr lang="en-GB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Other actions to support better cooperation governance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E0AC94-5499-48AF-A55E-BAECB62B9FB9}"/>
              </a:ext>
            </a:extLst>
          </p:cNvPr>
          <p:cNvSpPr/>
          <p:nvPr/>
        </p:nvSpPr>
        <p:spPr>
          <a:xfrm>
            <a:off x="3650885" y="2079613"/>
            <a:ext cx="2321832" cy="16692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PO2/</a:t>
            </a:r>
            <a:r>
              <a:rPr lang="en-GB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SO4: Promoting climate change adaption, risk prevention and disaster resilience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22C005-4AF3-420B-A0B1-3E76C97F522B}"/>
              </a:ext>
            </a:extLst>
          </p:cNvPr>
          <p:cNvSpPr/>
          <p:nvPr/>
        </p:nvSpPr>
        <p:spPr>
          <a:xfrm>
            <a:off x="3650886" y="3947769"/>
            <a:ext cx="2381864" cy="16692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PO2/ </a:t>
            </a:r>
            <a:r>
              <a:rPr lang="en-GB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SO6</a:t>
            </a:r>
            <a:r>
              <a:rPr lang="lv-LV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Enhancing nature protection and biodiversity, green infrastructure in particular in the urban environment, and reducing pollution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439893-B218-4610-A70D-F481D5D67689}"/>
              </a:ext>
            </a:extLst>
          </p:cNvPr>
          <p:cNvSpPr/>
          <p:nvPr/>
        </p:nvSpPr>
        <p:spPr>
          <a:xfrm>
            <a:off x="6452707" y="2079613"/>
            <a:ext cx="2411881" cy="2271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PO4/</a:t>
            </a: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SO2: 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increasing the socioeconomic integration of marginalised communities, migrants and disadvantaged groups, through integrated measures including housing and social services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30B7B052-7747-4880-ADD8-459A054D9C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736" y="6339231"/>
            <a:ext cx="1440264" cy="6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BBA3B87-EBFB-40AB-8A40-FFD5F3DC6DED}"/>
              </a:ext>
            </a:extLst>
          </p:cNvPr>
          <p:cNvSpPr/>
          <p:nvPr/>
        </p:nvSpPr>
        <p:spPr>
          <a:xfrm>
            <a:off x="9284545" y="2079613"/>
            <a:ext cx="2411881" cy="15076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PO4/</a:t>
            </a: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SO5: 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Enhancing the role of culture and tourism in economic development, social inclusion and social innovation</a:t>
            </a:r>
            <a:endParaRPr lang="en-US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A06F47D-0C34-4E8C-A29C-F3F4CAFB6E86}"/>
              </a:ext>
            </a:extLst>
          </p:cNvPr>
          <p:cNvSpPr/>
          <p:nvPr/>
        </p:nvSpPr>
        <p:spPr>
          <a:xfrm>
            <a:off x="9068248" y="3327877"/>
            <a:ext cx="552660" cy="51876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5</a:t>
            </a:r>
            <a:endParaRPr lang="en-US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B2BA757-029B-432C-A2AE-C4A5C3AA4600}"/>
              </a:ext>
            </a:extLst>
          </p:cNvPr>
          <p:cNvSpPr/>
          <p:nvPr/>
        </p:nvSpPr>
        <p:spPr>
          <a:xfrm>
            <a:off x="6159252" y="4222202"/>
            <a:ext cx="552660" cy="51876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7</a:t>
            </a:r>
            <a:endParaRPr lang="en-US" b="1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FFF6BF5-CF3A-41FE-8BC1-C381CA4CD87E}"/>
              </a:ext>
            </a:extLst>
          </p:cNvPr>
          <p:cNvSpPr/>
          <p:nvPr/>
        </p:nvSpPr>
        <p:spPr>
          <a:xfrm>
            <a:off x="3314523" y="5357643"/>
            <a:ext cx="552660" cy="51876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1</a:t>
            </a:r>
            <a:endParaRPr lang="en-US" b="1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15CFF74-B80E-47F1-A9D1-224965420C0F}"/>
              </a:ext>
            </a:extLst>
          </p:cNvPr>
          <p:cNvSpPr/>
          <p:nvPr/>
        </p:nvSpPr>
        <p:spPr>
          <a:xfrm>
            <a:off x="3251516" y="3327877"/>
            <a:ext cx="552660" cy="51876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4</a:t>
            </a:r>
            <a:endParaRPr lang="en-US" b="1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05E025C-6C87-4CF2-8E44-A37311B9A098}"/>
              </a:ext>
            </a:extLst>
          </p:cNvPr>
          <p:cNvSpPr/>
          <p:nvPr/>
        </p:nvSpPr>
        <p:spPr>
          <a:xfrm>
            <a:off x="199760" y="2696505"/>
            <a:ext cx="552660" cy="51876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2</a:t>
            </a:r>
            <a:endParaRPr lang="en-US" b="1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279196B-23D4-426C-A8F4-D032654E9D79}"/>
              </a:ext>
            </a:extLst>
          </p:cNvPr>
          <p:cNvSpPr/>
          <p:nvPr/>
        </p:nvSpPr>
        <p:spPr>
          <a:xfrm>
            <a:off x="473843" y="2988777"/>
            <a:ext cx="552660" cy="51876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589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ADECEBA4-2366-4493-9AB7-D1D06F23E8BF}"/>
              </a:ext>
            </a:extLst>
          </p:cNvPr>
          <p:cNvSpPr/>
          <p:nvPr/>
        </p:nvSpPr>
        <p:spPr>
          <a:xfrm>
            <a:off x="7807995" y="2151404"/>
            <a:ext cx="4422387" cy="4486375"/>
          </a:xfrm>
          <a:custGeom>
            <a:avLst/>
            <a:gdLst>
              <a:gd name="connsiteX0" fmla="*/ 0 w 4422387"/>
              <a:gd name="connsiteY0" fmla="*/ 2243188 h 4486375"/>
              <a:gd name="connsiteX1" fmla="*/ 2211194 w 4422387"/>
              <a:gd name="connsiteY1" fmla="*/ 0 h 4486375"/>
              <a:gd name="connsiteX2" fmla="*/ 4422388 w 4422387"/>
              <a:gd name="connsiteY2" fmla="*/ 2243188 h 4486375"/>
              <a:gd name="connsiteX3" fmla="*/ 2211194 w 4422387"/>
              <a:gd name="connsiteY3" fmla="*/ 4486376 h 4486375"/>
              <a:gd name="connsiteX4" fmla="*/ 0 w 4422387"/>
              <a:gd name="connsiteY4" fmla="*/ 2243188 h 448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2387" h="4486375" fill="none" extrusionOk="0">
                <a:moveTo>
                  <a:pt x="0" y="2243188"/>
                </a:moveTo>
                <a:cubicBezTo>
                  <a:pt x="62225" y="1011691"/>
                  <a:pt x="1118239" y="-263945"/>
                  <a:pt x="2211194" y="0"/>
                </a:cubicBezTo>
                <a:cubicBezTo>
                  <a:pt x="3357204" y="-11516"/>
                  <a:pt x="4305110" y="1114726"/>
                  <a:pt x="4422388" y="2243188"/>
                </a:cubicBezTo>
                <a:cubicBezTo>
                  <a:pt x="4391054" y="3183252"/>
                  <a:pt x="3331658" y="4626384"/>
                  <a:pt x="2211194" y="4486376"/>
                </a:cubicBezTo>
                <a:cubicBezTo>
                  <a:pt x="1054786" y="4522654"/>
                  <a:pt x="234071" y="3538346"/>
                  <a:pt x="0" y="2243188"/>
                </a:cubicBezTo>
                <a:close/>
              </a:path>
              <a:path w="4422387" h="4486375" stroke="0" extrusionOk="0">
                <a:moveTo>
                  <a:pt x="0" y="2243188"/>
                </a:moveTo>
                <a:cubicBezTo>
                  <a:pt x="-198785" y="881694"/>
                  <a:pt x="962748" y="10223"/>
                  <a:pt x="2211194" y="0"/>
                </a:cubicBezTo>
                <a:cubicBezTo>
                  <a:pt x="3506422" y="15583"/>
                  <a:pt x="4172938" y="1012241"/>
                  <a:pt x="4422388" y="2243188"/>
                </a:cubicBezTo>
                <a:cubicBezTo>
                  <a:pt x="4292118" y="3609282"/>
                  <a:pt x="3391007" y="4715185"/>
                  <a:pt x="2211194" y="4486376"/>
                </a:cubicBezTo>
                <a:cubicBezTo>
                  <a:pt x="753298" y="4356879"/>
                  <a:pt x="225679" y="3589898"/>
                  <a:pt x="0" y="2243188"/>
                </a:cubicBezTo>
                <a:close/>
              </a:path>
            </a:pathLst>
          </a:custGeom>
          <a:gradFill>
            <a:gsLst>
              <a:gs pos="13616">
                <a:schemeClr val="accent2">
                  <a:lumMod val="75000"/>
                </a:schemeClr>
              </a:gs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6200000" scaled="1"/>
          </a:gradFill>
          <a:ln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softEdge rad="38100"/>
          </a:effectLst>
          <a:scene3d>
            <a:camera prst="orthographicFront"/>
            <a:lightRig rig="sunrise" dir="t"/>
          </a:scene3d>
          <a:sp3d prstMaterial="translucent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417287-3DA9-4103-8CD9-28ABCF9FDEAE}"/>
              </a:ext>
            </a:extLst>
          </p:cNvPr>
          <p:cNvSpPr/>
          <p:nvPr/>
        </p:nvSpPr>
        <p:spPr>
          <a:xfrm>
            <a:off x="575743" y="484859"/>
            <a:ext cx="2622546" cy="79184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Capacity building and people-to-people cooperation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E69A07-F608-4E17-BA91-97BA02708DA9}"/>
              </a:ext>
            </a:extLst>
          </p:cNvPr>
          <p:cNvSpPr/>
          <p:nvPr/>
        </p:nvSpPr>
        <p:spPr>
          <a:xfrm>
            <a:off x="723479" y="1476711"/>
            <a:ext cx="2327073" cy="1349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ISO/</a:t>
            </a:r>
            <a:r>
              <a:rPr lang="en-GB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 </a:t>
            </a:r>
            <a:r>
              <a:rPr lang="en-GB" sz="1400" dirty="0">
                <a:solidFill>
                  <a:schemeClr val="tx1"/>
                </a:solidFill>
                <a:ea typeface="Times New Roman" panose="02020603050405020304" pitchFamily="18" charset="0"/>
              </a:rPr>
              <a:t>1</a:t>
            </a:r>
            <a:r>
              <a:rPr lang="en-GB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Enhance the institutional capacity of public authorities, in particular those mandated to manage a specific territory, and of stakeholders</a:t>
            </a:r>
            <a:endParaRPr lang="en-US" sz="1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28A082-1AE0-40CB-8B47-27AEEDCD3D87}"/>
              </a:ext>
            </a:extLst>
          </p:cNvPr>
          <p:cNvSpPr/>
          <p:nvPr/>
        </p:nvSpPr>
        <p:spPr>
          <a:xfrm>
            <a:off x="723478" y="3026110"/>
            <a:ext cx="2327073" cy="18875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ISO/</a:t>
            </a:r>
            <a:r>
              <a:rPr lang="en-GB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 2 Enhance efficient public administration by promoting legal and administrative cooperation and cooperation between citizens and institutions, in particular, with a view to resolving legal and other obstacles in border regions</a:t>
            </a:r>
            <a:endParaRPr lang="en-US" sz="1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9B4DBC-30C7-42CD-871A-6FDFFABCB2C2}"/>
              </a:ext>
            </a:extLst>
          </p:cNvPr>
          <p:cNvSpPr/>
          <p:nvPr/>
        </p:nvSpPr>
        <p:spPr>
          <a:xfrm>
            <a:off x="723477" y="5113656"/>
            <a:ext cx="2327073" cy="11665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ISO/SO 3 Build up mutual trust, in particular by encouraging people-to-people actions</a:t>
            </a:r>
            <a:endParaRPr lang="en-US" sz="1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04128B-FA6A-4F36-A43F-E62118959716}"/>
              </a:ext>
            </a:extLst>
          </p:cNvPr>
          <p:cNvSpPr/>
          <p:nvPr/>
        </p:nvSpPr>
        <p:spPr>
          <a:xfrm>
            <a:off x="3654103" y="484859"/>
            <a:ext cx="2441897" cy="79421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Reskilling and </a:t>
            </a:r>
          </a:p>
          <a:p>
            <a:pPr algn="ctr"/>
            <a:r>
              <a:rPr lang="en-GB" dirty="0"/>
              <a:t>upskilling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999CB0-5249-4F79-B6E4-307347EDA9EF}"/>
              </a:ext>
            </a:extLst>
          </p:cNvPr>
          <p:cNvSpPr/>
          <p:nvPr/>
        </p:nvSpPr>
        <p:spPr>
          <a:xfrm>
            <a:off x="3714135" y="1476711"/>
            <a:ext cx="2321832" cy="16692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</a:t>
            </a:r>
            <a:r>
              <a:rPr lang="en-GB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4</a:t>
            </a:r>
            <a:r>
              <a:rPr lang="lv-LV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SO1: enhancing the effectiveness of labour markets and access to quality employment through developing social innovation and infrastructure</a:t>
            </a:r>
            <a:endParaRPr lang="en-US" sz="1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CB06AA-B86D-4058-A3FF-CC23469DDD0B}"/>
              </a:ext>
            </a:extLst>
          </p:cNvPr>
          <p:cNvSpPr/>
          <p:nvPr/>
        </p:nvSpPr>
        <p:spPr>
          <a:xfrm>
            <a:off x="6551814" y="484859"/>
            <a:ext cx="2441897" cy="79421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Fair and inclusive society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A8A802-8B74-46C2-A082-C11CD97F6F6C}"/>
              </a:ext>
            </a:extLst>
          </p:cNvPr>
          <p:cNvSpPr/>
          <p:nvPr/>
        </p:nvSpPr>
        <p:spPr>
          <a:xfrm>
            <a:off x="6566821" y="1476711"/>
            <a:ext cx="2411881" cy="2271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PO4/</a:t>
            </a:r>
            <a:r>
              <a:rPr lang="en-GB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SO4: ensuring equal access to health care through developing infrastructure, including primary care and promoting the transition from institutional to family-and community-based care</a:t>
            </a:r>
            <a:endParaRPr lang="en-US" sz="1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5C77AE-81E5-4E69-8FCA-2A626312BF0A}"/>
              </a:ext>
            </a:extLst>
          </p:cNvPr>
          <p:cNvSpPr txBox="1"/>
          <p:nvPr/>
        </p:nvSpPr>
        <p:spPr>
          <a:xfrm>
            <a:off x="4191928" y="4067258"/>
            <a:ext cx="42189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600" b="1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To reduce risk of duplication and fragmentation of the Programme, it is proposed NOT to include: 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Graphic 13" descr="Raised hand outline">
            <a:extLst>
              <a:ext uri="{FF2B5EF4-FFF2-40B4-BE49-F238E27FC236}">
                <a16:creationId xmlns:a16="http://schemas.microsoft.com/office/drawing/2014/main" id="{94B3C3B0-152C-4449-9295-952360430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5064" y="3508624"/>
            <a:ext cx="1605032" cy="160503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4F41C2-C846-4297-B428-1C6675DD9207}"/>
              </a:ext>
            </a:extLst>
          </p:cNvPr>
          <p:cNvCxnSpPr>
            <a:cxnSpLocks/>
          </p:cNvCxnSpPr>
          <p:nvPr/>
        </p:nvCxnSpPr>
        <p:spPr>
          <a:xfrm flipV="1">
            <a:off x="9365064" y="3868615"/>
            <a:ext cx="1436914" cy="10450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569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 with medium confidence">
            <a:extLst>
              <a:ext uri="{FF2B5EF4-FFF2-40B4-BE49-F238E27FC236}">
                <a16:creationId xmlns:a16="http://schemas.microsoft.com/office/drawing/2014/main" id="{BEF74F17-DE62-46DA-8A28-B6CE27EB7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15616" y="1328747"/>
            <a:ext cx="3292524" cy="1652717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4BDCD00-BA97-40D8-93CD-0A9CA931B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2080" y="3429000"/>
            <a:ext cx="2636520" cy="0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Rectangle&#10;&#10;Description automatically generated with low confidence">
            <a:extLst>
              <a:ext uri="{FF2B5EF4-FFF2-40B4-BE49-F238E27FC236}">
                <a16:creationId xmlns:a16="http://schemas.microsoft.com/office/drawing/2014/main" id="{BA682ACE-37F9-4B16-B37E-09ABE0123F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58" r="1023" b="20175"/>
          <a:stretch/>
        </p:blipFill>
        <p:spPr>
          <a:xfrm>
            <a:off x="1129115" y="3708149"/>
            <a:ext cx="3279025" cy="1983344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D631E40-F51C-4828-B23B-DF9035132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Handshake outline">
            <a:extLst>
              <a:ext uri="{FF2B5EF4-FFF2-40B4-BE49-F238E27FC236}">
                <a16:creationId xmlns:a16="http://schemas.microsoft.com/office/drawing/2014/main" id="{15F255CE-483F-4ACE-BB94-8051E6EA4F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6566" y="1123527"/>
            <a:ext cx="4604800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68365"/>
      </p:ext>
    </p:extLst>
  </p:cSld>
  <p:clrMapOvr>
    <a:masterClrMapping/>
  </p:clrMapOvr>
</p:sld>
</file>

<file path=ppt/theme/theme1.xml><?xml version="1.0" encoding="utf-8"?>
<a:theme xmlns:a="http://schemas.openxmlformats.org/drawingml/2006/main" name="VERT">
  <a:themeElements>
    <a:clrScheme name="VERT 1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8A3685"/>
      </a:accent1>
      <a:accent2>
        <a:srgbClr val="ACC22D"/>
      </a:accent2>
      <a:accent3>
        <a:srgbClr val="FFFFFF"/>
      </a:accent3>
      <a:accent4>
        <a:srgbClr val="000000"/>
      </a:accent4>
      <a:accent5>
        <a:srgbClr val="C4AEC2"/>
      </a:accent5>
      <a:accent6>
        <a:srgbClr val="9BB028"/>
      </a:accent6>
      <a:hlink>
        <a:srgbClr val="000000"/>
      </a:hlink>
      <a:folHlink>
        <a:srgbClr val="8A3685"/>
      </a:folHlink>
    </a:clrScheme>
    <a:fontScheme name="VERT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6" charset="0"/>
            <a:ea typeface="Arial" pitchFamily="36" charset="0"/>
            <a:cs typeface="Arial" pitchFamily="3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6" charset="0"/>
            <a:ea typeface="Arial" pitchFamily="36" charset="0"/>
            <a:cs typeface="Arial" pitchFamily="36" charset="0"/>
          </a:defRPr>
        </a:defPPr>
      </a:lstStyle>
    </a:lnDef>
  </a:objectDefaults>
  <a:extraClrSchemeLst>
    <a:extraClrScheme>
      <a:clrScheme name="VERT 1">
        <a:dk1>
          <a:srgbClr val="000000"/>
        </a:dk1>
        <a:lt1>
          <a:srgbClr val="FFFFFF"/>
        </a:lt1>
        <a:dk2>
          <a:srgbClr val="000000"/>
        </a:dk2>
        <a:lt2>
          <a:srgbClr val="EEECE1"/>
        </a:lt2>
        <a:accent1>
          <a:srgbClr val="8A3685"/>
        </a:accent1>
        <a:accent2>
          <a:srgbClr val="ACC22D"/>
        </a:accent2>
        <a:accent3>
          <a:srgbClr val="FFFFFF"/>
        </a:accent3>
        <a:accent4>
          <a:srgbClr val="000000"/>
        </a:accent4>
        <a:accent5>
          <a:srgbClr val="C4AEC2"/>
        </a:accent5>
        <a:accent6>
          <a:srgbClr val="9BB028"/>
        </a:accent6>
        <a:hlink>
          <a:srgbClr val="000000"/>
        </a:hlink>
        <a:folHlink>
          <a:srgbClr val="8A36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dizain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630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Lato Light</vt:lpstr>
      <vt:lpstr>Lucida Grande</vt:lpstr>
      <vt:lpstr>Montserrat</vt:lpstr>
      <vt:lpstr>Verdana</vt:lpstr>
      <vt:lpstr>Verdana Pro</vt:lpstr>
      <vt:lpstr>VERT</vt:lpstr>
      <vt:lpstr>1_Office dizains</vt:lpstr>
      <vt:lpstr>PowerPoint Presentation</vt:lpstr>
      <vt:lpstr>MAIN ISSUES INCLUDED IN THE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Safege Baltija</dc:creator>
  <cp:lastModifiedBy>Jānis Vanags</cp:lastModifiedBy>
  <cp:revision>10</cp:revision>
  <dcterms:created xsi:type="dcterms:W3CDTF">2021-01-27T09:33:45Z</dcterms:created>
  <dcterms:modified xsi:type="dcterms:W3CDTF">2021-06-08T13:31:02Z</dcterms:modified>
</cp:coreProperties>
</file>