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400" r:id="rId3"/>
    <p:sldId id="3327" r:id="rId4"/>
    <p:sldId id="296" r:id="rId5"/>
    <p:sldId id="397" r:id="rId6"/>
    <p:sldId id="417" r:id="rId7"/>
    <p:sldId id="396" r:id="rId8"/>
    <p:sldId id="412" r:id="rId9"/>
    <p:sldId id="416" r:id="rId10"/>
    <p:sldId id="413" r:id="rId11"/>
    <p:sldId id="3328" r:id="rId12"/>
    <p:sldId id="3329" r:id="rId13"/>
    <p:sldId id="383" r:id="rId14"/>
    <p:sldId id="376" r:id="rId15"/>
    <p:sldId id="287" r:id="rId16"/>
    <p:sldId id="377" r:id="rId17"/>
    <p:sldId id="418" r:id="rId18"/>
    <p:sldId id="3330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36D"/>
    <a:srgbClr val="369268"/>
    <a:srgbClr val="42B470"/>
    <a:srgbClr val="9ACE80"/>
    <a:srgbClr val="85A973"/>
    <a:srgbClr val="619E2A"/>
    <a:srgbClr val="ADE5B4"/>
    <a:srgbClr val="BFEBC4"/>
    <a:srgbClr val="E0FAE5"/>
    <a:srgbClr val="256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8" y="2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CBF3-C502-4BC1-B98E-B1EADF515A8E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99D0A-54E9-42B2-8399-19FA7F15E8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020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B333-ECF5-437C-A99B-556B5257CA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4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B333-ECF5-437C-A99B-556B5257CA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6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B333-ECF5-437C-A99B-556B5257CA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5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0B333-ECF5-437C-A99B-556B5257CA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34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0B333-ECF5-437C-A99B-556B5257CA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6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0B333-ECF5-437C-A99B-556B5257CA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B333-ECF5-437C-A99B-556B5257CA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2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0B333-ECF5-437C-A99B-556B5257CA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7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0B333-ECF5-437C-A99B-556B5257CA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1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22510" y="151199"/>
            <a:ext cx="2924360" cy="616567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42981" y="151199"/>
            <a:ext cx="8573104" cy="616567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812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676" y="275339"/>
            <a:ext cx="10972801" cy="114273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10676" y="1599511"/>
            <a:ext cx="10972801" cy="4526375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9929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47437B-B7DA-428E-9D7A-872CAEB69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0FDEBFA-D13C-4452-B6B6-708C408D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40FC4D2-9FAA-42DE-AFD8-4A6D4F58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71834F5-C57B-4CDA-8500-D6526784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C03D026-4A48-417D-8CA5-940E053F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208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80B768B-B145-4BA9-ABE8-7E945C8E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D164107-2A60-41C9-88A1-1BCA7750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997B899-C845-4CA6-8ABE-66380F54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A61A52A-5551-43FC-B5CF-5BA1C47E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45AF97F-9DB1-4FB7-B740-630C09B6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49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080259B-8648-479F-8610-D87FBA86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83EF995-96BF-4FED-BD79-C8EC801AA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8ADD9DB-3B29-4E71-AC7B-648BFBCA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536D2F1-62EF-4F80-9670-25B47A75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9214C4F-B82B-4EB9-8801-727F0338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817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3EA1BF-2D2E-462D-B406-6C650A53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845E7B5-71F4-425E-A02C-F8198FE28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F3B500A-3F0A-49E8-8933-0ACE0DFD4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B6184E4-4EA2-416A-B943-01573EEC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27563FA-A2E1-470B-B34E-A8CA49A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7385A79-9C67-406D-A128-AC612976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534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FE8384F-4C23-40D2-8BA4-E562AFEE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F1E50F5-CFB4-4296-A716-8193C574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D0C5EF5-7587-4173-816A-DB4D51EB6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8EBF4874-6013-41D7-A139-512653B0F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73ECF92C-F0AD-4539-995C-477C59BEA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CE73603D-5B67-4AE4-AD71-72969ED1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2109092A-3BB4-4E08-84B5-E6B68542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DFBB4BB8-8E76-46B5-BDAD-0B463CC6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895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8093C60-DE03-4FBF-AED1-190AAF0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86A06E61-3500-4982-83C7-C6DD6EB6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AD94694-F985-467B-B4B2-05750080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5A4CEB02-C764-4BB7-8039-C8289625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0103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8484BF5A-1A4C-41C5-89CE-E1A05C56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DFBB057-BDB0-4BAF-A5DF-8FEE1BCC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4CEE4CE-B983-4475-A758-2AE32357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114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016951-C8EE-45D8-AD6A-B8873227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3952900-D57C-4393-99D3-4D919C5D8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FFB148B-B562-4485-993B-F13A62791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9324621-7EFE-4CD7-A0FF-68E99436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5C93A36-2B42-43F3-AD28-74E4C4AA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6DA8E526-9F7A-4EC2-AC3A-EB0B440E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19" y="4407009"/>
            <a:ext cx="10362126" cy="1362369"/>
          </a:xfrm>
        </p:spPr>
        <p:txBody>
          <a:bodyPr/>
          <a:lstStyle>
            <a:lvl1pPr algn="l">
              <a:defRPr sz="401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19" y="2906176"/>
            <a:ext cx="10362126" cy="1500834"/>
          </a:xfrm>
        </p:spPr>
        <p:txBody>
          <a:bodyPr anchor="b"/>
          <a:lstStyle>
            <a:lvl1pPr marL="0" indent="0">
              <a:buNone/>
              <a:defRPr sz="2005"/>
            </a:lvl1pPr>
            <a:lvl2pPr marL="458389" indent="0">
              <a:buNone/>
              <a:defRPr sz="1805"/>
            </a:lvl2pPr>
            <a:lvl3pPr marL="916777" indent="0">
              <a:buNone/>
              <a:defRPr sz="1604"/>
            </a:lvl3pPr>
            <a:lvl4pPr marL="1375166" indent="0">
              <a:buNone/>
              <a:defRPr sz="1404"/>
            </a:lvl4pPr>
            <a:lvl5pPr marL="1833555" indent="0">
              <a:buNone/>
              <a:defRPr sz="1404"/>
            </a:lvl5pPr>
            <a:lvl6pPr marL="2291944" indent="0">
              <a:buNone/>
              <a:defRPr sz="1404"/>
            </a:lvl6pPr>
            <a:lvl7pPr marL="2750332" indent="0">
              <a:buNone/>
              <a:defRPr sz="1404"/>
            </a:lvl7pPr>
            <a:lvl8pPr marL="3208721" indent="0">
              <a:buNone/>
              <a:defRPr sz="1404"/>
            </a:lvl8pPr>
            <a:lvl9pPr marL="3667110" indent="0">
              <a:buNone/>
              <a:defRPr sz="14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899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8632567-7B41-4BB6-A48C-3EC9B602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9BB8B498-6DD7-46D6-9FD8-411363E0F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1E59A95-6042-40DA-95AD-EC4A40C7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9E12461-7B40-490B-BA5A-8E6758D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DB7FF3A-F5D5-45A6-9D2F-F7030BCB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995108-6D31-4853-94C9-C0A0C784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109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4D713F-95DE-4F36-AFBA-FB528192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D7C9F43-D587-466C-8C61-F8099E2F9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387EE53-4259-4537-91A6-359BA31C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0C7ADB4-03C6-4FCD-82FC-564AFC45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9943318-BBB7-469C-94FD-6649A409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917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996989EC-0170-429A-A799-0878F9833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0504F7C9-1C63-4DBF-B37F-4F37D96FF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D5BED99-A0E7-43D1-BAA7-F06266CC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81E3D2E-D6DF-482C-9732-F0FE320C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3CD9816-44A0-41AA-9400-B30CA84B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5653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3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2981" y="1335314"/>
            <a:ext cx="5747656" cy="4981559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063" y="1335314"/>
            <a:ext cx="5749807" cy="4981559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7701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676" y="275339"/>
            <a:ext cx="10972801" cy="114273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675" y="1535849"/>
            <a:ext cx="5386413" cy="639804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675" y="2175653"/>
            <a:ext cx="5386413" cy="3950233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63" y="1535849"/>
            <a:ext cx="5390714" cy="639804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63" y="2175653"/>
            <a:ext cx="5390714" cy="3950233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265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8184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675" y="273748"/>
            <a:ext cx="4010244" cy="1161833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138" y="273747"/>
            <a:ext cx="6816339" cy="5852139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675" y="1435581"/>
            <a:ext cx="4010244" cy="4690306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744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8945" y="4800122"/>
            <a:ext cx="7315200" cy="566593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8945" y="612748"/>
            <a:ext cx="7315200" cy="4114163"/>
          </a:xfrm>
        </p:spPr>
        <p:txBody>
          <a:bodyPr vert="horz" wrap="square" lIns="0" tIns="0" rIns="90428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8945" y="5366715"/>
            <a:ext cx="7315200" cy="805326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058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082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andeau-HAU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5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ATT81WPV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358100"/>
            <a:ext cx="1412724" cy="43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0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36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defTabSz="4536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Verdana" pitchFamily="36" charset="0"/>
          <a:ea typeface="ＭＳ Ｐゴシック" charset="0"/>
          <a:cs typeface="Arial" pitchFamily="36" charset="0"/>
        </a:defRPr>
      </a:lvl2pPr>
      <a:lvl3pPr algn="l" defTabSz="4536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Verdana" pitchFamily="36" charset="0"/>
          <a:ea typeface="ＭＳ Ｐゴシック" charset="0"/>
          <a:cs typeface="Arial" pitchFamily="36" charset="0"/>
        </a:defRPr>
      </a:lvl3pPr>
      <a:lvl4pPr algn="l" defTabSz="4536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Verdana" pitchFamily="36" charset="0"/>
          <a:ea typeface="ＭＳ Ｐゴシック" charset="0"/>
          <a:cs typeface="Arial" pitchFamily="36" charset="0"/>
        </a:defRPr>
      </a:lvl4pPr>
      <a:lvl5pPr algn="l" defTabSz="4536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Verdana" pitchFamily="36" charset="0"/>
          <a:ea typeface="ＭＳ Ｐゴシック" charset="0"/>
          <a:cs typeface="Arial" pitchFamily="36" charset="0"/>
        </a:defRPr>
      </a:lvl5pPr>
      <a:lvl6pPr marL="458389" algn="l" defTabSz="453614" rtl="0" fontAlgn="base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Verdana" pitchFamily="36" charset="0"/>
          <a:ea typeface="Arial" pitchFamily="36" charset="0"/>
          <a:cs typeface="Arial" pitchFamily="36" charset="0"/>
        </a:defRPr>
      </a:lvl6pPr>
      <a:lvl7pPr marL="916777" algn="l" defTabSz="453614" rtl="0" fontAlgn="base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Verdana" pitchFamily="36" charset="0"/>
          <a:ea typeface="Arial" pitchFamily="36" charset="0"/>
          <a:cs typeface="Arial" pitchFamily="36" charset="0"/>
        </a:defRPr>
      </a:lvl7pPr>
      <a:lvl8pPr marL="1375166" algn="l" defTabSz="453614" rtl="0" fontAlgn="base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Verdana" pitchFamily="36" charset="0"/>
          <a:ea typeface="Arial" pitchFamily="36" charset="0"/>
          <a:cs typeface="Arial" pitchFamily="36" charset="0"/>
        </a:defRPr>
      </a:lvl8pPr>
      <a:lvl9pPr marL="1833555" algn="l" defTabSz="453614" rtl="0" fontAlgn="base">
        <a:lnSpc>
          <a:spcPct val="90000"/>
        </a:lnSpc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Verdana" pitchFamily="36" charset="0"/>
          <a:ea typeface="Arial" pitchFamily="36" charset="0"/>
          <a:cs typeface="Arial" pitchFamily="36" charset="0"/>
        </a:defRPr>
      </a:lvl9pPr>
    </p:titleStyle>
    <p:bodyStyle>
      <a:lvl1pPr marL="181446" indent="-181446" algn="l" defTabSz="453614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4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6798" indent="-281719" algn="l" defTabSz="453614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−"/>
        <a:defRPr sz="1604">
          <a:solidFill>
            <a:schemeClr val="tx1"/>
          </a:solidFill>
          <a:latin typeface="+mn-lt"/>
          <a:ea typeface="+mn-ea"/>
          <a:cs typeface="+mn-cs"/>
        </a:defRPr>
      </a:lvl2pPr>
      <a:lvl3pPr marL="627101" indent="-175079" algn="l" defTabSz="453614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4">
          <a:solidFill>
            <a:schemeClr val="tx1"/>
          </a:solidFill>
          <a:latin typeface="+mn-lt"/>
          <a:ea typeface="+mn-ea"/>
          <a:cs typeface="+mn-cs"/>
        </a:defRPr>
      </a:lvl3pPr>
      <a:lvl4pPr marL="894495" indent="-267393" algn="l" defTabSz="453614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−"/>
        <a:defRPr sz="1604">
          <a:solidFill>
            <a:schemeClr val="tx1"/>
          </a:solidFill>
          <a:latin typeface="+mn-lt"/>
          <a:ea typeface="+mn-ea"/>
          <a:cs typeface="+mn-cs"/>
        </a:defRPr>
      </a:lvl4pPr>
      <a:lvl5pPr marL="1171438" indent="-276943" algn="l" defTabSz="453614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4">
          <a:solidFill>
            <a:schemeClr val="tx1"/>
          </a:solidFill>
          <a:latin typeface="+mn-lt"/>
          <a:ea typeface="+mn-ea"/>
          <a:cs typeface="+mn-cs"/>
        </a:defRPr>
      </a:lvl5pPr>
      <a:lvl6pPr marL="1629827" indent="-276943" algn="l" defTabSz="453614" rtl="0" fontAlgn="base">
        <a:spcBef>
          <a:spcPct val="20000"/>
        </a:spcBef>
        <a:spcAft>
          <a:spcPct val="0"/>
        </a:spcAft>
        <a:buSzPct val="150000"/>
        <a:buFont typeface="Arial" pitchFamily="36" charset="0"/>
        <a:buChar char="•"/>
        <a:defRPr sz="1604">
          <a:solidFill>
            <a:schemeClr val="tx1"/>
          </a:solidFill>
          <a:latin typeface="+mn-lt"/>
          <a:ea typeface="+mn-ea"/>
          <a:cs typeface="+mn-cs"/>
        </a:defRPr>
      </a:lvl6pPr>
      <a:lvl7pPr marL="2088215" indent="-276943" algn="l" defTabSz="453614" rtl="0" fontAlgn="base">
        <a:spcBef>
          <a:spcPct val="20000"/>
        </a:spcBef>
        <a:spcAft>
          <a:spcPct val="0"/>
        </a:spcAft>
        <a:buSzPct val="150000"/>
        <a:buFont typeface="Arial" pitchFamily="36" charset="0"/>
        <a:buChar char="•"/>
        <a:defRPr sz="1604">
          <a:solidFill>
            <a:schemeClr val="tx1"/>
          </a:solidFill>
          <a:latin typeface="+mn-lt"/>
          <a:ea typeface="+mn-ea"/>
          <a:cs typeface="+mn-cs"/>
        </a:defRPr>
      </a:lvl7pPr>
      <a:lvl8pPr marL="2546604" indent="-276943" algn="l" defTabSz="453614" rtl="0" fontAlgn="base">
        <a:spcBef>
          <a:spcPct val="20000"/>
        </a:spcBef>
        <a:spcAft>
          <a:spcPct val="0"/>
        </a:spcAft>
        <a:buSzPct val="150000"/>
        <a:buFont typeface="Arial" pitchFamily="36" charset="0"/>
        <a:buChar char="•"/>
        <a:defRPr sz="1604">
          <a:solidFill>
            <a:schemeClr val="tx1"/>
          </a:solidFill>
          <a:latin typeface="+mn-lt"/>
          <a:ea typeface="+mn-ea"/>
          <a:cs typeface="+mn-cs"/>
        </a:defRPr>
      </a:lvl8pPr>
      <a:lvl9pPr marL="3004993" indent="-276943" algn="l" defTabSz="453614" rtl="0" fontAlgn="base">
        <a:spcBef>
          <a:spcPct val="20000"/>
        </a:spcBef>
        <a:spcAft>
          <a:spcPct val="0"/>
        </a:spcAft>
        <a:buSzPct val="150000"/>
        <a:buFont typeface="Arial" pitchFamily="36" charset="0"/>
        <a:buChar char="•"/>
        <a:defRPr sz="1604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1730980-4CC9-4DFA-A3F8-28771792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9837B10-CE5A-44F4-8F6C-CB45B393B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9D8DA3A-AA67-4188-BA6F-CF3932AE4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A62E-4483-4E81-8DC0-A062DEF68C57}" type="datetimeFigureOut">
              <a:rPr lang="lv-LV" smtClean="0"/>
              <a:t>10.08.21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D62AA05-00A4-49FA-9ED5-996DDC2BD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0D894ED-031E-4A02-B953-3793F6E5C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B425-1A75-4859-BF02-453F90CE7B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741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tex.stackexchange.com/questions/254074/how-to-draw-a-bunch-of-documents-icon-with-tikz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hyperlink" Target="https://en.wikipedia.org/wiki/Flag_of_Latv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ag_of_Latvi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0A1914E-C0C8-4527-8686-81E4BE14BDDF}"/>
              </a:ext>
            </a:extLst>
          </p:cNvPr>
          <p:cNvSpPr/>
          <p:nvPr/>
        </p:nvSpPr>
        <p:spPr>
          <a:xfrm>
            <a:off x="-17735" y="0"/>
            <a:ext cx="12192000" cy="9231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ttēls 5">
            <a:extLst>
              <a:ext uri="{FF2B5EF4-FFF2-40B4-BE49-F238E27FC236}">
                <a16:creationId xmlns:a16="http://schemas.microsoft.com/office/drawing/2014/main" id="{7C0ECCFC-9799-4733-BF0B-D994A8393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52786"/>
            <a:ext cx="2509955" cy="81762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3309B3E-9B64-4DB0-9A28-5242267C3D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14" y="5680529"/>
            <a:ext cx="1381613" cy="543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D8FA500-48D0-4F67-999A-489ABCEA62CB}"/>
              </a:ext>
            </a:extLst>
          </p:cNvPr>
          <p:cNvSpPr txBox="1">
            <a:spLocks/>
          </p:cNvSpPr>
          <p:nvPr/>
        </p:nvSpPr>
        <p:spPr>
          <a:xfrm>
            <a:off x="5909273" y="1588637"/>
            <a:ext cx="5948696" cy="3369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v-LV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Latvia–Lithuania</a:t>
            </a:r>
            <a:endParaRPr lang="lv-LV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ross</a:t>
            </a:r>
            <a:r>
              <a:rPr lang="lv-LV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</a:t>
            </a:r>
            <a:r>
              <a:rPr lang="lv-LV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ooperation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rogramme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– 2027</a:t>
            </a:r>
          </a:p>
          <a:p>
            <a:endParaRPr lang="lv-LV" sz="2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500" b="1">
                <a:solidFill>
                  <a:schemeClr val="tx1"/>
                </a:solidFill>
              </a:rPr>
              <a:t>Public hearing</a:t>
            </a:r>
          </a:p>
          <a:p>
            <a:r>
              <a:rPr lang="lv-LV" sz="2500" b="1">
                <a:solidFill>
                  <a:schemeClr val="tx1"/>
                </a:solidFill>
              </a:rPr>
              <a:t>On-line meeting</a:t>
            </a:r>
          </a:p>
          <a:p>
            <a:endParaRPr lang="lv-LV" sz="2500" b="1">
              <a:solidFill>
                <a:schemeClr val="tx1"/>
              </a:solidFill>
            </a:endParaRPr>
          </a:p>
          <a:p>
            <a:r>
              <a:rPr lang="lv-LV" sz="2500" b="1">
                <a:solidFill>
                  <a:schemeClr val="tx1"/>
                </a:solidFill>
              </a:rPr>
              <a:t>10 August, 2021</a:t>
            </a:r>
            <a:endParaRPr lang="en-LV" sz="2500" dirty="0">
              <a:solidFill>
                <a:schemeClr val="tx1"/>
              </a:solidFill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7B0AE36-8104-4644-9D67-FB0231424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3"/>
          <a:stretch/>
        </p:blipFill>
        <p:spPr>
          <a:xfrm>
            <a:off x="509665" y="1350734"/>
            <a:ext cx="5119293" cy="50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6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69582" cy="6857999"/>
          </a:xfrm>
          <a:solidFill>
            <a:schemeClr val="tx2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br>
              <a:rPr lang="en-GB" sz="3600" dirty="0">
                <a:solidFill>
                  <a:schemeClr val="bg1"/>
                </a:solidFill>
              </a:rPr>
            </a:br>
            <a:br>
              <a:rPr lang="en-GB" sz="3600" dirty="0">
                <a:solidFill>
                  <a:schemeClr val="bg1"/>
                </a:solidFill>
              </a:rPr>
            </a:br>
            <a:br>
              <a:rPr lang="en-GB" sz="3600" dirty="0">
                <a:solidFill>
                  <a:schemeClr val="bg1"/>
                </a:solidFill>
              </a:rPr>
            </a:br>
            <a:br>
              <a:rPr lang="lv-LV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</a:t>
            </a:r>
            <a:r>
              <a:rPr lang="en-US" sz="3600" dirty="0">
                <a:solidFill>
                  <a:schemeClr val="bg1"/>
                </a:solidFill>
              </a:rPr>
              <a:t>Green, resilient and sustainable development</a:t>
            </a:r>
            <a:br>
              <a:rPr lang="en-US" sz="3300" dirty="0">
                <a:solidFill>
                  <a:schemeClr val="bg1"/>
                </a:solidFill>
              </a:rPr>
            </a:br>
            <a:br>
              <a:rPr lang="en-US" sz="3300" dirty="0">
                <a:solidFill>
                  <a:schemeClr val="bg1"/>
                </a:solidFill>
              </a:rPr>
            </a:br>
            <a:r>
              <a:rPr lang="en-GB" sz="3600" b="1" i="1" dirty="0">
                <a:solidFill>
                  <a:schemeClr val="bg1"/>
                </a:solidFill>
              </a:rPr>
              <a:t>Promoting climate change adaption, risk prevention and disaster resilience</a:t>
            </a:r>
            <a:r>
              <a:rPr lang="en-LV" sz="3600" b="1" i="1" dirty="0">
                <a:solidFill>
                  <a:schemeClr val="bg1"/>
                </a:solidFill>
              </a:rPr>
              <a:t> </a:t>
            </a:r>
            <a:br>
              <a:rPr lang="x-non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200" b="1" dirty="0">
                <a:solidFill>
                  <a:schemeClr val="bg1"/>
                </a:solidFill>
              </a:rPr>
            </a:br>
            <a:br>
              <a:rPr lang="lv-LV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Graphic 7" descr="A group of trees with bushes and flowers">
            <a:extLst>
              <a:ext uri="{FF2B5EF4-FFF2-40B4-BE49-F238E27FC236}">
                <a16:creationId xmlns:a16="http://schemas.microsoft.com/office/drawing/2014/main" id="{7BB7EB5D-B68A-486C-AE5C-50A53D16D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6436" y="5239346"/>
            <a:ext cx="1919374" cy="19193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583A07-10F4-461F-B4D5-05E13F23DC80}"/>
              </a:ext>
            </a:extLst>
          </p:cNvPr>
          <p:cNvSpPr txBox="1"/>
          <p:nvPr/>
        </p:nvSpPr>
        <p:spPr>
          <a:xfrm>
            <a:off x="4182287" y="1473735"/>
            <a:ext cx="7909962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Joint management solutions of cross-border natural sites promoting climate change adaptation and addressing of disaster risks</a:t>
            </a:r>
            <a:endParaRPr lang="en-LV" sz="2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Flood protection and other green infrastructure measures (nature-based solutions, flood plains, ecosystem restoration, afforestation, natural water retention measures)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Joint monitoring to enhance the knowledge of climate impacts and facilitate a holistic and systems-based approach</a:t>
            </a:r>
            <a:r>
              <a:rPr lang="en-LV" sz="2400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Training, exchange of experience, etc., to support capacity building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Graphic 3" descr="An organic corner shape">
            <a:extLst>
              <a:ext uri="{FF2B5EF4-FFF2-40B4-BE49-F238E27FC236}">
                <a16:creationId xmlns:a16="http://schemas.microsoft.com/office/drawing/2014/main" id="{2D320FCD-8AE2-491C-89D2-289CDFFF1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"/>
            <a:ext cx="2743200" cy="2443942"/>
          </a:xfrm>
          <a:prstGeom prst="rect">
            <a:avLst/>
          </a:prstGeom>
        </p:spPr>
      </p:pic>
      <p:pic>
        <p:nvPicPr>
          <p:cNvPr id="7" name="Graphic 6" descr="Postit Notes with solid fill">
            <a:extLst>
              <a:ext uri="{FF2B5EF4-FFF2-40B4-BE49-F238E27FC236}">
                <a16:creationId xmlns:a16="http://schemas.microsoft.com/office/drawing/2014/main" id="{038853F3-8A38-E447-A05A-A93EC22F2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9621" y="676520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C4CB94-75A0-3F4B-97EE-4ED3B53A3D5D}"/>
              </a:ext>
            </a:extLst>
          </p:cNvPr>
          <p:cNvSpPr/>
          <p:nvPr/>
        </p:nvSpPr>
        <p:spPr>
          <a:xfrm>
            <a:off x="6800066" y="983701"/>
            <a:ext cx="2644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Indicative activities</a:t>
            </a:r>
            <a:endParaRPr lang="en-LV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69582" cy="6857999"/>
          </a:xfrm>
          <a:solidFill>
            <a:schemeClr val="tx2">
              <a:lumMod val="75000"/>
            </a:schemeClr>
          </a:solidFill>
        </p:spPr>
        <p:txBody>
          <a:bodyPr anchor="ctr">
            <a:noAutofit/>
          </a:bodyPr>
          <a:lstStyle/>
          <a:p>
            <a:br>
              <a:rPr lang="en-GB" sz="3100" dirty="0">
                <a:solidFill>
                  <a:schemeClr val="bg1"/>
                </a:solidFill>
              </a:rPr>
            </a:br>
            <a:br>
              <a:rPr lang="en-GB" sz="3100" dirty="0">
                <a:solidFill>
                  <a:schemeClr val="bg1"/>
                </a:solidFill>
              </a:rPr>
            </a:br>
            <a:br>
              <a:rPr lang="en-GB" sz="3100" dirty="0">
                <a:solidFill>
                  <a:schemeClr val="bg1"/>
                </a:solidFill>
              </a:rPr>
            </a:br>
            <a:br>
              <a:rPr lang="lv-LV" sz="3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3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</a:t>
            </a:r>
            <a:r>
              <a:rPr lang="en-US" sz="3100" dirty="0">
                <a:solidFill>
                  <a:schemeClr val="bg1"/>
                </a:solidFill>
              </a:rPr>
              <a:t>Green, resilient and sustainable development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r>
              <a:rPr lang="en-GB" sz="3100" i="1" dirty="0">
                <a:solidFill>
                  <a:schemeClr val="bg1"/>
                </a:solidFill>
              </a:rPr>
              <a:t>Enhancing protection and preservation of nature, biodiversity and green infrastructure, including in urban areas, and reducing all forms of pollution</a:t>
            </a:r>
            <a:r>
              <a:rPr lang="en-LV" sz="3100" i="1" dirty="0">
                <a:solidFill>
                  <a:schemeClr val="bg1"/>
                </a:solidFill>
              </a:rPr>
              <a:t> </a:t>
            </a:r>
            <a:r>
              <a:rPr lang="en-LV" sz="3100" b="1" i="1" dirty="0">
                <a:solidFill>
                  <a:schemeClr val="bg1"/>
                </a:solidFill>
              </a:rPr>
              <a:t> </a:t>
            </a:r>
            <a:br>
              <a:rPr lang="x-none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br>
              <a:rPr lang="lv-LV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83A07-10F4-461F-B4D5-05E13F23DC80}"/>
              </a:ext>
            </a:extLst>
          </p:cNvPr>
          <p:cNvSpPr txBox="1"/>
          <p:nvPr/>
        </p:nvSpPr>
        <p:spPr>
          <a:xfrm>
            <a:off x="4182286" y="1473735"/>
            <a:ext cx="800971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Safeguarding, maintaining and restoring of ecosystems and preservation of cross-border biodiversity</a:t>
            </a:r>
            <a:r>
              <a:rPr lang="en-LV" sz="2400" dirty="0"/>
              <a:t> </a:t>
            </a:r>
            <a:r>
              <a:rPr lang="en-GB" sz="2400" dirty="0"/>
              <a:t>and key species</a:t>
            </a:r>
            <a:endParaRPr lang="en-LV" sz="2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Development of joint solutions for enhancing sustainable management of natural capital and cross-border green networks</a:t>
            </a:r>
            <a:r>
              <a:rPr lang="en-LV" sz="2400" dirty="0"/>
              <a:t> </a:t>
            </a:r>
            <a:r>
              <a:rPr lang="en-GB" sz="2400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Joint solutions for reduction of pollution in  shared water bodies</a:t>
            </a:r>
            <a:r>
              <a:rPr lang="en-LV" sz="2400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Preservation of nature capital that are used for recreational purposes</a:t>
            </a:r>
            <a:r>
              <a:rPr lang="en-LV" sz="2400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Training, exchange of experience, etc., to support capacity building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Graphic 3" descr="An organic corner shape">
            <a:extLst>
              <a:ext uri="{FF2B5EF4-FFF2-40B4-BE49-F238E27FC236}">
                <a16:creationId xmlns:a16="http://schemas.microsoft.com/office/drawing/2014/main" id="{2D320FCD-8AE2-491C-89D2-289CDFFF1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-7438"/>
            <a:ext cx="2743200" cy="2443942"/>
          </a:xfrm>
          <a:prstGeom prst="rect">
            <a:avLst/>
          </a:prstGeom>
        </p:spPr>
      </p:pic>
      <p:pic>
        <p:nvPicPr>
          <p:cNvPr id="7" name="Graphic 6" descr="Postit Notes with solid fill">
            <a:extLst>
              <a:ext uri="{FF2B5EF4-FFF2-40B4-BE49-F238E27FC236}">
                <a16:creationId xmlns:a16="http://schemas.microsoft.com/office/drawing/2014/main" id="{038853F3-8A38-E447-A05A-A93EC22F2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9621" y="676520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C4CB94-75A0-3F4B-97EE-4ED3B53A3D5D}"/>
              </a:ext>
            </a:extLst>
          </p:cNvPr>
          <p:cNvSpPr/>
          <p:nvPr/>
        </p:nvSpPr>
        <p:spPr>
          <a:xfrm>
            <a:off x="6800066" y="983701"/>
            <a:ext cx="2644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Indicative activities</a:t>
            </a:r>
            <a:endParaRPr lang="en-LV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phic 12" descr="Footprints with solid fill">
            <a:extLst>
              <a:ext uri="{FF2B5EF4-FFF2-40B4-BE49-F238E27FC236}">
                <a16:creationId xmlns:a16="http://schemas.microsoft.com/office/drawing/2014/main" id="{5ABC3D11-46A9-D746-8E6D-9CB6D338B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4098" y="5585777"/>
            <a:ext cx="1328188" cy="13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0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7939E266-02AE-4420-A13E-758A44083EB9}"/>
              </a:ext>
            </a:extLst>
          </p:cNvPr>
          <p:cNvSpPr/>
          <p:nvPr/>
        </p:nvSpPr>
        <p:spPr>
          <a:xfrm>
            <a:off x="323730" y="905139"/>
            <a:ext cx="2495560" cy="18400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Aging society and depopulation of rural areas  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857602-6516-43CF-9BCD-6695EFF2F6B6}"/>
              </a:ext>
            </a:extLst>
          </p:cNvPr>
          <p:cNvSpPr/>
          <p:nvPr/>
        </p:nvSpPr>
        <p:spPr>
          <a:xfrm>
            <a:off x="4059002" y="1102020"/>
            <a:ext cx="2495560" cy="18400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err="1">
                <a:solidFill>
                  <a:schemeClr val="tx2">
                    <a:lumMod val="75000"/>
                  </a:schemeClr>
                </a:solidFill>
              </a:rPr>
              <a:t>Unemploy-ment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 level above national average 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8F5AC3-25A1-4EB8-BACD-6844EBCF8DE4}"/>
              </a:ext>
            </a:extLst>
          </p:cNvPr>
          <p:cNvSpPr/>
          <p:nvPr/>
        </p:nvSpPr>
        <p:spPr>
          <a:xfrm>
            <a:off x="1952326" y="2280320"/>
            <a:ext cx="2387190" cy="18400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Poverty level above national average 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667C4F-E6D9-4086-885B-BC4D55A23C31}"/>
              </a:ext>
            </a:extLst>
          </p:cNvPr>
          <p:cNvSpPr/>
          <p:nvPr/>
        </p:nvSpPr>
        <p:spPr>
          <a:xfrm>
            <a:off x="5671293" y="2422265"/>
            <a:ext cx="2495560" cy="18400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Insufficient capacities for provision of social services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C7D5B4-72E8-4205-AE69-035FF73A3A1A}"/>
              </a:ext>
            </a:extLst>
          </p:cNvPr>
          <p:cNvSpPr txBox="1"/>
          <p:nvPr/>
        </p:nvSpPr>
        <p:spPr>
          <a:xfrm>
            <a:off x="308754" y="26938"/>
            <a:ext cx="9825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b="1"/>
              <a:t>Fair and Inclusive Society </a:t>
            </a:r>
            <a:r>
              <a:rPr kumimoji="0" lang="lv-LV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CHALLENGES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13E320-B656-4E28-9F5B-5883F3EE86AE}"/>
              </a:ext>
            </a:extLst>
          </p:cNvPr>
          <p:cNvGrpSpPr/>
          <p:nvPr/>
        </p:nvGrpSpPr>
        <p:grpSpPr>
          <a:xfrm>
            <a:off x="8490831" y="520738"/>
            <a:ext cx="5273189" cy="6433923"/>
            <a:chOff x="7230559" y="2656785"/>
            <a:chExt cx="8510673" cy="10309559"/>
          </a:xfrm>
          <a:solidFill>
            <a:schemeClr val="accent1">
              <a:lumMod val="20000"/>
              <a:lumOff val="80000"/>
              <a:alpha val="81000"/>
            </a:schemeClr>
          </a:solidFill>
        </p:grpSpPr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20D68106-6F7D-4DBF-91B6-8838320F3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095" y="2656785"/>
              <a:ext cx="4880478" cy="4758114"/>
            </a:xfrm>
            <a:custGeom>
              <a:avLst/>
              <a:gdLst>
                <a:gd name="connsiteX0" fmla="*/ 1375670 w 4880478"/>
                <a:gd name="connsiteY0" fmla="*/ 56 h 4758114"/>
                <a:gd name="connsiteX1" fmla="*/ 1625138 w 4880478"/>
                <a:gd name="connsiteY1" fmla="*/ 9203 h 4758114"/>
                <a:gd name="connsiteX2" fmla="*/ 4849744 w 4880478"/>
                <a:gd name="connsiteY2" fmla="*/ 1915432 h 4758114"/>
                <a:gd name="connsiteX3" fmla="*/ 4880478 w 4880478"/>
                <a:gd name="connsiteY3" fmla="*/ 1967975 h 4758114"/>
                <a:gd name="connsiteX4" fmla="*/ 3288102 w 4880478"/>
                <a:gd name="connsiteY4" fmla="*/ 3203322 h 4758114"/>
                <a:gd name="connsiteX5" fmla="*/ 3388295 w 4880478"/>
                <a:gd name="connsiteY5" fmla="*/ 3335763 h 4758114"/>
                <a:gd name="connsiteX6" fmla="*/ 3427116 w 4880478"/>
                <a:gd name="connsiteY6" fmla="*/ 3323583 h 4758114"/>
                <a:gd name="connsiteX7" fmla="*/ 3767162 w 4880478"/>
                <a:gd name="connsiteY7" fmla="*/ 3412117 h 4758114"/>
                <a:gd name="connsiteX8" fmla="*/ 3599364 w 4880478"/>
                <a:gd name="connsiteY8" fmla="*/ 3975330 h 4758114"/>
                <a:gd name="connsiteX9" fmla="*/ 3012601 w 4880478"/>
                <a:gd name="connsiteY9" fmla="*/ 4008117 h 4758114"/>
                <a:gd name="connsiteX10" fmla="*/ 3005236 w 4880478"/>
                <a:gd name="connsiteY10" fmla="*/ 3656813 h 4758114"/>
                <a:gd name="connsiteX11" fmla="*/ 3039404 w 4880478"/>
                <a:gd name="connsiteY11" fmla="*/ 3599519 h 4758114"/>
                <a:gd name="connsiteX12" fmla="*/ 2942506 w 4880478"/>
                <a:gd name="connsiteY12" fmla="*/ 3471431 h 4758114"/>
                <a:gd name="connsiteX13" fmla="*/ 1283956 w 4880478"/>
                <a:gd name="connsiteY13" fmla="*/ 4758114 h 4758114"/>
                <a:gd name="connsiteX14" fmla="*/ 752534 w 4880478"/>
                <a:gd name="connsiteY14" fmla="*/ 2917678 h 4758114"/>
                <a:gd name="connsiteX15" fmla="*/ 792897 w 4880478"/>
                <a:gd name="connsiteY15" fmla="*/ 2943618 h 4758114"/>
                <a:gd name="connsiteX16" fmla="*/ 1063100 w 4880478"/>
                <a:gd name="connsiteY16" fmla="*/ 2976029 h 4758114"/>
                <a:gd name="connsiteX17" fmla="*/ 1321266 w 4880478"/>
                <a:gd name="connsiteY17" fmla="*/ 2254677 h 4758114"/>
                <a:gd name="connsiteX18" fmla="*/ 718228 w 4880478"/>
                <a:gd name="connsiteY18" fmla="*/ 1782086 h 4758114"/>
                <a:gd name="connsiteX19" fmla="*/ 506924 w 4880478"/>
                <a:gd name="connsiteY19" fmla="*/ 1953581 h 4758114"/>
                <a:gd name="connsiteX20" fmla="*/ 486668 w 4880478"/>
                <a:gd name="connsiteY20" fmla="*/ 1996921 h 4758114"/>
                <a:gd name="connsiteX21" fmla="*/ 0 w 4880478"/>
                <a:gd name="connsiteY21" fmla="*/ 311477 h 4758114"/>
                <a:gd name="connsiteX22" fmla="*/ 160194 w 4880478"/>
                <a:gd name="connsiteY22" fmla="*/ 244456 h 4758114"/>
                <a:gd name="connsiteX23" fmla="*/ 1375670 w 4880478"/>
                <a:gd name="connsiteY23" fmla="*/ 56 h 475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80478" h="4758114">
                  <a:moveTo>
                    <a:pt x="1375670" y="56"/>
                  </a:moveTo>
                  <a:cubicBezTo>
                    <a:pt x="1458519" y="-451"/>
                    <a:pt x="1541684" y="2532"/>
                    <a:pt x="1625138" y="9203"/>
                  </a:cubicBezTo>
                  <a:cubicBezTo>
                    <a:pt x="2928251" y="113888"/>
                    <a:pt x="4048723" y="677683"/>
                    <a:pt x="4849744" y="1915432"/>
                  </a:cubicBezTo>
                  <a:lnTo>
                    <a:pt x="4880478" y="1967975"/>
                  </a:lnTo>
                  <a:lnTo>
                    <a:pt x="3288102" y="3203322"/>
                  </a:lnTo>
                  <a:lnTo>
                    <a:pt x="3388295" y="3335763"/>
                  </a:lnTo>
                  <a:lnTo>
                    <a:pt x="3427116" y="3323583"/>
                  </a:lnTo>
                  <a:cubicBezTo>
                    <a:pt x="3565119" y="3291975"/>
                    <a:pt x="3694854" y="3320571"/>
                    <a:pt x="3767162" y="3412117"/>
                  </a:cubicBezTo>
                  <a:cubicBezTo>
                    <a:pt x="3882856" y="3558590"/>
                    <a:pt x="3807731" y="3810749"/>
                    <a:pt x="3599364" y="3975330"/>
                  </a:cubicBezTo>
                  <a:cubicBezTo>
                    <a:pt x="3390998" y="4139912"/>
                    <a:pt x="3128295" y="4154590"/>
                    <a:pt x="3012601" y="4008117"/>
                  </a:cubicBezTo>
                  <a:cubicBezTo>
                    <a:pt x="2940293" y="3916572"/>
                    <a:pt x="2942523" y="3783743"/>
                    <a:pt x="3005236" y="3656813"/>
                  </a:cubicBezTo>
                  <a:lnTo>
                    <a:pt x="3039404" y="3599519"/>
                  </a:lnTo>
                  <a:lnTo>
                    <a:pt x="2942506" y="3471431"/>
                  </a:lnTo>
                  <a:lnTo>
                    <a:pt x="1283956" y="4758114"/>
                  </a:lnTo>
                  <a:lnTo>
                    <a:pt x="752534" y="2917678"/>
                  </a:lnTo>
                  <a:lnTo>
                    <a:pt x="792897" y="2943618"/>
                  </a:lnTo>
                  <a:cubicBezTo>
                    <a:pt x="880214" y="2988134"/>
                    <a:pt x="973919" y="3001789"/>
                    <a:pt x="1063100" y="2976029"/>
                  </a:cubicBezTo>
                  <a:cubicBezTo>
                    <a:pt x="1300915" y="2907336"/>
                    <a:pt x="1416500" y="2584376"/>
                    <a:pt x="1321266" y="2254677"/>
                  </a:cubicBezTo>
                  <a:cubicBezTo>
                    <a:pt x="1226032" y="1924979"/>
                    <a:pt x="956043" y="1713392"/>
                    <a:pt x="718228" y="1782086"/>
                  </a:cubicBezTo>
                  <a:cubicBezTo>
                    <a:pt x="629047" y="1807846"/>
                    <a:pt x="557055" y="1869362"/>
                    <a:pt x="506924" y="1953581"/>
                  </a:cubicBezTo>
                  <a:lnTo>
                    <a:pt x="486668" y="1996921"/>
                  </a:lnTo>
                  <a:lnTo>
                    <a:pt x="0" y="311477"/>
                  </a:lnTo>
                  <a:lnTo>
                    <a:pt x="160194" y="244456"/>
                  </a:lnTo>
                  <a:cubicBezTo>
                    <a:pt x="555098" y="92352"/>
                    <a:pt x="961426" y="2588"/>
                    <a:pt x="1375670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A14D9BA6-8B88-4BA5-9A68-C5216C2C1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733" y="3025896"/>
              <a:ext cx="4027715" cy="4519591"/>
            </a:xfrm>
            <a:custGeom>
              <a:avLst/>
              <a:gdLst>
                <a:gd name="connsiteX0" fmla="*/ 2656492 w 4027715"/>
                <a:gd name="connsiteY0" fmla="*/ 0 h 4519591"/>
                <a:gd name="connsiteX1" fmla="*/ 3207935 w 4027715"/>
                <a:gd name="connsiteY1" fmla="*/ 1909777 h 4519591"/>
                <a:gd name="connsiteX2" fmla="*/ 3328873 w 4027715"/>
                <a:gd name="connsiteY2" fmla="*/ 1875964 h 4519591"/>
                <a:gd name="connsiteX3" fmla="*/ 3332754 w 4027715"/>
                <a:gd name="connsiteY3" fmla="*/ 1829468 h 4519591"/>
                <a:gd name="connsiteX4" fmla="*/ 3543171 w 4027715"/>
                <a:gd name="connsiteY4" fmla="*/ 1548054 h 4519591"/>
                <a:gd name="connsiteX5" fmla="*/ 3611318 w 4027715"/>
                <a:gd name="connsiteY5" fmla="*/ 1538536 h 4519591"/>
                <a:gd name="connsiteX6" fmla="*/ 4001281 w 4027715"/>
                <a:gd name="connsiteY6" fmla="*/ 1916158 h 4519591"/>
                <a:gd name="connsiteX7" fmla="*/ 3810008 w 4027715"/>
                <a:gd name="connsiteY7" fmla="*/ 2471838 h 4519591"/>
                <a:gd name="connsiteX8" fmla="*/ 3481946 w 4027715"/>
                <a:gd name="connsiteY8" fmla="*/ 2345964 h 4519591"/>
                <a:gd name="connsiteX9" fmla="*/ 3445441 w 4027715"/>
                <a:gd name="connsiteY9" fmla="*/ 2297513 h 4519591"/>
                <a:gd name="connsiteX10" fmla="*/ 3329272 w 4027715"/>
                <a:gd name="connsiteY10" fmla="*/ 2329993 h 4519591"/>
                <a:gd name="connsiteX11" fmla="*/ 3937611 w 4027715"/>
                <a:gd name="connsiteY11" fmla="*/ 4436812 h 4519591"/>
                <a:gd name="connsiteX12" fmla="*/ 2370875 w 4027715"/>
                <a:gd name="connsiteY12" fmla="*/ 4469749 h 4519591"/>
                <a:gd name="connsiteX13" fmla="*/ 2416213 w 4027715"/>
                <a:gd name="connsiteY13" fmla="*/ 4430113 h 4519591"/>
                <a:gd name="connsiteX14" fmla="*/ 2522334 w 4027715"/>
                <a:gd name="connsiteY14" fmla="*/ 4179517 h 4519591"/>
                <a:gd name="connsiteX15" fmla="*/ 1900958 w 4027715"/>
                <a:gd name="connsiteY15" fmla="*/ 3731311 h 4519591"/>
                <a:gd name="connsiteX16" fmla="*/ 1279582 w 4027715"/>
                <a:gd name="connsiteY16" fmla="*/ 4179517 h 4519591"/>
                <a:gd name="connsiteX17" fmla="*/ 1385703 w 4027715"/>
                <a:gd name="connsiteY17" fmla="*/ 4430113 h 4519591"/>
                <a:gd name="connsiteX18" fmla="*/ 1453110 w 4027715"/>
                <a:gd name="connsiteY18" fmla="*/ 4489043 h 4519591"/>
                <a:gd name="connsiteX19" fmla="*/ 0 w 4027715"/>
                <a:gd name="connsiteY19" fmla="*/ 4519591 h 4519591"/>
                <a:gd name="connsiteX20" fmla="*/ 139808 w 4027715"/>
                <a:gd name="connsiteY20" fmla="*/ 4374077 h 4519591"/>
                <a:gd name="connsiteX21" fmla="*/ 687100 w 4027715"/>
                <a:gd name="connsiteY21" fmla="*/ 2922965 h 4519591"/>
                <a:gd name="connsiteX22" fmla="*/ 2079139 w 4027715"/>
                <a:gd name="connsiteY22" fmla="*/ 308572 h 4519591"/>
                <a:gd name="connsiteX23" fmla="*/ 2477940 w 4027715"/>
                <a:gd name="connsiteY23" fmla="*/ 86202 h 45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27715" h="4519591">
                  <a:moveTo>
                    <a:pt x="2656492" y="0"/>
                  </a:moveTo>
                  <a:lnTo>
                    <a:pt x="3207935" y="1909777"/>
                  </a:lnTo>
                  <a:lnTo>
                    <a:pt x="3328873" y="1875964"/>
                  </a:lnTo>
                  <a:lnTo>
                    <a:pt x="3332754" y="1829468"/>
                  </a:lnTo>
                  <a:cubicBezTo>
                    <a:pt x="3355614" y="1689749"/>
                    <a:pt x="3431095" y="1580427"/>
                    <a:pt x="3543171" y="1548054"/>
                  </a:cubicBezTo>
                  <a:cubicBezTo>
                    <a:pt x="3565587" y="1541579"/>
                    <a:pt x="3588404" y="1538488"/>
                    <a:pt x="3611318" y="1538536"/>
                  </a:cubicBezTo>
                  <a:cubicBezTo>
                    <a:pt x="3771716" y="1538868"/>
                    <a:pt x="3936807" y="1692949"/>
                    <a:pt x="4001281" y="1916158"/>
                  </a:cubicBezTo>
                  <a:cubicBezTo>
                    <a:pt x="4074966" y="2171254"/>
                    <a:pt x="3989329" y="2420040"/>
                    <a:pt x="3810008" y="2471838"/>
                  </a:cubicBezTo>
                  <a:cubicBezTo>
                    <a:pt x="3697931" y="2504211"/>
                    <a:pt x="3575785" y="2451974"/>
                    <a:pt x="3481946" y="2345964"/>
                  </a:cubicBezTo>
                  <a:lnTo>
                    <a:pt x="3445441" y="2297513"/>
                  </a:lnTo>
                  <a:lnTo>
                    <a:pt x="3329272" y="2329993"/>
                  </a:lnTo>
                  <a:lnTo>
                    <a:pt x="3937611" y="4436812"/>
                  </a:lnTo>
                  <a:lnTo>
                    <a:pt x="2370875" y="4469749"/>
                  </a:lnTo>
                  <a:lnTo>
                    <a:pt x="2416213" y="4430113"/>
                  </a:lnTo>
                  <a:cubicBezTo>
                    <a:pt x="2483212" y="4358579"/>
                    <a:pt x="2522334" y="4272344"/>
                    <a:pt x="2522334" y="4179517"/>
                  </a:cubicBezTo>
                  <a:cubicBezTo>
                    <a:pt x="2522334" y="3931980"/>
                    <a:pt x="2244134" y="3731311"/>
                    <a:pt x="1900958" y="3731311"/>
                  </a:cubicBezTo>
                  <a:cubicBezTo>
                    <a:pt x="1557782" y="3731311"/>
                    <a:pt x="1279582" y="3931980"/>
                    <a:pt x="1279582" y="4179517"/>
                  </a:cubicBezTo>
                  <a:cubicBezTo>
                    <a:pt x="1279582" y="4272344"/>
                    <a:pt x="1318704" y="4358579"/>
                    <a:pt x="1385703" y="4430113"/>
                  </a:cubicBezTo>
                  <a:lnTo>
                    <a:pt x="1453110" y="4489043"/>
                  </a:lnTo>
                  <a:lnTo>
                    <a:pt x="0" y="4519591"/>
                  </a:lnTo>
                  <a:lnTo>
                    <a:pt x="139808" y="4374077"/>
                  </a:lnTo>
                  <a:cubicBezTo>
                    <a:pt x="486514" y="3985715"/>
                    <a:pt x="708049" y="3525846"/>
                    <a:pt x="687100" y="2922965"/>
                  </a:cubicBezTo>
                  <a:cubicBezTo>
                    <a:pt x="643321" y="1694112"/>
                    <a:pt x="1156358" y="854577"/>
                    <a:pt x="2079139" y="308572"/>
                  </a:cubicBezTo>
                  <a:cubicBezTo>
                    <a:pt x="2210477" y="230571"/>
                    <a:pt x="2342498" y="155308"/>
                    <a:pt x="2477940" y="86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3">
              <a:extLst>
                <a:ext uri="{FF2B5EF4-FFF2-40B4-BE49-F238E27FC236}">
                  <a16:creationId xmlns:a16="http://schemas.microsoft.com/office/drawing/2014/main" id="{298C8A38-EED7-4AF2-8926-F727E347F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495" y="4746943"/>
              <a:ext cx="4013737" cy="4827271"/>
            </a:xfrm>
            <a:custGeom>
              <a:avLst/>
              <a:gdLst>
                <a:gd name="connsiteX0" fmla="*/ 3589107 w 4013737"/>
                <a:gd name="connsiteY0" fmla="*/ 0 h 4827271"/>
                <a:gd name="connsiteX1" fmla="*/ 3622879 w 4013737"/>
                <a:gd name="connsiteY1" fmla="*/ 57737 h 4827271"/>
                <a:gd name="connsiteX2" fmla="*/ 4009520 w 4013737"/>
                <a:gd name="connsiteY2" fmla="*/ 2058558 h 4827271"/>
                <a:gd name="connsiteX3" fmla="*/ 3195501 w 4013737"/>
                <a:gd name="connsiteY3" fmla="*/ 4141998 h 4827271"/>
                <a:gd name="connsiteX4" fmla="*/ 2703671 w 4013737"/>
                <a:gd name="connsiteY4" fmla="*/ 4807742 h 4827271"/>
                <a:gd name="connsiteX5" fmla="*/ 2693236 w 4013737"/>
                <a:gd name="connsiteY5" fmla="*/ 4827271 h 4827271"/>
                <a:gd name="connsiteX6" fmla="*/ 1673437 w 4013737"/>
                <a:gd name="connsiteY6" fmla="*/ 4053730 h 4827271"/>
                <a:gd name="connsiteX7" fmla="*/ 1568678 w 4013737"/>
                <a:gd name="connsiteY7" fmla="*/ 4189390 h 4827271"/>
                <a:gd name="connsiteX8" fmla="*/ 1605343 w 4013737"/>
                <a:gd name="connsiteY8" fmla="*/ 4256189 h 4827271"/>
                <a:gd name="connsiteX9" fmla="*/ 1585410 w 4013737"/>
                <a:gd name="connsiteY9" fmla="*/ 4607005 h 4827271"/>
                <a:gd name="connsiteX10" fmla="*/ 1000197 w 4013737"/>
                <a:gd name="connsiteY10" fmla="*/ 4553243 h 4827271"/>
                <a:gd name="connsiteX11" fmla="*/ 852659 w 4013737"/>
                <a:gd name="connsiteY11" fmla="*/ 3984387 h 4827271"/>
                <a:gd name="connsiteX12" fmla="*/ 1195654 w 4013737"/>
                <a:gd name="connsiteY12" fmla="*/ 3908077 h 4827271"/>
                <a:gd name="connsiteX13" fmla="*/ 1225240 w 4013737"/>
                <a:gd name="connsiteY13" fmla="*/ 3918537 h 4827271"/>
                <a:gd name="connsiteX14" fmla="*/ 1324960 w 4013737"/>
                <a:gd name="connsiteY14" fmla="*/ 3789402 h 4827271"/>
                <a:gd name="connsiteX15" fmla="*/ 0 w 4013737"/>
                <a:gd name="connsiteY15" fmla="*/ 2784389 h 4827271"/>
                <a:gd name="connsiteX16" fmla="*/ 1492268 w 4013737"/>
                <a:gd name="connsiteY16" fmla="*/ 1626705 h 4827271"/>
                <a:gd name="connsiteX17" fmla="*/ 1485805 w 4013737"/>
                <a:gd name="connsiteY17" fmla="*/ 1643595 h 4827271"/>
                <a:gd name="connsiteX18" fmla="*/ 1539429 w 4013737"/>
                <a:gd name="connsiteY18" fmla="*/ 2005108 h 4827271"/>
                <a:gd name="connsiteX19" fmla="*/ 2304857 w 4013737"/>
                <a:gd name="connsiteY19" fmla="*/ 1971681 h 4827271"/>
                <a:gd name="connsiteX20" fmla="*/ 2514659 w 4013737"/>
                <a:gd name="connsiteY20" fmla="*/ 1234809 h 4827271"/>
                <a:gd name="connsiteX21" fmla="*/ 2175396 w 4013737"/>
                <a:gd name="connsiteY21" fmla="*/ 1098912 h 4827271"/>
                <a:gd name="connsiteX22" fmla="*/ 2172023 w 4013737"/>
                <a:gd name="connsiteY22" fmla="*/ 1099358 h 48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13737" h="4827271">
                  <a:moveTo>
                    <a:pt x="3589107" y="0"/>
                  </a:moveTo>
                  <a:lnTo>
                    <a:pt x="3622879" y="57737"/>
                  </a:lnTo>
                  <a:cubicBezTo>
                    <a:pt x="3915773" y="615192"/>
                    <a:pt x="4038848" y="1278465"/>
                    <a:pt x="4009520" y="2058558"/>
                  </a:cubicBezTo>
                  <a:cubicBezTo>
                    <a:pt x="3967109" y="2761933"/>
                    <a:pt x="3694857" y="3507046"/>
                    <a:pt x="3195501" y="4141998"/>
                  </a:cubicBezTo>
                  <a:cubicBezTo>
                    <a:pt x="3025857" y="4358212"/>
                    <a:pt x="2850057" y="4567582"/>
                    <a:pt x="2703671" y="4807742"/>
                  </a:cubicBezTo>
                  <a:lnTo>
                    <a:pt x="2693236" y="4827271"/>
                  </a:lnTo>
                  <a:lnTo>
                    <a:pt x="1673437" y="4053730"/>
                  </a:lnTo>
                  <a:lnTo>
                    <a:pt x="1568678" y="4189390"/>
                  </a:lnTo>
                  <a:lnTo>
                    <a:pt x="1605343" y="4256189"/>
                  </a:lnTo>
                  <a:cubicBezTo>
                    <a:pt x="1663472" y="4385281"/>
                    <a:pt x="1660947" y="4518106"/>
                    <a:pt x="1585410" y="4607005"/>
                  </a:cubicBezTo>
                  <a:cubicBezTo>
                    <a:pt x="1464549" y="4749245"/>
                    <a:pt x="1202540" y="4725175"/>
                    <a:pt x="1000197" y="4553243"/>
                  </a:cubicBezTo>
                  <a:cubicBezTo>
                    <a:pt x="797852" y="4381312"/>
                    <a:pt x="731797" y="4126627"/>
                    <a:pt x="852659" y="3984387"/>
                  </a:cubicBezTo>
                  <a:cubicBezTo>
                    <a:pt x="928196" y="3895487"/>
                    <a:pt x="1058871" y="3871551"/>
                    <a:pt x="1195654" y="3908077"/>
                  </a:cubicBezTo>
                  <a:lnTo>
                    <a:pt x="1225240" y="3918537"/>
                  </a:lnTo>
                  <a:lnTo>
                    <a:pt x="1324960" y="3789402"/>
                  </a:lnTo>
                  <a:lnTo>
                    <a:pt x="0" y="2784389"/>
                  </a:lnTo>
                  <a:lnTo>
                    <a:pt x="1492268" y="1626705"/>
                  </a:lnTo>
                  <a:lnTo>
                    <a:pt x="1485805" y="1643595"/>
                  </a:lnTo>
                  <a:cubicBezTo>
                    <a:pt x="1447839" y="1776943"/>
                    <a:pt x="1462714" y="1907983"/>
                    <a:pt x="1539429" y="2005108"/>
                  </a:cubicBezTo>
                  <a:cubicBezTo>
                    <a:pt x="1692861" y="2199358"/>
                    <a:pt x="2035555" y="2184392"/>
                    <a:pt x="2304857" y="1971681"/>
                  </a:cubicBezTo>
                  <a:cubicBezTo>
                    <a:pt x="2574159" y="1758969"/>
                    <a:pt x="2668090" y="1429059"/>
                    <a:pt x="2514659" y="1234809"/>
                  </a:cubicBezTo>
                  <a:cubicBezTo>
                    <a:pt x="2437943" y="1137684"/>
                    <a:pt x="2313911" y="1092862"/>
                    <a:pt x="2175396" y="1098912"/>
                  </a:cubicBezTo>
                  <a:lnTo>
                    <a:pt x="2172023" y="10993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E33F62AE-91C1-4E6B-AA82-26E3AD5A0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559" y="6867448"/>
              <a:ext cx="4282788" cy="4762837"/>
            </a:xfrm>
            <a:custGeom>
              <a:avLst/>
              <a:gdLst>
                <a:gd name="connsiteX0" fmla="*/ 2249130 w 4282788"/>
                <a:gd name="connsiteY0" fmla="*/ 0 h 4762837"/>
                <a:gd name="connsiteX1" fmla="*/ 2729905 w 4282788"/>
                <a:gd name="connsiteY1" fmla="*/ 337966 h 4762837"/>
                <a:gd name="connsiteX2" fmla="*/ 2517936 w 4282788"/>
                <a:gd name="connsiteY2" fmla="*/ 618212 h 4762837"/>
                <a:gd name="connsiteX3" fmla="*/ 2467813 w 4282788"/>
                <a:gd name="connsiteY3" fmla="*/ 637337 h 4762837"/>
                <a:gd name="connsiteX4" fmla="*/ 2467813 w 4282788"/>
                <a:gd name="connsiteY4" fmla="*/ 779498 h 4762837"/>
                <a:gd name="connsiteX5" fmla="*/ 4282788 w 4282788"/>
                <a:gd name="connsiteY5" fmla="*/ 741342 h 4762837"/>
                <a:gd name="connsiteX6" fmla="*/ 3711774 w 4282788"/>
                <a:gd name="connsiteY6" fmla="*/ 2495583 h 4762837"/>
                <a:gd name="connsiteX7" fmla="*/ 3682502 w 4282788"/>
                <a:gd name="connsiteY7" fmla="*/ 2427722 h 4762837"/>
                <a:gd name="connsiteX8" fmla="*/ 3476429 w 4282788"/>
                <a:gd name="connsiteY8" fmla="*/ 2249974 h 4762837"/>
                <a:gd name="connsiteX9" fmla="*/ 2859508 w 4282788"/>
                <a:gd name="connsiteY9" fmla="*/ 2704289 h 4762837"/>
                <a:gd name="connsiteX10" fmla="*/ 3095951 w 4282788"/>
                <a:gd name="connsiteY10" fmla="*/ 3433048 h 4762837"/>
                <a:gd name="connsiteX11" fmla="*/ 3367003 w 4282788"/>
                <a:gd name="connsiteY11" fmla="*/ 3408745 h 4762837"/>
                <a:gd name="connsiteX12" fmla="*/ 3426100 w 4282788"/>
                <a:gd name="connsiteY12" fmla="*/ 3373220 h 4762837"/>
                <a:gd name="connsiteX13" fmla="*/ 3008523 w 4282788"/>
                <a:gd name="connsiteY13" fmla="*/ 4656080 h 4762837"/>
                <a:gd name="connsiteX14" fmla="*/ 2963608 w 4282788"/>
                <a:gd name="connsiteY14" fmla="*/ 4637940 h 4762837"/>
                <a:gd name="connsiteX15" fmla="*/ 2215259 w 4282788"/>
                <a:gd name="connsiteY15" fmla="*/ 4687887 h 4762837"/>
                <a:gd name="connsiteX16" fmla="*/ 1100943 w 4282788"/>
                <a:gd name="connsiteY16" fmla="*/ 4709782 h 4762837"/>
                <a:gd name="connsiteX17" fmla="*/ 715140 w 4282788"/>
                <a:gd name="connsiteY17" fmla="*/ 3996829 h 4762837"/>
                <a:gd name="connsiteX18" fmla="*/ 797909 w 4282788"/>
                <a:gd name="connsiteY18" fmla="*/ 3537719 h 4762837"/>
                <a:gd name="connsiteX19" fmla="*/ 667940 w 4282788"/>
                <a:gd name="connsiteY19" fmla="*/ 3079977 h 4762837"/>
                <a:gd name="connsiteX20" fmla="*/ 643314 w 4282788"/>
                <a:gd name="connsiteY20" fmla="*/ 2754975 h 4762837"/>
                <a:gd name="connsiteX21" fmla="*/ 607744 w 4282788"/>
                <a:gd name="connsiteY21" fmla="*/ 2596920 h 4762837"/>
                <a:gd name="connsiteX22" fmla="*/ 536603 w 4282788"/>
                <a:gd name="connsiteY22" fmla="*/ 2200759 h 4762837"/>
                <a:gd name="connsiteX23" fmla="*/ 490772 w 4282788"/>
                <a:gd name="connsiteY23" fmla="*/ 1740281 h 4762837"/>
                <a:gd name="connsiteX24" fmla="*/ 156956 w 4282788"/>
                <a:gd name="connsiteY24" fmla="*/ 1480963 h 4762837"/>
                <a:gd name="connsiteX25" fmla="*/ 73502 w 4282788"/>
                <a:gd name="connsiteY25" fmla="*/ 996537 h 4762837"/>
                <a:gd name="connsiteX26" fmla="*/ 193552 w 4282788"/>
                <a:gd name="connsiteY26" fmla="*/ 834891 h 4762837"/>
                <a:gd name="connsiteX27" fmla="*/ 201210 w 4282788"/>
                <a:gd name="connsiteY27" fmla="*/ 827147 h 4762837"/>
                <a:gd name="connsiteX28" fmla="*/ 2030445 w 4282788"/>
                <a:gd name="connsiteY28" fmla="*/ 788692 h 4762837"/>
                <a:gd name="connsiteX29" fmla="*/ 2030445 w 4282788"/>
                <a:gd name="connsiteY29" fmla="*/ 637336 h 4762837"/>
                <a:gd name="connsiteX30" fmla="*/ 1980324 w 4282788"/>
                <a:gd name="connsiteY30" fmla="*/ 618212 h 4762837"/>
                <a:gd name="connsiteX31" fmla="*/ 1768355 w 4282788"/>
                <a:gd name="connsiteY31" fmla="*/ 337966 h 4762837"/>
                <a:gd name="connsiteX32" fmla="*/ 2249130 w 4282788"/>
                <a:gd name="connsiteY32" fmla="*/ 0 h 476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282788" h="4762837">
                  <a:moveTo>
                    <a:pt x="2249130" y="0"/>
                  </a:moveTo>
                  <a:cubicBezTo>
                    <a:pt x="2514655" y="0"/>
                    <a:pt x="2729905" y="151313"/>
                    <a:pt x="2729905" y="337966"/>
                  </a:cubicBezTo>
                  <a:cubicBezTo>
                    <a:pt x="2729905" y="454624"/>
                    <a:pt x="2645823" y="557477"/>
                    <a:pt x="2517936" y="618212"/>
                  </a:cubicBezTo>
                  <a:lnTo>
                    <a:pt x="2467813" y="637337"/>
                  </a:lnTo>
                  <a:lnTo>
                    <a:pt x="2467813" y="779498"/>
                  </a:lnTo>
                  <a:lnTo>
                    <a:pt x="4282788" y="741342"/>
                  </a:lnTo>
                  <a:lnTo>
                    <a:pt x="3711774" y="2495583"/>
                  </a:lnTo>
                  <a:lnTo>
                    <a:pt x="3682502" y="2427722"/>
                  </a:lnTo>
                  <a:cubicBezTo>
                    <a:pt x="3634915" y="2342039"/>
                    <a:pt x="3564798" y="2278394"/>
                    <a:pt x="3476429" y="2249974"/>
                  </a:cubicBezTo>
                  <a:cubicBezTo>
                    <a:pt x="3240779" y="2174189"/>
                    <a:pt x="2964574" y="2377592"/>
                    <a:pt x="2859508" y="2704289"/>
                  </a:cubicBezTo>
                  <a:cubicBezTo>
                    <a:pt x="2754441" y="3030986"/>
                    <a:pt x="2860300" y="3357262"/>
                    <a:pt x="3095951" y="3433048"/>
                  </a:cubicBezTo>
                  <a:cubicBezTo>
                    <a:pt x="3184320" y="3461467"/>
                    <a:pt x="3278392" y="3450626"/>
                    <a:pt x="3367003" y="3408745"/>
                  </a:cubicBezTo>
                  <a:lnTo>
                    <a:pt x="3426100" y="3373220"/>
                  </a:lnTo>
                  <a:lnTo>
                    <a:pt x="3008523" y="4656080"/>
                  </a:lnTo>
                  <a:lnTo>
                    <a:pt x="2963608" y="4637940"/>
                  </a:lnTo>
                  <a:cubicBezTo>
                    <a:pt x="2709142" y="4571571"/>
                    <a:pt x="2463568" y="4662571"/>
                    <a:pt x="2215259" y="4687887"/>
                  </a:cubicBezTo>
                  <a:cubicBezTo>
                    <a:pt x="1844504" y="4724835"/>
                    <a:pt x="1473749" y="4823362"/>
                    <a:pt x="1100943" y="4709782"/>
                  </a:cubicBezTo>
                  <a:cubicBezTo>
                    <a:pt x="744554" y="4601676"/>
                    <a:pt x="640578" y="4410095"/>
                    <a:pt x="715140" y="3996829"/>
                  </a:cubicBezTo>
                  <a:cubicBezTo>
                    <a:pt x="743186" y="3844248"/>
                    <a:pt x="775336" y="3691667"/>
                    <a:pt x="797909" y="3537719"/>
                  </a:cubicBezTo>
                  <a:cubicBezTo>
                    <a:pt x="822535" y="3361191"/>
                    <a:pt x="802698" y="3203137"/>
                    <a:pt x="667940" y="3079977"/>
                  </a:cubicBezTo>
                  <a:cubicBezTo>
                    <a:pt x="571489" y="2992397"/>
                    <a:pt x="531814" y="2875397"/>
                    <a:pt x="643314" y="2754975"/>
                  </a:cubicBezTo>
                  <a:cubicBezTo>
                    <a:pt x="719244" y="2672869"/>
                    <a:pt x="661784" y="2640710"/>
                    <a:pt x="607744" y="2596920"/>
                  </a:cubicBezTo>
                  <a:cubicBezTo>
                    <a:pt x="406634" y="2436129"/>
                    <a:pt x="405949" y="2427235"/>
                    <a:pt x="536603" y="2200759"/>
                  </a:cubicBezTo>
                  <a:cubicBezTo>
                    <a:pt x="653575" y="1998915"/>
                    <a:pt x="643314" y="1902440"/>
                    <a:pt x="490772" y="1740281"/>
                  </a:cubicBezTo>
                  <a:cubicBezTo>
                    <a:pt x="390900" y="1633543"/>
                    <a:pt x="270508" y="1563069"/>
                    <a:pt x="156956" y="1480963"/>
                  </a:cubicBezTo>
                  <a:cubicBezTo>
                    <a:pt x="-21581" y="1352330"/>
                    <a:pt x="-45523" y="1200434"/>
                    <a:pt x="73502" y="996537"/>
                  </a:cubicBezTo>
                  <a:cubicBezTo>
                    <a:pt x="108389" y="936668"/>
                    <a:pt x="149431" y="883983"/>
                    <a:pt x="193552" y="834891"/>
                  </a:cubicBezTo>
                  <a:lnTo>
                    <a:pt x="201210" y="827147"/>
                  </a:lnTo>
                  <a:lnTo>
                    <a:pt x="2030445" y="788692"/>
                  </a:lnTo>
                  <a:lnTo>
                    <a:pt x="2030445" y="637336"/>
                  </a:lnTo>
                  <a:lnTo>
                    <a:pt x="1980324" y="618212"/>
                  </a:lnTo>
                  <a:cubicBezTo>
                    <a:pt x="1852437" y="557477"/>
                    <a:pt x="1768355" y="454624"/>
                    <a:pt x="1768355" y="337966"/>
                  </a:cubicBezTo>
                  <a:cubicBezTo>
                    <a:pt x="1768355" y="151313"/>
                    <a:pt x="1983605" y="0"/>
                    <a:pt x="22491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id="{D40EE065-D9DB-493A-A400-32A8C1D76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855" y="7651104"/>
              <a:ext cx="4467754" cy="5315240"/>
            </a:xfrm>
            <a:custGeom>
              <a:avLst/>
              <a:gdLst>
                <a:gd name="connsiteX0" fmla="*/ 1480963 w 4467754"/>
                <a:gd name="connsiteY0" fmla="*/ 0 h 5315240"/>
                <a:gd name="connsiteX1" fmla="*/ 2622599 w 4467754"/>
                <a:gd name="connsiteY1" fmla="*/ 865957 h 5315240"/>
                <a:gd name="connsiteX2" fmla="*/ 2553287 w 4467754"/>
                <a:gd name="connsiteY2" fmla="*/ 866933 h 5315240"/>
                <a:gd name="connsiteX3" fmla="*/ 2310152 w 4467754"/>
                <a:gd name="connsiteY3" fmla="*/ 989185 h 5315240"/>
                <a:gd name="connsiteX4" fmla="*/ 2493453 w 4467754"/>
                <a:gd name="connsiteY4" fmla="*/ 1733092 h 5315240"/>
                <a:gd name="connsiteX5" fmla="*/ 3257194 w 4467754"/>
                <a:gd name="connsiteY5" fmla="*/ 1793887 h 5315240"/>
                <a:gd name="connsiteX6" fmla="*/ 3323719 w 4467754"/>
                <a:gd name="connsiteY6" fmla="*/ 1434524 h 5315240"/>
                <a:gd name="connsiteX7" fmla="*/ 3306739 w 4467754"/>
                <a:gd name="connsiteY7" fmla="*/ 1384893 h 5315240"/>
                <a:gd name="connsiteX8" fmla="*/ 4188202 w 4467754"/>
                <a:gd name="connsiteY8" fmla="*/ 2053503 h 5315240"/>
                <a:gd name="connsiteX9" fmla="*/ 4162234 w 4467754"/>
                <a:gd name="connsiteY9" fmla="*/ 2102101 h 5315240"/>
                <a:gd name="connsiteX10" fmla="*/ 4026841 w 4467754"/>
                <a:gd name="connsiteY10" fmla="*/ 3670229 h 5315240"/>
                <a:gd name="connsiteX11" fmla="*/ 4423589 w 4467754"/>
                <a:gd name="connsiteY11" fmla="*/ 5017453 h 5315240"/>
                <a:gd name="connsiteX12" fmla="*/ 4265574 w 4467754"/>
                <a:gd name="connsiteY12" fmla="*/ 5288402 h 5315240"/>
                <a:gd name="connsiteX13" fmla="*/ 793342 w 4467754"/>
                <a:gd name="connsiteY13" fmla="*/ 5314403 h 5315240"/>
                <a:gd name="connsiteX14" fmla="*/ 466367 w 4467754"/>
                <a:gd name="connsiteY14" fmla="*/ 5026347 h 5315240"/>
                <a:gd name="connsiteX15" fmla="*/ 309036 w 4467754"/>
                <a:gd name="connsiteY15" fmla="*/ 4196392 h 5315240"/>
                <a:gd name="connsiteX16" fmla="*/ 224042 w 4467754"/>
                <a:gd name="connsiteY16" fmla="*/ 3968890 h 5315240"/>
                <a:gd name="connsiteX17" fmla="*/ 196636 w 4467754"/>
                <a:gd name="connsiteY17" fmla="*/ 3945647 h 5315240"/>
                <a:gd name="connsiteX18" fmla="*/ 695068 w 4467754"/>
                <a:gd name="connsiteY18" fmla="*/ 2414388 h 5315240"/>
                <a:gd name="connsiteX19" fmla="*/ 560937 w 4467754"/>
                <a:gd name="connsiteY19" fmla="*/ 2371419 h 5315240"/>
                <a:gd name="connsiteX20" fmla="*/ 538387 w 4467754"/>
                <a:gd name="connsiteY20" fmla="*/ 2399553 h 5315240"/>
                <a:gd name="connsiteX21" fmla="*/ 206702 w 4467754"/>
                <a:gd name="connsiteY21" fmla="*/ 2515544 h 5315240"/>
                <a:gd name="connsiteX22" fmla="*/ 32158 w 4467754"/>
                <a:gd name="connsiteY22" fmla="*/ 1954384 h 5315240"/>
                <a:gd name="connsiteX23" fmla="*/ 433256 w 4467754"/>
                <a:gd name="connsiteY23" fmla="*/ 1588613 h 5315240"/>
                <a:gd name="connsiteX24" fmla="*/ 501087 w 4467754"/>
                <a:gd name="connsiteY24" fmla="*/ 1600167 h 5315240"/>
                <a:gd name="connsiteX25" fmla="*/ 702982 w 4467754"/>
                <a:gd name="connsiteY25" fmla="*/ 1887756 h 5315240"/>
                <a:gd name="connsiteX26" fmla="*/ 706779 w 4467754"/>
                <a:gd name="connsiteY26" fmla="*/ 1958879 h 5315240"/>
                <a:gd name="connsiteX27" fmla="*/ 830444 w 4467754"/>
                <a:gd name="connsiteY27" fmla="*/ 1998494 h 53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467754" h="5315240">
                  <a:moveTo>
                    <a:pt x="1480963" y="0"/>
                  </a:moveTo>
                  <a:lnTo>
                    <a:pt x="2622599" y="865957"/>
                  </a:lnTo>
                  <a:lnTo>
                    <a:pt x="2553287" y="866933"/>
                  </a:lnTo>
                  <a:cubicBezTo>
                    <a:pt x="2455910" y="878063"/>
                    <a:pt x="2370259" y="918447"/>
                    <a:pt x="2310152" y="989185"/>
                  </a:cubicBezTo>
                  <a:cubicBezTo>
                    <a:pt x="2149868" y="1177821"/>
                    <a:pt x="2231935" y="1510881"/>
                    <a:pt x="2493453" y="1733092"/>
                  </a:cubicBezTo>
                  <a:cubicBezTo>
                    <a:pt x="2754971" y="1955304"/>
                    <a:pt x="3096910" y="1982523"/>
                    <a:pt x="3257194" y="1793887"/>
                  </a:cubicBezTo>
                  <a:cubicBezTo>
                    <a:pt x="3337336" y="1699569"/>
                    <a:pt x="3356890" y="1569145"/>
                    <a:pt x="3323719" y="1434524"/>
                  </a:cubicBezTo>
                  <a:lnTo>
                    <a:pt x="3306739" y="1384893"/>
                  </a:lnTo>
                  <a:lnTo>
                    <a:pt x="4188202" y="2053503"/>
                  </a:lnTo>
                  <a:lnTo>
                    <a:pt x="4162234" y="2102101"/>
                  </a:lnTo>
                  <a:cubicBezTo>
                    <a:pt x="3940651" y="2579191"/>
                    <a:pt x="3899950" y="3146974"/>
                    <a:pt x="4026841" y="3670229"/>
                  </a:cubicBezTo>
                  <a:cubicBezTo>
                    <a:pt x="4139025" y="4127970"/>
                    <a:pt x="4290884" y="4568606"/>
                    <a:pt x="4423589" y="5017453"/>
                  </a:cubicBezTo>
                  <a:cubicBezTo>
                    <a:pt x="4498151" y="5267876"/>
                    <a:pt x="4498151" y="5274718"/>
                    <a:pt x="4265574" y="5288402"/>
                  </a:cubicBezTo>
                  <a:cubicBezTo>
                    <a:pt x="3904397" y="5308929"/>
                    <a:pt x="1588207" y="5277455"/>
                    <a:pt x="793342" y="5314403"/>
                  </a:cubicBezTo>
                  <a:cubicBezTo>
                    <a:pt x="597704" y="5323982"/>
                    <a:pt x="503989" y="5252823"/>
                    <a:pt x="466367" y="5026347"/>
                  </a:cubicBezTo>
                  <a:cubicBezTo>
                    <a:pt x="420535" y="4748555"/>
                    <a:pt x="339818" y="4478974"/>
                    <a:pt x="309036" y="4196392"/>
                  </a:cubicBezTo>
                  <a:cubicBezTo>
                    <a:pt x="298433" y="4099575"/>
                    <a:pt x="270216" y="4024825"/>
                    <a:pt x="224042" y="3968890"/>
                  </a:cubicBezTo>
                  <a:lnTo>
                    <a:pt x="196636" y="3945647"/>
                  </a:lnTo>
                  <a:lnTo>
                    <a:pt x="695068" y="2414388"/>
                  </a:lnTo>
                  <a:lnTo>
                    <a:pt x="560937" y="2371419"/>
                  </a:lnTo>
                  <a:lnTo>
                    <a:pt x="538387" y="2399553"/>
                  </a:lnTo>
                  <a:cubicBezTo>
                    <a:pt x="441414" y="2502705"/>
                    <a:pt x="317758" y="2551260"/>
                    <a:pt x="206702" y="2515544"/>
                  </a:cubicBezTo>
                  <a:cubicBezTo>
                    <a:pt x="29012" y="2458399"/>
                    <a:pt x="-49136" y="2207159"/>
                    <a:pt x="32158" y="1954384"/>
                  </a:cubicBezTo>
                  <a:cubicBezTo>
                    <a:pt x="103289" y="1733207"/>
                    <a:pt x="272920" y="1584141"/>
                    <a:pt x="433256" y="1588613"/>
                  </a:cubicBezTo>
                  <a:cubicBezTo>
                    <a:pt x="456161" y="1589252"/>
                    <a:pt x="478877" y="1593024"/>
                    <a:pt x="501087" y="1600167"/>
                  </a:cubicBezTo>
                  <a:cubicBezTo>
                    <a:pt x="612144" y="1635883"/>
                    <a:pt x="684317" y="1747417"/>
                    <a:pt x="702982" y="1887756"/>
                  </a:cubicBezTo>
                  <a:lnTo>
                    <a:pt x="706779" y="1958879"/>
                  </a:lnTo>
                  <a:lnTo>
                    <a:pt x="830444" y="199849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E7D54FD-AB4F-4D34-A3ED-E7FF96DB81B9}"/>
              </a:ext>
            </a:extLst>
          </p:cNvPr>
          <p:cNvSpPr/>
          <p:nvPr/>
        </p:nvSpPr>
        <p:spPr>
          <a:xfrm>
            <a:off x="904586" y="4494156"/>
            <a:ext cx="7787676" cy="224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lv-LV" sz="2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Insufficiently developed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social services 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for marginalized communities in distant &amp; border areas</a:t>
            </a:r>
            <a:r>
              <a:rPr kumimoji="0" lang="lv-LV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sz="220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Emerging new needs to provide services and support to deprived and affected people due to </a:t>
            </a:r>
            <a:r>
              <a:rPr lang="en-GB" sz="2200" b="1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COVID-19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lv-LV" sz="2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neffective  solutions for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integration of disadvantaged</a:t>
            </a:r>
            <a:r>
              <a:rPr lang="lv-LV" sz="2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social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groups into the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market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Graphic 37" descr="Right pointing backhand index outline">
            <a:extLst>
              <a:ext uri="{FF2B5EF4-FFF2-40B4-BE49-F238E27FC236}">
                <a16:creationId xmlns:a16="http://schemas.microsoft.com/office/drawing/2014/main" id="{FD7A79C8-73FB-4323-A590-FF46C2C02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747" y="5096085"/>
            <a:ext cx="1551679" cy="155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FAD289-83F7-4712-8435-2E273C815A3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10" y="6337262"/>
            <a:ext cx="1089990" cy="516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5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 descr="An organic corner shape">
            <a:extLst>
              <a:ext uri="{FF2B5EF4-FFF2-40B4-BE49-F238E27FC236}">
                <a16:creationId xmlns:a16="http://schemas.microsoft.com/office/drawing/2014/main" id="{179F2D43-C2E4-4160-8002-E4D513FA7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8957" y="-51633"/>
            <a:ext cx="3313043" cy="3313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71515" cy="6858000"/>
          </a:xfr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lv-LV" sz="3600" b="1">
                <a:solidFill>
                  <a:schemeClr val="bg1"/>
                </a:solidFill>
              </a:rPr>
              <a:t>(3) Fair and Inclusive Society</a:t>
            </a:r>
            <a:br>
              <a:rPr lang="lv-LV" sz="3600" b="1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Graphic 13" descr="A lightbulb">
            <a:extLst>
              <a:ext uri="{FF2B5EF4-FFF2-40B4-BE49-F238E27FC236}">
                <a16:creationId xmlns:a16="http://schemas.microsoft.com/office/drawing/2014/main" id="{69085EDF-498C-47F3-9B0D-04F26703D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4027" y="3349047"/>
            <a:ext cx="3747732" cy="36814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F3EA17-B829-41DB-AD06-FB0737DEB1A7}"/>
              </a:ext>
            </a:extLst>
          </p:cNvPr>
          <p:cNvSpPr txBox="1"/>
          <p:nvPr/>
        </p:nvSpPr>
        <p:spPr>
          <a:xfrm>
            <a:off x="4550940" y="1404928"/>
            <a:ext cx="7531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Improvement of efficiency and diversification of social services by applying evidence-based measures, new approaches, tools, methods, </a:t>
            </a:r>
            <a:r>
              <a:rPr lang="en-US" sz="2400" dirty="0" err="1">
                <a:solidFill>
                  <a:schemeClr val="tx1"/>
                </a:solidFill>
              </a:rPr>
              <a:t>etc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567E1-416C-4D79-A247-B93AD02E63A8}"/>
              </a:ext>
            </a:extLst>
          </p:cNvPr>
          <p:cNvSpPr txBox="1"/>
          <p:nvPr/>
        </p:nvSpPr>
        <p:spPr>
          <a:xfrm>
            <a:off x="4516568" y="2619125"/>
            <a:ext cx="7641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400" b="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>
                <a:solidFill>
                  <a:schemeClr val="tx1"/>
                </a:solidFill>
              </a:rPr>
              <a:t>Development</a:t>
            </a:r>
            <a:r>
              <a:rPr lang="en-US" sz="2400" dirty="0">
                <a:solidFill>
                  <a:schemeClr val="tx1"/>
                </a:solidFill>
              </a:rPr>
              <a:t> of integrated services, combining social, education and mental health elements, aimed to integration of vulnerable groups</a:t>
            </a:r>
            <a:endParaRPr lang="lv-LV" sz="2400" b="1" dirty="0">
              <a:solidFill>
                <a:srgbClr val="20212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C583B9-C50A-4108-BBEA-9EE8E6BDD020}"/>
              </a:ext>
            </a:extLst>
          </p:cNvPr>
          <p:cNvSpPr txBox="1"/>
          <p:nvPr/>
        </p:nvSpPr>
        <p:spPr>
          <a:xfrm>
            <a:off x="4471515" y="5104954"/>
            <a:ext cx="7610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lv-LV" sz="2400">
                <a:solidFill>
                  <a:schemeClr val="tx1"/>
                </a:solidFill>
              </a:rPr>
              <a:t>Networking</a:t>
            </a:r>
            <a:r>
              <a:rPr lang="lv-LV" sz="2400" dirty="0">
                <a:solidFill>
                  <a:schemeClr val="tx1"/>
                </a:solidFill>
              </a:rPr>
              <a:t>, t</a:t>
            </a:r>
            <a:r>
              <a:rPr lang="en-GB" sz="2400" dirty="0">
                <a:solidFill>
                  <a:schemeClr val="tx1"/>
                </a:solidFill>
              </a:rPr>
              <a:t>raining, exchange of experience, </a:t>
            </a:r>
            <a:r>
              <a:rPr lang="en-US" sz="2400" dirty="0">
                <a:solidFill>
                  <a:schemeClr val="tx1"/>
                </a:solidFill>
              </a:rPr>
              <a:t>sharing of good practices between the stakeholders involved in provision of social services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834470-D46A-4A22-8D95-F8E13793A619}"/>
              </a:ext>
            </a:extLst>
          </p:cNvPr>
          <p:cNvSpPr txBox="1"/>
          <p:nvPr/>
        </p:nvSpPr>
        <p:spPr>
          <a:xfrm>
            <a:off x="4471515" y="3845412"/>
            <a:ext cx="7610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tx1"/>
                </a:solidFill>
              </a:rPr>
              <a:t>J</a:t>
            </a:r>
            <a:r>
              <a:rPr lang="en-US" sz="2400" dirty="0" err="1">
                <a:solidFill>
                  <a:schemeClr val="tx1"/>
                </a:solidFill>
              </a:rPr>
              <a:t>oint</a:t>
            </a:r>
            <a:r>
              <a:rPr lang="en-US" sz="2400" dirty="0">
                <a:solidFill>
                  <a:schemeClr val="tx1"/>
                </a:solidFill>
              </a:rPr>
              <a:t> initiatives and awareness raising activities to facilitate development of social entrepreneurship eco- system</a:t>
            </a:r>
            <a:endParaRPr lang="en-US" sz="2400" dirty="0"/>
          </a:p>
        </p:txBody>
      </p:sp>
      <p:pic>
        <p:nvPicPr>
          <p:cNvPr id="9" name="Graphic 8" descr="Postit Notes with solid fill">
            <a:extLst>
              <a:ext uri="{FF2B5EF4-FFF2-40B4-BE49-F238E27FC236}">
                <a16:creationId xmlns:a16="http://schemas.microsoft.com/office/drawing/2014/main" id="{0D225FF2-EC20-A14F-A349-FDE5FD281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9621" y="581519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B27855-AF04-464F-AA84-6B748DA62342}"/>
              </a:ext>
            </a:extLst>
          </p:cNvPr>
          <p:cNvSpPr/>
          <p:nvPr/>
        </p:nvSpPr>
        <p:spPr>
          <a:xfrm>
            <a:off x="6800066" y="888700"/>
            <a:ext cx="2644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Indicative activities</a:t>
            </a:r>
            <a:endParaRPr lang="en-LV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 descr="An organic corner shape">
            <a:extLst>
              <a:ext uri="{FF2B5EF4-FFF2-40B4-BE49-F238E27FC236}">
                <a16:creationId xmlns:a16="http://schemas.microsoft.com/office/drawing/2014/main" id="{F6D22E32-343D-324B-84E8-6DAA76017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612" y="14259"/>
            <a:ext cx="2743200" cy="24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3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865A-2137-4589-A73E-87D2287C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1923"/>
            <a:ext cx="11669888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Economic potential of tourism and heritage - </a:t>
            </a:r>
            <a:r>
              <a:rPr lang="lv-LV" sz="3600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Covid-19 with solid fill">
            <a:extLst>
              <a:ext uri="{FF2B5EF4-FFF2-40B4-BE49-F238E27FC236}">
                <a16:creationId xmlns:a16="http://schemas.microsoft.com/office/drawing/2014/main" id="{4C7F651A-7405-4C1C-81CF-911741B1A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450" y="1357281"/>
            <a:ext cx="2199594" cy="2199594"/>
          </a:xfrm>
          <a:prstGeom prst="rect">
            <a:avLst/>
          </a:prstGeom>
        </p:spPr>
      </p:pic>
      <p:pic>
        <p:nvPicPr>
          <p:cNvPr id="6" name="Graphic 5" descr="Cabin with solid fill">
            <a:extLst>
              <a:ext uri="{FF2B5EF4-FFF2-40B4-BE49-F238E27FC236}">
                <a16:creationId xmlns:a16="http://schemas.microsoft.com/office/drawing/2014/main" id="{3F9DBD18-AC21-4E49-B810-F78446632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2957" y="1326020"/>
            <a:ext cx="2230855" cy="2230855"/>
          </a:xfrm>
          <a:prstGeom prst="rect">
            <a:avLst/>
          </a:prstGeom>
        </p:spPr>
      </p:pic>
      <p:pic>
        <p:nvPicPr>
          <p:cNvPr id="8" name="Graphic 7" descr="Fence with solid fill">
            <a:extLst>
              <a:ext uri="{FF2B5EF4-FFF2-40B4-BE49-F238E27FC236}">
                <a16:creationId xmlns:a16="http://schemas.microsoft.com/office/drawing/2014/main" id="{A3FC5C2E-215D-4BDB-96F7-18238CD0A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35527" y="1287675"/>
            <a:ext cx="2307545" cy="23075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EFB76C-10CB-4515-A7F7-BD5DDD238AD2}"/>
              </a:ext>
            </a:extLst>
          </p:cNvPr>
          <p:cNvSpPr txBox="1"/>
          <p:nvPr/>
        </p:nvSpPr>
        <p:spPr>
          <a:xfrm>
            <a:off x="6392957" y="3642318"/>
            <a:ext cx="2489554" cy="175432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Sub-optimal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tangible and intangible heritage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development of local communities</a:t>
            </a:r>
          </a:p>
          <a:p>
            <a:pPr algn="just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9ADD5A-4AEB-4C21-BA71-27A764A26F42}"/>
              </a:ext>
            </a:extLst>
          </p:cNvPr>
          <p:cNvSpPr txBox="1"/>
          <p:nvPr/>
        </p:nvSpPr>
        <p:spPr>
          <a:xfrm>
            <a:off x="3413579" y="3642318"/>
            <a:ext cx="2571336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crisis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dramatically affected the tourism sector in the Programme area</a:t>
            </a:r>
          </a:p>
          <a:p>
            <a:pPr algn="just"/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2725C9-B578-440D-AE56-0CB66C1E4FBC}"/>
              </a:ext>
            </a:extLst>
          </p:cNvPr>
          <p:cNvSpPr txBox="1"/>
          <p:nvPr/>
        </p:nvSpPr>
        <p:spPr>
          <a:xfrm>
            <a:off x="9239003" y="3597604"/>
            <a:ext cx="2430885" cy="1799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ack of efforts to promote the region as </a:t>
            </a:r>
            <a:r>
              <a:rPr lang="lv-LV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tourism destination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347536-8C2C-4E30-AE2C-287B3BAB5772}"/>
              </a:ext>
            </a:extLst>
          </p:cNvPr>
          <p:cNvSpPr txBox="1"/>
          <p:nvPr/>
        </p:nvSpPr>
        <p:spPr>
          <a:xfrm>
            <a:off x="397869" y="3642318"/>
            <a:ext cx="2680936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lv-LV" sz="1800" dirty="0"/>
              <a:t>I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nsufficient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quality of tourism offer and infrastructure, </a:t>
            </a:r>
            <a:r>
              <a:rPr lang="lv-LV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sub-opimal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of tourism resources</a:t>
            </a:r>
            <a:r>
              <a:rPr lang="lv-LV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tourism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recreation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Graphic 31" descr="Footprints with solid fill">
            <a:extLst>
              <a:ext uri="{FF2B5EF4-FFF2-40B4-BE49-F238E27FC236}">
                <a16:creationId xmlns:a16="http://schemas.microsoft.com/office/drawing/2014/main" id="{820568F9-844F-4122-96C9-3B2CE7E48F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476" y="1619842"/>
            <a:ext cx="1710871" cy="17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9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87606" cy="6857999"/>
          </a:xfr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/>
          <a:p>
            <a:br>
              <a:rPr lang="en-GB" sz="3600" dirty="0">
                <a:solidFill>
                  <a:schemeClr val="bg1"/>
                </a:solidFill>
              </a:rPr>
            </a:br>
            <a:r>
              <a:rPr lang="lv-LV" sz="3600">
                <a:solidFill>
                  <a:schemeClr val="bg1"/>
                </a:solidFill>
              </a:rPr>
              <a:t>    </a:t>
            </a:r>
            <a:br>
              <a:rPr lang="lv-LV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Economic potential of 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tourism and heritage</a:t>
            </a:r>
            <a:b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lv-LV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Graphic 8" descr="A bicycle">
            <a:extLst>
              <a:ext uri="{FF2B5EF4-FFF2-40B4-BE49-F238E27FC236}">
                <a16:creationId xmlns:a16="http://schemas.microsoft.com/office/drawing/2014/main" id="{E687FF56-2B15-485B-AA53-2E9C22DC1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932171" y="4921762"/>
            <a:ext cx="2222138" cy="2222138"/>
          </a:xfrm>
          <a:prstGeom prst="rect">
            <a:avLst/>
          </a:prstGeom>
          <a:scene3d>
            <a:camera prst="orthographicFront">
              <a:rot lat="0" lon="20999997" rev="5400000"/>
            </a:camera>
            <a:lightRig rig="threePt" dir="t"/>
          </a:scene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036389-D5ED-46E8-852B-D3239BB9F0DE}"/>
              </a:ext>
            </a:extLst>
          </p:cNvPr>
          <p:cNvSpPr txBox="1"/>
          <p:nvPr/>
        </p:nvSpPr>
        <p:spPr>
          <a:xfrm>
            <a:off x="4258150" y="1016668"/>
            <a:ext cx="76646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</a:rPr>
              <a:t>Joint marketing activities and joint efforts for promotion of the region as an attractive tourism destination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83A07-10F4-461F-B4D5-05E13F23DC80}"/>
              </a:ext>
            </a:extLst>
          </p:cNvPr>
          <p:cNvSpPr txBox="1"/>
          <p:nvPr/>
        </p:nvSpPr>
        <p:spPr>
          <a:xfrm>
            <a:off x="4279070" y="1783743"/>
            <a:ext cx="79129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Development of modern, digital and interactive cross-border </a:t>
            </a:r>
            <a:r>
              <a:rPr lang="en-GB" sz="2200" dirty="0">
                <a:solidFill>
                  <a:schemeClr val="tx1"/>
                </a:solidFill>
              </a:rPr>
              <a:t>tourism products (e.g. related to creative industries, crafts, cultural events</a:t>
            </a:r>
            <a:r>
              <a:rPr lang="lv-LV" sz="2200" dirty="0">
                <a:solidFill>
                  <a:schemeClr val="tx1"/>
                </a:solidFill>
              </a:rPr>
              <a:t>, </a:t>
            </a:r>
            <a:r>
              <a:rPr lang="en-GB" sz="2200" dirty="0">
                <a:solidFill>
                  <a:schemeClr val="tx1"/>
                </a:solidFill>
              </a:rPr>
              <a:t>gastronomy, etc.)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1D9C5-8B42-48BA-85B7-772AA6FBC2A6}"/>
              </a:ext>
            </a:extLst>
          </p:cNvPr>
          <p:cNvSpPr txBox="1"/>
          <p:nvPr/>
        </p:nvSpPr>
        <p:spPr>
          <a:xfrm>
            <a:off x="4258150" y="3813766"/>
            <a:ext cx="75639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200" b="0" kern="12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Conservation, preservation and development of cultural and historical heritage  to strengthen their role in the economic </a:t>
            </a:r>
            <a:r>
              <a:rPr lang="lv-LV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social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local communities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An organic corner shape">
            <a:extLst>
              <a:ext uri="{FF2B5EF4-FFF2-40B4-BE49-F238E27FC236}">
                <a16:creationId xmlns:a16="http://schemas.microsoft.com/office/drawing/2014/main" id="{AA45F799-D076-43C5-ADA0-26DCBB018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9846" y="0"/>
            <a:ext cx="3789549" cy="3789549"/>
          </a:xfrm>
          <a:prstGeom prst="rect">
            <a:avLst/>
          </a:prstGeom>
        </p:spPr>
      </p:pic>
      <p:pic>
        <p:nvPicPr>
          <p:cNvPr id="10" name="Graphic 9" descr="Postit Notes with solid fill">
            <a:extLst>
              <a:ext uri="{FF2B5EF4-FFF2-40B4-BE49-F238E27FC236}">
                <a16:creationId xmlns:a16="http://schemas.microsoft.com/office/drawing/2014/main" id="{7E2790E1-2D3D-B040-8B8C-3C04184A7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9621" y="189635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6A3FCB-4644-BB4F-BFF4-D46DA8E1B262}"/>
              </a:ext>
            </a:extLst>
          </p:cNvPr>
          <p:cNvSpPr/>
          <p:nvPr/>
        </p:nvSpPr>
        <p:spPr>
          <a:xfrm>
            <a:off x="6800066" y="496816"/>
            <a:ext cx="2644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Indicative activities</a:t>
            </a:r>
            <a:endParaRPr lang="en-LV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A60404-C1CE-B94F-91A6-6F2B104DA4BD}"/>
              </a:ext>
            </a:extLst>
          </p:cNvPr>
          <p:cNvSpPr/>
          <p:nvPr/>
        </p:nvSpPr>
        <p:spPr>
          <a:xfrm>
            <a:off x="4277396" y="2908769"/>
            <a:ext cx="79383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Access to valuable nature objects, parks and reserves in sustainable way (cycling, educational and walking paths)</a:t>
            </a:r>
            <a:r>
              <a:rPr lang="en-LV" sz="2200" dirty="0"/>
              <a:t> 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93159-39EF-B149-9F45-46FB74D48EAF}"/>
              </a:ext>
            </a:extLst>
          </p:cNvPr>
          <p:cNvSpPr/>
          <p:nvPr/>
        </p:nvSpPr>
        <p:spPr>
          <a:xfrm>
            <a:off x="4209232" y="5057318"/>
            <a:ext cx="7762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Linkage and connectivity of cross-border tourism destinations and offers to international tourism networks </a:t>
            </a:r>
            <a:endParaRPr lang="en-LV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9B3DB-C3A6-3C42-B242-400F8492F807}"/>
              </a:ext>
            </a:extLst>
          </p:cNvPr>
          <p:cNvSpPr/>
          <p:nvPr/>
        </p:nvSpPr>
        <p:spPr>
          <a:xfrm>
            <a:off x="4258150" y="6010612"/>
            <a:ext cx="65617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200" dirty="0"/>
              <a:t>Facilitate</a:t>
            </a:r>
            <a:r>
              <a:rPr lang="en-GB" dirty="0"/>
              <a:t> 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of tourism industry from Covid-19 </a:t>
            </a:r>
            <a:endParaRPr lang="en-LV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6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F60289-F6EF-D74B-9F22-2AD297B15DC8}"/>
              </a:ext>
            </a:extLst>
          </p:cNvPr>
          <p:cNvSpPr txBox="1">
            <a:spLocks/>
          </p:cNvSpPr>
          <p:nvPr/>
        </p:nvSpPr>
        <p:spPr>
          <a:xfrm>
            <a:off x="294302" y="210270"/>
            <a:ext cx="58016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35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isioning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future Latvia-Lithuania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(2021-2027)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BC4833-7197-B548-82FE-CC4B6F2BF1FF}"/>
              </a:ext>
            </a:extLst>
          </p:cNvPr>
          <p:cNvSpPr txBox="1">
            <a:spLocks/>
          </p:cNvSpPr>
          <p:nvPr/>
        </p:nvSpPr>
        <p:spPr>
          <a:xfrm>
            <a:off x="-1" y="3007910"/>
            <a:ext cx="7749153" cy="282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We will discuss priority by priority  - </a:t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endParaRPr lang="en-US" sz="2800" dirty="0">
              <a:latin typeface="+mn-lt"/>
              <a:ea typeface="+mn-ea"/>
              <a:cs typeface="+mn-cs"/>
            </a:endParaRPr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Common &amp; cross-border challenges and indicative activities</a:t>
            </a:r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Other general issues</a:t>
            </a:r>
          </a:p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Also, You can write ideas and suggestions in the chat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C9789A5-060D-374E-BFD1-523C97C06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3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Grey paper boats and one orange boat">
            <a:extLst>
              <a:ext uri="{FF2B5EF4-FFF2-40B4-BE49-F238E27FC236}">
                <a16:creationId xmlns:a16="http://schemas.microsoft.com/office/drawing/2014/main" id="{FDCD80D5-74DC-2F4E-8701-2B6249BF5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14276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947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59C98-ADB1-A648-9DE5-64AE9353EC7C}"/>
              </a:ext>
            </a:extLst>
          </p:cNvPr>
          <p:cNvSpPr/>
          <p:nvPr/>
        </p:nvSpPr>
        <p:spPr>
          <a:xfrm>
            <a:off x="838200" y="2890391"/>
            <a:ext cx="108178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montserratlight"/>
              </a:rPr>
              <a:t>You can have your say about the future of the Programme until 22 August</a:t>
            </a:r>
            <a:r>
              <a:rPr lang="en-LV" sz="3200" b="1" dirty="0">
                <a:latin typeface="montserratlight"/>
              </a:rPr>
              <a:t> </a:t>
            </a:r>
            <a:r>
              <a:rPr lang="en-GB" sz="3200" b="1" dirty="0"/>
              <a:t> by e-mail: latlit@varam.gov.lv</a:t>
            </a:r>
            <a:endParaRPr lang="en-GB" sz="3200" b="1" dirty="0">
              <a:latin typeface="montserrat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876A2-65E4-C545-9632-E9FB27D0FAFE}"/>
              </a:ext>
            </a:extLst>
          </p:cNvPr>
          <p:cNvSpPr/>
          <p:nvPr/>
        </p:nvSpPr>
        <p:spPr>
          <a:xfrm>
            <a:off x="652220" y="723529"/>
            <a:ext cx="10515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pPr algn="ctr"/>
            <a:r>
              <a:rPr lang="lv-LV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lv-LV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3200">
                <a:latin typeface="Calibri" panose="020F0502020204030204" pitchFamily="34" charset="0"/>
                <a:cs typeface="Calibri" panose="020F0502020204030204" pitchFamily="34" charset="0"/>
              </a:rPr>
              <a:t>Let’s utilize the collaboration &amp; co-creation power!</a:t>
            </a:r>
          </a:p>
          <a:p>
            <a:pPr algn="ctr"/>
            <a:endParaRPr lang="en-LV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ngled photo Passing car lights on a curve.">
            <a:extLst>
              <a:ext uri="{FF2B5EF4-FFF2-40B4-BE49-F238E27FC236}">
                <a16:creationId xmlns:a16="http://schemas.microsoft.com/office/drawing/2014/main" id="{28FE1FC9-04FA-5249-B9A7-8E04469A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4" y="4177127"/>
            <a:ext cx="3755659" cy="25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7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8969">
            <a:extLst>
              <a:ext uri="{FF2B5EF4-FFF2-40B4-BE49-F238E27FC236}">
                <a16:creationId xmlns:a16="http://schemas.microsoft.com/office/drawing/2014/main" id="{E208E250-0F51-824C-85A1-94EFD609E543}"/>
              </a:ext>
            </a:extLst>
          </p:cNvPr>
          <p:cNvSpPr/>
          <p:nvPr/>
        </p:nvSpPr>
        <p:spPr>
          <a:xfrm flipH="1" flipV="1">
            <a:off x="6361831" y="1031930"/>
            <a:ext cx="0" cy="969497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9" name="Shape 58993">
            <a:extLst>
              <a:ext uri="{FF2B5EF4-FFF2-40B4-BE49-F238E27FC236}">
                <a16:creationId xmlns:a16="http://schemas.microsoft.com/office/drawing/2014/main" id="{6E42941C-3B1B-8743-B85E-388C026132F5}"/>
              </a:ext>
            </a:extLst>
          </p:cNvPr>
          <p:cNvSpPr/>
          <p:nvPr/>
        </p:nvSpPr>
        <p:spPr>
          <a:xfrm flipH="1" flipV="1">
            <a:off x="3985393" y="1961710"/>
            <a:ext cx="0" cy="1296410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 useBgFill="1">
        <p:nvSpPr>
          <p:cNvPr id="35" name="Shape 58960">
            <a:extLst>
              <a:ext uri="{FF2B5EF4-FFF2-40B4-BE49-F238E27FC236}">
                <a16:creationId xmlns:a16="http://schemas.microsoft.com/office/drawing/2014/main" id="{8AB6BE13-7A04-3344-BCC6-715845B80212}"/>
              </a:ext>
            </a:extLst>
          </p:cNvPr>
          <p:cNvSpPr/>
          <p:nvPr/>
        </p:nvSpPr>
        <p:spPr>
          <a:xfrm>
            <a:off x="4995612" y="2632521"/>
            <a:ext cx="2725583" cy="2725585"/>
          </a:xfrm>
          <a:prstGeom prst="ellipse">
            <a:avLst/>
          </a:prstGeom>
          <a:ln w="63500" cap="flat">
            <a:solidFill>
              <a:srgbClr val="7A936D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32" name="Shape 58965">
            <a:extLst>
              <a:ext uri="{FF2B5EF4-FFF2-40B4-BE49-F238E27FC236}">
                <a16:creationId xmlns:a16="http://schemas.microsoft.com/office/drawing/2014/main" id="{486CCA41-3F2B-9B43-AC1B-81E87145346B}"/>
              </a:ext>
            </a:extLst>
          </p:cNvPr>
          <p:cNvSpPr/>
          <p:nvPr/>
        </p:nvSpPr>
        <p:spPr>
          <a:xfrm>
            <a:off x="6033868" y="2444425"/>
            <a:ext cx="649127" cy="36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0"/>
                </a:moveTo>
                <a:cubicBezTo>
                  <a:pt x="874" y="0"/>
                  <a:pt x="694" y="1"/>
                  <a:pt x="506" y="108"/>
                </a:cubicBezTo>
                <a:cubicBezTo>
                  <a:pt x="299" y="243"/>
                  <a:pt x="135" y="536"/>
                  <a:pt x="60" y="907"/>
                </a:cubicBezTo>
                <a:cubicBezTo>
                  <a:pt x="0" y="1247"/>
                  <a:pt x="0" y="1565"/>
                  <a:pt x="0" y="219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04"/>
                </a:lnTo>
                <a:cubicBezTo>
                  <a:pt x="21600" y="1565"/>
                  <a:pt x="21600" y="1247"/>
                  <a:pt x="21540" y="907"/>
                </a:cubicBezTo>
                <a:cubicBezTo>
                  <a:pt x="21465" y="536"/>
                  <a:pt x="21301" y="243"/>
                  <a:pt x="21094" y="108"/>
                </a:cubicBezTo>
                <a:cubicBezTo>
                  <a:pt x="20904" y="0"/>
                  <a:pt x="20727" y="0"/>
                  <a:pt x="20376" y="0"/>
                </a:cubicBezTo>
                <a:lnTo>
                  <a:pt x="1232" y="0"/>
                </a:lnTo>
                <a:lnTo>
                  <a:pt x="12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33" name="Shape 58966">
            <a:extLst>
              <a:ext uri="{FF2B5EF4-FFF2-40B4-BE49-F238E27FC236}">
                <a16:creationId xmlns:a16="http://schemas.microsoft.com/office/drawing/2014/main" id="{C6973D0B-9F79-3640-AF9A-5E3AB60488D6}"/>
              </a:ext>
            </a:extLst>
          </p:cNvPr>
          <p:cNvSpPr/>
          <p:nvPr/>
        </p:nvSpPr>
        <p:spPr>
          <a:xfrm>
            <a:off x="6123089" y="2001428"/>
            <a:ext cx="470686" cy="80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7" y="0"/>
                </a:moveTo>
                <a:cubicBezTo>
                  <a:pt x="2300" y="0"/>
                  <a:pt x="0" y="1344"/>
                  <a:pt x="0" y="3003"/>
                </a:cubicBezTo>
                <a:cubicBezTo>
                  <a:pt x="0" y="4662"/>
                  <a:pt x="2300" y="6006"/>
                  <a:pt x="5137" y="6006"/>
                </a:cubicBezTo>
                <a:lnTo>
                  <a:pt x="6846" y="6053"/>
                </a:lnTo>
                <a:lnTo>
                  <a:pt x="465" y="21600"/>
                </a:lnTo>
                <a:lnTo>
                  <a:pt x="2411" y="21600"/>
                </a:lnTo>
                <a:lnTo>
                  <a:pt x="8341" y="6608"/>
                </a:lnTo>
                <a:cubicBezTo>
                  <a:pt x="8382" y="6469"/>
                  <a:pt x="8432" y="6331"/>
                  <a:pt x="8491" y="6195"/>
                </a:cubicBezTo>
                <a:cubicBezTo>
                  <a:pt x="8562" y="6032"/>
                  <a:pt x="8647" y="5867"/>
                  <a:pt x="8604" y="5700"/>
                </a:cubicBezTo>
                <a:cubicBezTo>
                  <a:pt x="8560" y="5529"/>
                  <a:pt x="8387" y="5379"/>
                  <a:pt x="8141" y="5281"/>
                </a:cubicBezTo>
                <a:cubicBezTo>
                  <a:pt x="7777" y="5135"/>
                  <a:pt x="7319" y="5123"/>
                  <a:pt x="6878" y="5113"/>
                </a:cubicBezTo>
                <a:cubicBezTo>
                  <a:pt x="6293" y="5099"/>
                  <a:pt x="5707" y="5082"/>
                  <a:pt x="5122" y="5062"/>
                </a:cubicBezTo>
                <a:cubicBezTo>
                  <a:pt x="3177" y="5062"/>
                  <a:pt x="1601" y="4140"/>
                  <a:pt x="1601" y="3003"/>
                </a:cubicBezTo>
                <a:cubicBezTo>
                  <a:pt x="1601" y="1866"/>
                  <a:pt x="3177" y="944"/>
                  <a:pt x="5122" y="944"/>
                </a:cubicBezTo>
                <a:lnTo>
                  <a:pt x="10790" y="944"/>
                </a:lnTo>
                <a:lnTo>
                  <a:pt x="10810" y="944"/>
                </a:lnTo>
                <a:lnTo>
                  <a:pt x="16478" y="944"/>
                </a:lnTo>
                <a:cubicBezTo>
                  <a:pt x="18423" y="944"/>
                  <a:pt x="19999" y="1866"/>
                  <a:pt x="19999" y="3003"/>
                </a:cubicBezTo>
                <a:cubicBezTo>
                  <a:pt x="19999" y="4140"/>
                  <a:pt x="18423" y="5062"/>
                  <a:pt x="16478" y="5062"/>
                </a:cubicBezTo>
                <a:cubicBezTo>
                  <a:pt x="15893" y="5082"/>
                  <a:pt x="15307" y="5099"/>
                  <a:pt x="14722" y="5113"/>
                </a:cubicBezTo>
                <a:cubicBezTo>
                  <a:pt x="14281" y="5123"/>
                  <a:pt x="13823" y="5135"/>
                  <a:pt x="13459" y="5281"/>
                </a:cubicBezTo>
                <a:cubicBezTo>
                  <a:pt x="13213" y="5379"/>
                  <a:pt x="13040" y="5529"/>
                  <a:pt x="12996" y="5700"/>
                </a:cubicBezTo>
                <a:cubicBezTo>
                  <a:pt x="12953" y="5867"/>
                  <a:pt x="13038" y="6032"/>
                  <a:pt x="13109" y="6195"/>
                </a:cubicBezTo>
                <a:cubicBezTo>
                  <a:pt x="13168" y="6331"/>
                  <a:pt x="13218" y="6469"/>
                  <a:pt x="13259" y="6608"/>
                </a:cubicBezTo>
                <a:lnTo>
                  <a:pt x="19189" y="21600"/>
                </a:lnTo>
                <a:lnTo>
                  <a:pt x="21135" y="21600"/>
                </a:lnTo>
                <a:lnTo>
                  <a:pt x="14754" y="6053"/>
                </a:lnTo>
                <a:lnTo>
                  <a:pt x="16463" y="6006"/>
                </a:lnTo>
                <a:cubicBezTo>
                  <a:pt x="19300" y="6006"/>
                  <a:pt x="21600" y="4662"/>
                  <a:pt x="21600" y="3003"/>
                </a:cubicBezTo>
                <a:cubicBezTo>
                  <a:pt x="21600" y="1344"/>
                  <a:pt x="19300" y="0"/>
                  <a:pt x="16463" y="0"/>
                </a:cubicBezTo>
                <a:lnTo>
                  <a:pt x="10810" y="0"/>
                </a:lnTo>
                <a:lnTo>
                  <a:pt x="10790" y="0"/>
                </a:lnTo>
                <a:lnTo>
                  <a:pt x="513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34" name="Shape 58967">
            <a:extLst>
              <a:ext uri="{FF2B5EF4-FFF2-40B4-BE49-F238E27FC236}">
                <a16:creationId xmlns:a16="http://schemas.microsoft.com/office/drawing/2014/main" id="{BA27847B-6D8B-BB47-921A-87A61588AF11}"/>
              </a:ext>
            </a:extLst>
          </p:cNvPr>
          <p:cNvSpPr/>
          <p:nvPr/>
        </p:nvSpPr>
        <p:spPr>
          <a:xfrm>
            <a:off x="5981982" y="2806648"/>
            <a:ext cx="752845" cy="8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4" extrusionOk="0">
                <a:moveTo>
                  <a:pt x="1130" y="0"/>
                </a:moveTo>
                <a:cubicBezTo>
                  <a:pt x="805" y="0"/>
                  <a:pt x="641" y="-3"/>
                  <a:pt x="467" y="470"/>
                </a:cubicBezTo>
                <a:cubicBezTo>
                  <a:pt x="276" y="1067"/>
                  <a:pt x="124" y="2368"/>
                  <a:pt x="54" y="4010"/>
                </a:cubicBezTo>
                <a:cubicBezTo>
                  <a:pt x="-1" y="5511"/>
                  <a:pt x="0" y="6915"/>
                  <a:pt x="0" y="9697"/>
                </a:cubicBezTo>
                <a:lnTo>
                  <a:pt x="0" y="11843"/>
                </a:lnTo>
                <a:cubicBezTo>
                  <a:pt x="0" y="14669"/>
                  <a:pt x="-1" y="16083"/>
                  <a:pt x="54" y="17584"/>
                </a:cubicBezTo>
                <a:cubicBezTo>
                  <a:pt x="124" y="19226"/>
                  <a:pt x="276" y="20513"/>
                  <a:pt x="467" y="21111"/>
                </a:cubicBezTo>
                <a:cubicBezTo>
                  <a:pt x="642" y="21587"/>
                  <a:pt x="806" y="21594"/>
                  <a:pt x="1130" y="21594"/>
                </a:cubicBezTo>
                <a:lnTo>
                  <a:pt x="3523" y="21594"/>
                </a:lnTo>
                <a:cubicBezTo>
                  <a:pt x="3523" y="19295"/>
                  <a:pt x="3625" y="16990"/>
                  <a:pt x="3829" y="15237"/>
                </a:cubicBezTo>
                <a:cubicBezTo>
                  <a:pt x="4034" y="13483"/>
                  <a:pt x="4301" y="12608"/>
                  <a:pt x="4569" y="12608"/>
                </a:cubicBezTo>
                <a:cubicBezTo>
                  <a:pt x="4837" y="12608"/>
                  <a:pt x="5105" y="13483"/>
                  <a:pt x="5310" y="15237"/>
                </a:cubicBezTo>
                <a:cubicBezTo>
                  <a:pt x="5514" y="16990"/>
                  <a:pt x="5616" y="19295"/>
                  <a:pt x="5616" y="21594"/>
                </a:cubicBezTo>
                <a:lnTo>
                  <a:pt x="15982" y="21594"/>
                </a:lnTo>
                <a:cubicBezTo>
                  <a:pt x="15982" y="19295"/>
                  <a:pt x="16084" y="16990"/>
                  <a:pt x="16288" y="15237"/>
                </a:cubicBezTo>
                <a:cubicBezTo>
                  <a:pt x="16493" y="13483"/>
                  <a:pt x="16760" y="12608"/>
                  <a:pt x="17028" y="12608"/>
                </a:cubicBezTo>
                <a:cubicBezTo>
                  <a:pt x="17296" y="12608"/>
                  <a:pt x="17564" y="13483"/>
                  <a:pt x="17769" y="15237"/>
                </a:cubicBezTo>
                <a:cubicBezTo>
                  <a:pt x="17973" y="16990"/>
                  <a:pt x="18075" y="19295"/>
                  <a:pt x="18075" y="21594"/>
                </a:cubicBezTo>
                <a:lnTo>
                  <a:pt x="20462" y="21594"/>
                </a:lnTo>
                <a:cubicBezTo>
                  <a:pt x="20791" y="21594"/>
                  <a:pt x="20956" y="21587"/>
                  <a:pt x="21131" y="21111"/>
                </a:cubicBezTo>
                <a:cubicBezTo>
                  <a:pt x="21322" y="20513"/>
                  <a:pt x="21474" y="19226"/>
                  <a:pt x="21544" y="17584"/>
                </a:cubicBezTo>
                <a:cubicBezTo>
                  <a:pt x="21599" y="16083"/>
                  <a:pt x="21598" y="14666"/>
                  <a:pt x="21598" y="11883"/>
                </a:cubicBezTo>
                <a:lnTo>
                  <a:pt x="21598" y="9738"/>
                </a:lnTo>
                <a:cubicBezTo>
                  <a:pt x="21598" y="6912"/>
                  <a:pt x="21599" y="5511"/>
                  <a:pt x="21544" y="4010"/>
                </a:cubicBezTo>
                <a:cubicBezTo>
                  <a:pt x="21474" y="2368"/>
                  <a:pt x="21322" y="1067"/>
                  <a:pt x="21131" y="470"/>
                </a:cubicBezTo>
                <a:cubicBezTo>
                  <a:pt x="20956" y="-6"/>
                  <a:pt x="20791" y="0"/>
                  <a:pt x="20466" y="0"/>
                </a:cubicBezTo>
                <a:lnTo>
                  <a:pt x="1135" y="0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 useBgFill="1">
        <p:nvSpPr>
          <p:cNvPr id="24" name="Shape 58972">
            <a:extLst>
              <a:ext uri="{FF2B5EF4-FFF2-40B4-BE49-F238E27FC236}">
                <a16:creationId xmlns:a16="http://schemas.microsoft.com/office/drawing/2014/main" id="{68ECF79A-DD34-9640-9AFD-2918E9FF58F8}"/>
              </a:ext>
            </a:extLst>
          </p:cNvPr>
          <p:cNvSpPr/>
          <p:nvPr/>
        </p:nvSpPr>
        <p:spPr>
          <a:xfrm>
            <a:off x="1006348" y="1802485"/>
            <a:ext cx="2725583" cy="2725585"/>
          </a:xfrm>
          <a:prstGeom prst="ellipse">
            <a:avLst/>
          </a:prstGeom>
          <a:ln w="635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21" name="Shape 58977">
            <a:extLst>
              <a:ext uri="{FF2B5EF4-FFF2-40B4-BE49-F238E27FC236}">
                <a16:creationId xmlns:a16="http://schemas.microsoft.com/office/drawing/2014/main" id="{A0C5DFD8-9A21-3C44-9801-FC7BC230E2A4}"/>
              </a:ext>
            </a:extLst>
          </p:cNvPr>
          <p:cNvSpPr/>
          <p:nvPr/>
        </p:nvSpPr>
        <p:spPr>
          <a:xfrm>
            <a:off x="2044605" y="1614388"/>
            <a:ext cx="649127" cy="36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0"/>
                </a:moveTo>
                <a:cubicBezTo>
                  <a:pt x="874" y="0"/>
                  <a:pt x="694" y="1"/>
                  <a:pt x="506" y="108"/>
                </a:cubicBezTo>
                <a:cubicBezTo>
                  <a:pt x="299" y="243"/>
                  <a:pt x="135" y="536"/>
                  <a:pt x="60" y="907"/>
                </a:cubicBezTo>
                <a:cubicBezTo>
                  <a:pt x="0" y="1247"/>
                  <a:pt x="0" y="1565"/>
                  <a:pt x="0" y="219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04"/>
                </a:lnTo>
                <a:cubicBezTo>
                  <a:pt x="21600" y="1565"/>
                  <a:pt x="21600" y="1247"/>
                  <a:pt x="21540" y="907"/>
                </a:cubicBezTo>
                <a:cubicBezTo>
                  <a:pt x="21465" y="536"/>
                  <a:pt x="21301" y="243"/>
                  <a:pt x="21094" y="108"/>
                </a:cubicBezTo>
                <a:cubicBezTo>
                  <a:pt x="20904" y="0"/>
                  <a:pt x="20727" y="0"/>
                  <a:pt x="20376" y="0"/>
                </a:cubicBezTo>
                <a:lnTo>
                  <a:pt x="1232" y="0"/>
                </a:lnTo>
                <a:lnTo>
                  <a:pt x="12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22" name="Shape 58978">
            <a:extLst>
              <a:ext uri="{FF2B5EF4-FFF2-40B4-BE49-F238E27FC236}">
                <a16:creationId xmlns:a16="http://schemas.microsoft.com/office/drawing/2014/main" id="{4F9AE8C1-DD85-534A-ADD6-A274F55DA846}"/>
              </a:ext>
            </a:extLst>
          </p:cNvPr>
          <p:cNvSpPr/>
          <p:nvPr/>
        </p:nvSpPr>
        <p:spPr>
          <a:xfrm>
            <a:off x="2133826" y="1171391"/>
            <a:ext cx="470686" cy="80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7" y="0"/>
                </a:moveTo>
                <a:cubicBezTo>
                  <a:pt x="2300" y="0"/>
                  <a:pt x="0" y="1344"/>
                  <a:pt x="0" y="3003"/>
                </a:cubicBezTo>
                <a:cubicBezTo>
                  <a:pt x="0" y="4662"/>
                  <a:pt x="2300" y="6006"/>
                  <a:pt x="5137" y="6006"/>
                </a:cubicBezTo>
                <a:lnTo>
                  <a:pt x="6846" y="6053"/>
                </a:lnTo>
                <a:lnTo>
                  <a:pt x="465" y="21600"/>
                </a:lnTo>
                <a:lnTo>
                  <a:pt x="2411" y="21600"/>
                </a:lnTo>
                <a:lnTo>
                  <a:pt x="8341" y="6608"/>
                </a:lnTo>
                <a:cubicBezTo>
                  <a:pt x="8382" y="6469"/>
                  <a:pt x="8432" y="6331"/>
                  <a:pt x="8491" y="6195"/>
                </a:cubicBezTo>
                <a:cubicBezTo>
                  <a:pt x="8562" y="6032"/>
                  <a:pt x="8647" y="5867"/>
                  <a:pt x="8604" y="5700"/>
                </a:cubicBezTo>
                <a:cubicBezTo>
                  <a:pt x="8560" y="5529"/>
                  <a:pt x="8387" y="5379"/>
                  <a:pt x="8141" y="5281"/>
                </a:cubicBezTo>
                <a:cubicBezTo>
                  <a:pt x="7777" y="5135"/>
                  <a:pt x="7319" y="5123"/>
                  <a:pt x="6878" y="5113"/>
                </a:cubicBezTo>
                <a:cubicBezTo>
                  <a:pt x="6293" y="5099"/>
                  <a:pt x="5707" y="5082"/>
                  <a:pt x="5122" y="5062"/>
                </a:cubicBezTo>
                <a:cubicBezTo>
                  <a:pt x="3177" y="5062"/>
                  <a:pt x="1601" y="4140"/>
                  <a:pt x="1601" y="3003"/>
                </a:cubicBezTo>
                <a:cubicBezTo>
                  <a:pt x="1601" y="1866"/>
                  <a:pt x="3177" y="944"/>
                  <a:pt x="5122" y="944"/>
                </a:cubicBezTo>
                <a:lnTo>
                  <a:pt x="10790" y="944"/>
                </a:lnTo>
                <a:lnTo>
                  <a:pt x="10810" y="944"/>
                </a:lnTo>
                <a:lnTo>
                  <a:pt x="16478" y="944"/>
                </a:lnTo>
                <a:cubicBezTo>
                  <a:pt x="18423" y="944"/>
                  <a:pt x="19999" y="1866"/>
                  <a:pt x="19999" y="3003"/>
                </a:cubicBezTo>
                <a:cubicBezTo>
                  <a:pt x="19999" y="4140"/>
                  <a:pt x="18423" y="5062"/>
                  <a:pt x="16478" y="5062"/>
                </a:cubicBezTo>
                <a:cubicBezTo>
                  <a:pt x="15893" y="5082"/>
                  <a:pt x="15307" y="5099"/>
                  <a:pt x="14722" y="5113"/>
                </a:cubicBezTo>
                <a:cubicBezTo>
                  <a:pt x="14281" y="5123"/>
                  <a:pt x="13823" y="5135"/>
                  <a:pt x="13459" y="5281"/>
                </a:cubicBezTo>
                <a:cubicBezTo>
                  <a:pt x="13213" y="5379"/>
                  <a:pt x="13040" y="5529"/>
                  <a:pt x="12996" y="5700"/>
                </a:cubicBezTo>
                <a:cubicBezTo>
                  <a:pt x="12953" y="5867"/>
                  <a:pt x="13038" y="6032"/>
                  <a:pt x="13109" y="6195"/>
                </a:cubicBezTo>
                <a:cubicBezTo>
                  <a:pt x="13168" y="6331"/>
                  <a:pt x="13218" y="6469"/>
                  <a:pt x="13259" y="6608"/>
                </a:cubicBezTo>
                <a:lnTo>
                  <a:pt x="19189" y="21600"/>
                </a:lnTo>
                <a:lnTo>
                  <a:pt x="21135" y="21600"/>
                </a:lnTo>
                <a:lnTo>
                  <a:pt x="14754" y="6053"/>
                </a:lnTo>
                <a:lnTo>
                  <a:pt x="16463" y="6006"/>
                </a:lnTo>
                <a:cubicBezTo>
                  <a:pt x="19300" y="6006"/>
                  <a:pt x="21600" y="4662"/>
                  <a:pt x="21600" y="3003"/>
                </a:cubicBezTo>
                <a:cubicBezTo>
                  <a:pt x="21600" y="1344"/>
                  <a:pt x="19300" y="0"/>
                  <a:pt x="16463" y="0"/>
                </a:cubicBezTo>
                <a:lnTo>
                  <a:pt x="10810" y="0"/>
                </a:lnTo>
                <a:lnTo>
                  <a:pt x="10790" y="0"/>
                </a:lnTo>
                <a:lnTo>
                  <a:pt x="513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23" name="Shape 58979">
            <a:extLst>
              <a:ext uri="{FF2B5EF4-FFF2-40B4-BE49-F238E27FC236}">
                <a16:creationId xmlns:a16="http://schemas.microsoft.com/office/drawing/2014/main" id="{171E7B46-76C0-1746-9DF2-84A58137F587}"/>
              </a:ext>
            </a:extLst>
          </p:cNvPr>
          <p:cNvSpPr/>
          <p:nvPr/>
        </p:nvSpPr>
        <p:spPr>
          <a:xfrm>
            <a:off x="1992719" y="1976612"/>
            <a:ext cx="752845" cy="8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4" extrusionOk="0">
                <a:moveTo>
                  <a:pt x="1130" y="0"/>
                </a:moveTo>
                <a:cubicBezTo>
                  <a:pt x="805" y="0"/>
                  <a:pt x="641" y="-3"/>
                  <a:pt x="467" y="470"/>
                </a:cubicBezTo>
                <a:cubicBezTo>
                  <a:pt x="276" y="1067"/>
                  <a:pt x="124" y="2368"/>
                  <a:pt x="54" y="4010"/>
                </a:cubicBezTo>
                <a:cubicBezTo>
                  <a:pt x="-1" y="5511"/>
                  <a:pt x="0" y="6915"/>
                  <a:pt x="0" y="9697"/>
                </a:cubicBezTo>
                <a:lnTo>
                  <a:pt x="0" y="11843"/>
                </a:lnTo>
                <a:cubicBezTo>
                  <a:pt x="0" y="14669"/>
                  <a:pt x="-1" y="16083"/>
                  <a:pt x="54" y="17584"/>
                </a:cubicBezTo>
                <a:cubicBezTo>
                  <a:pt x="124" y="19226"/>
                  <a:pt x="276" y="20513"/>
                  <a:pt x="467" y="21111"/>
                </a:cubicBezTo>
                <a:cubicBezTo>
                  <a:pt x="642" y="21587"/>
                  <a:pt x="806" y="21594"/>
                  <a:pt x="1130" y="21594"/>
                </a:cubicBezTo>
                <a:lnTo>
                  <a:pt x="3523" y="21594"/>
                </a:lnTo>
                <a:cubicBezTo>
                  <a:pt x="3523" y="19295"/>
                  <a:pt x="3625" y="16990"/>
                  <a:pt x="3829" y="15237"/>
                </a:cubicBezTo>
                <a:cubicBezTo>
                  <a:pt x="4034" y="13483"/>
                  <a:pt x="4301" y="12608"/>
                  <a:pt x="4569" y="12608"/>
                </a:cubicBezTo>
                <a:cubicBezTo>
                  <a:pt x="4837" y="12608"/>
                  <a:pt x="5105" y="13483"/>
                  <a:pt x="5310" y="15237"/>
                </a:cubicBezTo>
                <a:cubicBezTo>
                  <a:pt x="5514" y="16990"/>
                  <a:pt x="5616" y="19295"/>
                  <a:pt x="5616" y="21594"/>
                </a:cubicBezTo>
                <a:lnTo>
                  <a:pt x="15982" y="21594"/>
                </a:lnTo>
                <a:cubicBezTo>
                  <a:pt x="15982" y="19295"/>
                  <a:pt x="16084" y="16990"/>
                  <a:pt x="16288" y="15237"/>
                </a:cubicBezTo>
                <a:cubicBezTo>
                  <a:pt x="16493" y="13483"/>
                  <a:pt x="16760" y="12608"/>
                  <a:pt x="17028" y="12608"/>
                </a:cubicBezTo>
                <a:cubicBezTo>
                  <a:pt x="17296" y="12608"/>
                  <a:pt x="17564" y="13483"/>
                  <a:pt x="17769" y="15237"/>
                </a:cubicBezTo>
                <a:cubicBezTo>
                  <a:pt x="17973" y="16990"/>
                  <a:pt x="18075" y="19295"/>
                  <a:pt x="18075" y="21594"/>
                </a:cubicBezTo>
                <a:lnTo>
                  <a:pt x="20462" y="21594"/>
                </a:lnTo>
                <a:cubicBezTo>
                  <a:pt x="20791" y="21594"/>
                  <a:pt x="20956" y="21587"/>
                  <a:pt x="21131" y="21111"/>
                </a:cubicBezTo>
                <a:cubicBezTo>
                  <a:pt x="21322" y="20513"/>
                  <a:pt x="21474" y="19226"/>
                  <a:pt x="21544" y="17584"/>
                </a:cubicBezTo>
                <a:cubicBezTo>
                  <a:pt x="21599" y="16083"/>
                  <a:pt x="21598" y="14666"/>
                  <a:pt x="21598" y="11883"/>
                </a:cubicBezTo>
                <a:lnTo>
                  <a:pt x="21598" y="9738"/>
                </a:lnTo>
                <a:cubicBezTo>
                  <a:pt x="21598" y="6912"/>
                  <a:pt x="21599" y="5511"/>
                  <a:pt x="21544" y="4010"/>
                </a:cubicBezTo>
                <a:cubicBezTo>
                  <a:pt x="21474" y="2368"/>
                  <a:pt x="21322" y="1067"/>
                  <a:pt x="21131" y="470"/>
                </a:cubicBezTo>
                <a:cubicBezTo>
                  <a:pt x="20956" y="-6"/>
                  <a:pt x="20791" y="0"/>
                  <a:pt x="20466" y="0"/>
                </a:cubicBezTo>
                <a:lnTo>
                  <a:pt x="1135" y="0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 useBgFill="1">
        <p:nvSpPr>
          <p:cNvPr id="13" name="Shape 58984">
            <a:extLst>
              <a:ext uri="{FF2B5EF4-FFF2-40B4-BE49-F238E27FC236}">
                <a16:creationId xmlns:a16="http://schemas.microsoft.com/office/drawing/2014/main" id="{B07D9119-0111-3547-8A9B-1372598DFE6D}"/>
              </a:ext>
            </a:extLst>
          </p:cNvPr>
          <p:cNvSpPr/>
          <p:nvPr/>
        </p:nvSpPr>
        <p:spPr>
          <a:xfrm>
            <a:off x="2631018" y="3889213"/>
            <a:ext cx="2725583" cy="2725584"/>
          </a:xfrm>
          <a:prstGeom prst="ellipse">
            <a:avLst/>
          </a:prstGeom>
          <a:ln w="63500" cap="flat">
            <a:solidFill>
              <a:srgbClr val="7A936D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10" name="Shape 58989">
            <a:extLst>
              <a:ext uri="{FF2B5EF4-FFF2-40B4-BE49-F238E27FC236}">
                <a16:creationId xmlns:a16="http://schemas.microsoft.com/office/drawing/2014/main" id="{8782C325-7CCE-7244-A84E-D25F4FE722E5}"/>
              </a:ext>
            </a:extLst>
          </p:cNvPr>
          <p:cNvSpPr/>
          <p:nvPr/>
        </p:nvSpPr>
        <p:spPr>
          <a:xfrm>
            <a:off x="3669274" y="3701117"/>
            <a:ext cx="649127" cy="36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0"/>
                </a:moveTo>
                <a:cubicBezTo>
                  <a:pt x="874" y="0"/>
                  <a:pt x="694" y="1"/>
                  <a:pt x="506" y="108"/>
                </a:cubicBezTo>
                <a:cubicBezTo>
                  <a:pt x="299" y="243"/>
                  <a:pt x="135" y="536"/>
                  <a:pt x="60" y="907"/>
                </a:cubicBezTo>
                <a:cubicBezTo>
                  <a:pt x="0" y="1247"/>
                  <a:pt x="0" y="1565"/>
                  <a:pt x="0" y="219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04"/>
                </a:lnTo>
                <a:cubicBezTo>
                  <a:pt x="21600" y="1565"/>
                  <a:pt x="21600" y="1247"/>
                  <a:pt x="21540" y="907"/>
                </a:cubicBezTo>
                <a:cubicBezTo>
                  <a:pt x="21465" y="536"/>
                  <a:pt x="21301" y="243"/>
                  <a:pt x="21094" y="108"/>
                </a:cubicBezTo>
                <a:cubicBezTo>
                  <a:pt x="20904" y="0"/>
                  <a:pt x="20727" y="0"/>
                  <a:pt x="20376" y="0"/>
                </a:cubicBezTo>
                <a:lnTo>
                  <a:pt x="1232" y="0"/>
                </a:lnTo>
                <a:lnTo>
                  <a:pt x="12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11" name="Shape 58990">
            <a:extLst>
              <a:ext uri="{FF2B5EF4-FFF2-40B4-BE49-F238E27FC236}">
                <a16:creationId xmlns:a16="http://schemas.microsoft.com/office/drawing/2014/main" id="{C6B11C8D-C0DD-DE4D-BD26-A55E220A5A37}"/>
              </a:ext>
            </a:extLst>
          </p:cNvPr>
          <p:cNvSpPr/>
          <p:nvPr/>
        </p:nvSpPr>
        <p:spPr>
          <a:xfrm>
            <a:off x="3758495" y="3258120"/>
            <a:ext cx="470686" cy="80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7" y="0"/>
                </a:moveTo>
                <a:cubicBezTo>
                  <a:pt x="2300" y="0"/>
                  <a:pt x="0" y="1344"/>
                  <a:pt x="0" y="3003"/>
                </a:cubicBezTo>
                <a:cubicBezTo>
                  <a:pt x="0" y="4662"/>
                  <a:pt x="2300" y="6006"/>
                  <a:pt x="5137" y="6006"/>
                </a:cubicBezTo>
                <a:lnTo>
                  <a:pt x="6846" y="6053"/>
                </a:lnTo>
                <a:lnTo>
                  <a:pt x="465" y="21600"/>
                </a:lnTo>
                <a:lnTo>
                  <a:pt x="2411" y="21600"/>
                </a:lnTo>
                <a:lnTo>
                  <a:pt x="8341" y="6608"/>
                </a:lnTo>
                <a:cubicBezTo>
                  <a:pt x="8382" y="6469"/>
                  <a:pt x="8432" y="6331"/>
                  <a:pt x="8491" y="6195"/>
                </a:cubicBezTo>
                <a:cubicBezTo>
                  <a:pt x="8562" y="6032"/>
                  <a:pt x="8647" y="5867"/>
                  <a:pt x="8604" y="5700"/>
                </a:cubicBezTo>
                <a:cubicBezTo>
                  <a:pt x="8560" y="5529"/>
                  <a:pt x="8387" y="5379"/>
                  <a:pt x="8141" y="5281"/>
                </a:cubicBezTo>
                <a:cubicBezTo>
                  <a:pt x="7777" y="5135"/>
                  <a:pt x="7319" y="5123"/>
                  <a:pt x="6878" y="5113"/>
                </a:cubicBezTo>
                <a:cubicBezTo>
                  <a:pt x="6293" y="5099"/>
                  <a:pt x="5707" y="5082"/>
                  <a:pt x="5122" y="5062"/>
                </a:cubicBezTo>
                <a:cubicBezTo>
                  <a:pt x="3177" y="5062"/>
                  <a:pt x="1601" y="4140"/>
                  <a:pt x="1601" y="3003"/>
                </a:cubicBezTo>
                <a:cubicBezTo>
                  <a:pt x="1601" y="1866"/>
                  <a:pt x="3177" y="944"/>
                  <a:pt x="5122" y="944"/>
                </a:cubicBezTo>
                <a:lnTo>
                  <a:pt x="10790" y="944"/>
                </a:lnTo>
                <a:lnTo>
                  <a:pt x="10810" y="944"/>
                </a:lnTo>
                <a:lnTo>
                  <a:pt x="16478" y="944"/>
                </a:lnTo>
                <a:cubicBezTo>
                  <a:pt x="18423" y="944"/>
                  <a:pt x="19999" y="1866"/>
                  <a:pt x="19999" y="3003"/>
                </a:cubicBezTo>
                <a:cubicBezTo>
                  <a:pt x="19999" y="4140"/>
                  <a:pt x="18423" y="5062"/>
                  <a:pt x="16478" y="5062"/>
                </a:cubicBezTo>
                <a:cubicBezTo>
                  <a:pt x="15893" y="5082"/>
                  <a:pt x="15307" y="5099"/>
                  <a:pt x="14722" y="5113"/>
                </a:cubicBezTo>
                <a:cubicBezTo>
                  <a:pt x="14281" y="5123"/>
                  <a:pt x="13823" y="5135"/>
                  <a:pt x="13459" y="5281"/>
                </a:cubicBezTo>
                <a:cubicBezTo>
                  <a:pt x="13213" y="5379"/>
                  <a:pt x="13040" y="5529"/>
                  <a:pt x="12996" y="5700"/>
                </a:cubicBezTo>
                <a:cubicBezTo>
                  <a:pt x="12953" y="5867"/>
                  <a:pt x="13038" y="6032"/>
                  <a:pt x="13109" y="6195"/>
                </a:cubicBezTo>
                <a:cubicBezTo>
                  <a:pt x="13168" y="6331"/>
                  <a:pt x="13218" y="6469"/>
                  <a:pt x="13259" y="6608"/>
                </a:cubicBezTo>
                <a:lnTo>
                  <a:pt x="19189" y="21600"/>
                </a:lnTo>
                <a:lnTo>
                  <a:pt x="21135" y="21600"/>
                </a:lnTo>
                <a:lnTo>
                  <a:pt x="14754" y="6053"/>
                </a:lnTo>
                <a:lnTo>
                  <a:pt x="16463" y="6006"/>
                </a:lnTo>
                <a:cubicBezTo>
                  <a:pt x="19300" y="6006"/>
                  <a:pt x="21600" y="4662"/>
                  <a:pt x="21600" y="3003"/>
                </a:cubicBezTo>
                <a:cubicBezTo>
                  <a:pt x="21600" y="1344"/>
                  <a:pt x="19300" y="0"/>
                  <a:pt x="16463" y="0"/>
                </a:cubicBezTo>
                <a:lnTo>
                  <a:pt x="10810" y="0"/>
                </a:lnTo>
                <a:lnTo>
                  <a:pt x="10790" y="0"/>
                </a:lnTo>
                <a:lnTo>
                  <a:pt x="513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12" name="Shape 58991">
            <a:extLst>
              <a:ext uri="{FF2B5EF4-FFF2-40B4-BE49-F238E27FC236}">
                <a16:creationId xmlns:a16="http://schemas.microsoft.com/office/drawing/2014/main" id="{102134CF-682E-5541-B624-B5FE49AA296D}"/>
              </a:ext>
            </a:extLst>
          </p:cNvPr>
          <p:cNvSpPr/>
          <p:nvPr/>
        </p:nvSpPr>
        <p:spPr>
          <a:xfrm>
            <a:off x="3617388" y="4063340"/>
            <a:ext cx="752845" cy="8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4" extrusionOk="0">
                <a:moveTo>
                  <a:pt x="1130" y="0"/>
                </a:moveTo>
                <a:cubicBezTo>
                  <a:pt x="805" y="0"/>
                  <a:pt x="641" y="-3"/>
                  <a:pt x="467" y="470"/>
                </a:cubicBezTo>
                <a:cubicBezTo>
                  <a:pt x="276" y="1067"/>
                  <a:pt x="124" y="2368"/>
                  <a:pt x="54" y="4010"/>
                </a:cubicBezTo>
                <a:cubicBezTo>
                  <a:pt x="-1" y="5511"/>
                  <a:pt x="0" y="6915"/>
                  <a:pt x="0" y="9697"/>
                </a:cubicBezTo>
                <a:lnTo>
                  <a:pt x="0" y="11843"/>
                </a:lnTo>
                <a:cubicBezTo>
                  <a:pt x="0" y="14669"/>
                  <a:pt x="-1" y="16083"/>
                  <a:pt x="54" y="17584"/>
                </a:cubicBezTo>
                <a:cubicBezTo>
                  <a:pt x="124" y="19226"/>
                  <a:pt x="276" y="20513"/>
                  <a:pt x="467" y="21111"/>
                </a:cubicBezTo>
                <a:cubicBezTo>
                  <a:pt x="642" y="21587"/>
                  <a:pt x="806" y="21594"/>
                  <a:pt x="1130" y="21594"/>
                </a:cubicBezTo>
                <a:lnTo>
                  <a:pt x="3523" y="21594"/>
                </a:lnTo>
                <a:cubicBezTo>
                  <a:pt x="3523" y="19295"/>
                  <a:pt x="3625" y="16990"/>
                  <a:pt x="3829" y="15237"/>
                </a:cubicBezTo>
                <a:cubicBezTo>
                  <a:pt x="4034" y="13483"/>
                  <a:pt x="4301" y="12608"/>
                  <a:pt x="4569" y="12608"/>
                </a:cubicBezTo>
                <a:cubicBezTo>
                  <a:pt x="4837" y="12608"/>
                  <a:pt x="5105" y="13483"/>
                  <a:pt x="5310" y="15237"/>
                </a:cubicBezTo>
                <a:cubicBezTo>
                  <a:pt x="5514" y="16990"/>
                  <a:pt x="5616" y="19295"/>
                  <a:pt x="5616" y="21594"/>
                </a:cubicBezTo>
                <a:lnTo>
                  <a:pt x="15982" y="21594"/>
                </a:lnTo>
                <a:cubicBezTo>
                  <a:pt x="15982" y="19295"/>
                  <a:pt x="16084" y="16990"/>
                  <a:pt x="16288" y="15237"/>
                </a:cubicBezTo>
                <a:cubicBezTo>
                  <a:pt x="16493" y="13483"/>
                  <a:pt x="16760" y="12608"/>
                  <a:pt x="17028" y="12608"/>
                </a:cubicBezTo>
                <a:cubicBezTo>
                  <a:pt x="17296" y="12608"/>
                  <a:pt x="17564" y="13483"/>
                  <a:pt x="17769" y="15237"/>
                </a:cubicBezTo>
                <a:cubicBezTo>
                  <a:pt x="17973" y="16990"/>
                  <a:pt x="18075" y="19295"/>
                  <a:pt x="18075" y="21594"/>
                </a:cubicBezTo>
                <a:lnTo>
                  <a:pt x="20462" y="21594"/>
                </a:lnTo>
                <a:cubicBezTo>
                  <a:pt x="20791" y="21594"/>
                  <a:pt x="20956" y="21587"/>
                  <a:pt x="21131" y="21111"/>
                </a:cubicBezTo>
                <a:cubicBezTo>
                  <a:pt x="21322" y="20513"/>
                  <a:pt x="21474" y="19226"/>
                  <a:pt x="21544" y="17584"/>
                </a:cubicBezTo>
                <a:cubicBezTo>
                  <a:pt x="21599" y="16083"/>
                  <a:pt x="21598" y="14666"/>
                  <a:pt x="21598" y="11883"/>
                </a:cubicBezTo>
                <a:lnTo>
                  <a:pt x="21598" y="9738"/>
                </a:lnTo>
                <a:cubicBezTo>
                  <a:pt x="21598" y="6912"/>
                  <a:pt x="21599" y="5511"/>
                  <a:pt x="21544" y="4010"/>
                </a:cubicBezTo>
                <a:cubicBezTo>
                  <a:pt x="21474" y="2368"/>
                  <a:pt x="21322" y="1067"/>
                  <a:pt x="21131" y="470"/>
                </a:cubicBezTo>
                <a:cubicBezTo>
                  <a:pt x="20956" y="-6"/>
                  <a:pt x="20791" y="0"/>
                  <a:pt x="20466" y="0"/>
                </a:cubicBezTo>
                <a:lnTo>
                  <a:pt x="1135" y="0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CCC2C5-C0F3-604C-85C5-68BD0D882E7A}"/>
              </a:ext>
            </a:extLst>
          </p:cNvPr>
          <p:cNvSpPr txBox="1"/>
          <p:nvPr/>
        </p:nvSpPr>
        <p:spPr>
          <a:xfrm>
            <a:off x="768496" y="-28868"/>
            <a:ext cx="11137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Feedback from projects of current LATVIA-LITHUANIA CROSS BORDER COOPERATION PRORAMME</a:t>
            </a:r>
            <a:r>
              <a:rPr lang="lv-LV" sz="3200" b="1"/>
              <a:t> (2014-2020)</a:t>
            </a:r>
            <a:endParaRPr lang="en-LV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3CCC3D-092F-4B49-813E-7ED6B9C5DA10}"/>
              </a:ext>
            </a:extLst>
          </p:cNvPr>
          <p:cNvSpPr txBox="1"/>
          <p:nvPr/>
        </p:nvSpPr>
        <p:spPr>
          <a:xfrm>
            <a:off x="1212994" y="2234253"/>
            <a:ext cx="2445587" cy="186204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eMS</a:t>
            </a: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convenient and user friendly for application and reporting</a:t>
            </a:r>
            <a:endParaRPr lang="lv-LV" sz="2300" b="1">
              <a:solidFill>
                <a:schemeClr val="tx2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42D488-E62E-A540-BF58-7D06FC7F9FB4}"/>
              </a:ext>
            </a:extLst>
          </p:cNvPr>
          <p:cNvSpPr txBox="1"/>
          <p:nvPr/>
        </p:nvSpPr>
        <p:spPr>
          <a:xfrm>
            <a:off x="5077423" y="2845779"/>
            <a:ext cx="2519827" cy="221599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LV &amp; LT municipalities and research institution could collaborate for solving common issues</a:t>
            </a:r>
            <a:endParaRPr lang="lv-LV" sz="2300" b="1">
              <a:solidFill>
                <a:schemeClr val="tx2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2D2588-5313-FC43-A69F-B65861D11088}"/>
              </a:ext>
            </a:extLst>
          </p:cNvPr>
          <p:cNvSpPr txBox="1"/>
          <p:nvPr/>
        </p:nvSpPr>
        <p:spPr>
          <a:xfrm>
            <a:off x="2583823" y="4570325"/>
            <a:ext cx="2725583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400" dirty="0"/>
              <a:t>Great and valuable support to social field and persons with disabilities</a:t>
            </a:r>
            <a:endParaRPr lang="en-LV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hape 58969">
            <a:extLst>
              <a:ext uri="{FF2B5EF4-FFF2-40B4-BE49-F238E27FC236}">
                <a16:creationId xmlns:a16="http://schemas.microsoft.com/office/drawing/2014/main" id="{B1DDA5A2-FC1A-3A46-9306-86D01640AFB5}"/>
              </a:ext>
            </a:extLst>
          </p:cNvPr>
          <p:cNvSpPr/>
          <p:nvPr/>
        </p:nvSpPr>
        <p:spPr>
          <a:xfrm flipH="1" flipV="1">
            <a:off x="8637648" y="2394722"/>
            <a:ext cx="0" cy="969497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 useBgFill="1">
        <p:nvSpPr>
          <p:cNvPr id="28" name="Shape 58960">
            <a:extLst>
              <a:ext uri="{FF2B5EF4-FFF2-40B4-BE49-F238E27FC236}">
                <a16:creationId xmlns:a16="http://schemas.microsoft.com/office/drawing/2014/main" id="{35D2EC4D-5039-C942-87F3-B51628880A6E}"/>
              </a:ext>
            </a:extLst>
          </p:cNvPr>
          <p:cNvSpPr/>
          <p:nvPr/>
        </p:nvSpPr>
        <p:spPr>
          <a:xfrm>
            <a:off x="7271429" y="3995313"/>
            <a:ext cx="2725583" cy="2725585"/>
          </a:xfrm>
          <a:prstGeom prst="ellipse">
            <a:avLst/>
          </a:prstGeom>
          <a:ln w="63500" cap="flat">
            <a:solidFill>
              <a:srgbClr val="7A936D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29" name="Shape 58965">
            <a:extLst>
              <a:ext uri="{FF2B5EF4-FFF2-40B4-BE49-F238E27FC236}">
                <a16:creationId xmlns:a16="http://schemas.microsoft.com/office/drawing/2014/main" id="{79C9CD57-C8EC-7F49-89B9-DB4E9A4CFD23}"/>
              </a:ext>
            </a:extLst>
          </p:cNvPr>
          <p:cNvSpPr/>
          <p:nvPr/>
        </p:nvSpPr>
        <p:spPr>
          <a:xfrm>
            <a:off x="8309685" y="3807217"/>
            <a:ext cx="649127" cy="36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0"/>
                </a:moveTo>
                <a:cubicBezTo>
                  <a:pt x="874" y="0"/>
                  <a:pt x="694" y="1"/>
                  <a:pt x="506" y="108"/>
                </a:cubicBezTo>
                <a:cubicBezTo>
                  <a:pt x="299" y="243"/>
                  <a:pt x="135" y="536"/>
                  <a:pt x="60" y="907"/>
                </a:cubicBezTo>
                <a:cubicBezTo>
                  <a:pt x="0" y="1247"/>
                  <a:pt x="0" y="1565"/>
                  <a:pt x="0" y="219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04"/>
                </a:lnTo>
                <a:cubicBezTo>
                  <a:pt x="21600" y="1565"/>
                  <a:pt x="21600" y="1247"/>
                  <a:pt x="21540" y="907"/>
                </a:cubicBezTo>
                <a:cubicBezTo>
                  <a:pt x="21465" y="536"/>
                  <a:pt x="21301" y="243"/>
                  <a:pt x="21094" y="108"/>
                </a:cubicBezTo>
                <a:cubicBezTo>
                  <a:pt x="20904" y="0"/>
                  <a:pt x="20727" y="0"/>
                  <a:pt x="20376" y="0"/>
                </a:cubicBezTo>
                <a:lnTo>
                  <a:pt x="1232" y="0"/>
                </a:lnTo>
                <a:lnTo>
                  <a:pt x="12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30" name="Shape 58966">
            <a:extLst>
              <a:ext uri="{FF2B5EF4-FFF2-40B4-BE49-F238E27FC236}">
                <a16:creationId xmlns:a16="http://schemas.microsoft.com/office/drawing/2014/main" id="{D50E99D7-D4C2-6846-B8AD-40B897E2B1BB}"/>
              </a:ext>
            </a:extLst>
          </p:cNvPr>
          <p:cNvSpPr/>
          <p:nvPr/>
        </p:nvSpPr>
        <p:spPr>
          <a:xfrm>
            <a:off x="8398906" y="3364220"/>
            <a:ext cx="470686" cy="80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7" y="0"/>
                </a:moveTo>
                <a:cubicBezTo>
                  <a:pt x="2300" y="0"/>
                  <a:pt x="0" y="1344"/>
                  <a:pt x="0" y="3003"/>
                </a:cubicBezTo>
                <a:cubicBezTo>
                  <a:pt x="0" y="4662"/>
                  <a:pt x="2300" y="6006"/>
                  <a:pt x="5137" y="6006"/>
                </a:cubicBezTo>
                <a:lnTo>
                  <a:pt x="6846" y="6053"/>
                </a:lnTo>
                <a:lnTo>
                  <a:pt x="465" y="21600"/>
                </a:lnTo>
                <a:lnTo>
                  <a:pt x="2411" y="21600"/>
                </a:lnTo>
                <a:lnTo>
                  <a:pt x="8341" y="6608"/>
                </a:lnTo>
                <a:cubicBezTo>
                  <a:pt x="8382" y="6469"/>
                  <a:pt x="8432" y="6331"/>
                  <a:pt x="8491" y="6195"/>
                </a:cubicBezTo>
                <a:cubicBezTo>
                  <a:pt x="8562" y="6032"/>
                  <a:pt x="8647" y="5867"/>
                  <a:pt x="8604" y="5700"/>
                </a:cubicBezTo>
                <a:cubicBezTo>
                  <a:pt x="8560" y="5529"/>
                  <a:pt x="8387" y="5379"/>
                  <a:pt x="8141" y="5281"/>
                </a:cubicBezTo>
                <a:cubicBezTo>
                  <a:pt x="7777" y="5135"/>
                  <a:pt x="7319" y="5123"/>
                  <a:pt x="6878" y="5113"/>
                </a:cubicBezTo>
                <a:cubicBezTo>
                  <a:pt x="6293" y="5099"/>
                  <a:pt x="5707" y="5082"/>
                  <a:pt x="5122" y="5062"/>
                </a:cubicBezTo>
                <a:cubicBezTo>
                  <a:pt x="3177" y="5062"/>
                  <a:pt x="1601" y="4140"/>
                  <a:pt x="1601" y="3003"/>
                </a:cubicBezTo>
                <a:cubicBezTo>
                  <a:pt x="1601" y="1866"/>
                  <a:pt x="3177" y="944"/>
                  <a:pt x="5122" y="944"/>
                </a:cubicBezTo>
                <a:lnTo>
                  <a:pt x="10790" y="944"/>
                </a:lnTo>
                <a:lnTo>
                  <a:pt x="10810" y="944"/>
                </a:lnTo>
                <a:lnTo>
                  <a:pt x="16478" y="944"/>
                </a:lnTo>
                <a:cubicBezTo>
                  <a:pt x="18423" y="944"/>
                  <a:pt x="19999" y="1866"/>
                  <a:pt x="19999" y="3003"/>
                </a:cubicBezTo>
                <a:cubicBezTo>
                  <a:pt x="19999" y="4140"/>
                  <a:pt x="18423" y="5062"/>
                  <a:pt x="16478" y="5062"/>
                </a:cubicBezTo>
                <a:cubicBezTo>
                  <a:pt x="15893" y="5082"/>
                  <a:pt x="15307" y="5099"/>
                  <a:pt x="14722" y="5113"/>
                </a:cubicBezTo>
                <a:cubicBezTo>
                  <a:pt x="14281" y="5123"/>
                  <a:pt x="13823" y="5135"/>
                  <a:pt x="13459" y="5281"/>
                </a:cubicBezTo>
                <a:cubicBezTo>
                  <a:pt x="13213" y="5379"/>
                  <a:pt x="13040" y="5529"/>
                  <a:pt x="12996" y="5700"/>
                </a:cubicBezTo>
                <a:cubicBezTo>
                  <a:pt x="12953" y="5867"/>
                  <a:pt x="13038" y="6032"/>
                  <a:pt x="13109" y="6195"/>
                </a:cubicBezTo>
                <a:cubicBezTo>
                  <a:pt x="13168" y="6331"/>
                  <a:pt x="13218" y="6469"/>
                  <a:pt x="13259" y="6608"/>
                </a:cubicBezTo>
                <a:lnTo>
                  <a:pt x="19189" y="21600"/>
                </a:lnTo>
                <a:lnTo>
                  <a:pt x="21135" y="21600"/>
                </a:lnTo>
                <a:lnTo>
                  <a:pt x="14754" y="6053"/>
                </a:lnTo>
                <a:lnTo>
                  <a:pt x="16463" y="6006"/>
                </a:lnTo>
                <a:cubicBezTo>
                  <a:pt x="19300" y="6006"/>
                  <a:pt x="21600" y="4662"/>
                  <a:pt x="21600" y="3003"/>
                </a:cubicBezTo>
                <a:cubicBezTo>
                  <a:pt x="21600" y="1344"/>
                  <a:pt x="19300" y="0"/>
                  <a:pt x="16463" y="0"/>
                </a:cubicBezTo>
                <a:lnTo>
                  <a:pt x="10810" y="0"/>
                </a:lnTo>
                <a:lnTo>
                  <a:pt x="10790" y="0"/>
                </a:lnTo>
                <a:lnTo>
                  <a:pt x="513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36" name="Shape 58967">
            <a:extLst>
              <a:ext uri="{FF2B5EF4-FFF2-40B4-BE49-F238E27FC236}">
                <a16:creationId xmlns:a16="http://schemas.microsoft.com/office/drawing/2014/main" id="{F76C4D9A-9BBA-0742-B125-8060427C415F}"/>
              </a:ext>
            </a:extLst>
          </p:cNvPr>
          <p:cNvSpPr/>
          <p:nvPr/>
        </p:nvSpPr>
        <p:spPr>
          <a:xfrm>
            <a:off x="8257799" y="4169440"/>
            <a:ext cx="752845" cy="8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4" extrusionOk="0">
                <a:moveTo>
                  <a:pt x="1130" y="0"/>
                </a:moveTo>
                <a:cubicBezTo>
                  <a:pt x="805" y="0"/>
                  <a:pt x="641" y="-3"/>
                  <a:pt x="467" y="470"/>
                </a:cubicBezTo>
                <a:cubicBezTo>
                  <a:pt x="276" y="1067"/>
                  <a:pt x="124" y="2368"/>
                  <a:pt x="54" y="4010"/>
                </a:cubicBezTo>
                <a:cubicBezTo>
                  <a:pt x="-1" y="5511"/>
                  <a:pt x="0" y="6915"/>
                  <a:pt x="0" y="9697"/>
                </a:cubicBezTo>
                <a:lnTo>
                  <a:pt x="0" y="11843"/>
                </a:lnTo>
                <a:cubicBezTo>
                  <a:pt x="0" y="14669"/>
                  <a:pt x="-1" y="16083"/>
                  <a:pt x="54" y="17584"/>
                </a:cubicBezTo>
                <a:cubicBezTo>
                  <a:pt x="124" y="19226"/>
                  <a:pt x="276" y="20513"/>
                  <a:pt x="467" y="21111"/>
                </a:cubicBezTo>
                <a:cubicBezTo>
                  <a:pt x="642" y="21587"/>
                  <a:pt x="806" y="21594"/>
                  <a:pt x="1130" y="21594"/>
                </a:cubicBezTo>
                <a:lnTo>
                  <a:pt x="3523" y="21594"/>
                </a:lnTo>
                <a:cubicBezTo>
                  <a:pt x="3523" y="19295"/>
                  <a:pt x="3625" y="16990"/>
                  <a:pt x="3829" y="15237"/>
                </a:cubicBezTo>
                <a:cubicBezTo>
                  <a:pt x="4034" y="13483"/>
                  <a:pt x="4301" y="12608"/>
                  <a:pt x="4569" y="12608"/>
                </a:cubicBezTo>
                <a:cubicBezTo>
                  <a:pt x="4837" y="12608"/>
                  <a:pt x="5105" y="13483"/>
                  <a:pt x="5310" y="15237"/>
                </a:cubicBezTo>
                <a:cubicBezTo>
                  <a:pt x="5514" y="16990"/>
                  <a:pt x="5616" y="19295"/>
                  <a:pt x="5616" y="21594"/>
                </a:cubicBezTo>
                <a:lnTo>
                  <a:pt x="15982" y="21594"/>
                </a:lnTo>
                <a:cubicBezTo>
                  <a:pt x="15982" y="19295"/>
                  <a:pt x="16084" y="16990"/>
                  <a:pt x="16288" y="15237"/>
                </a:cubicBezTo>
                <a:cubicBezTo>
                  <a:pt x="16493" y="13483"/>
                  <a:pt x="16760" y="12608"/>
                  <a:pt x="17028" y="12608"/>
                </a:cubicBezTo>
                <a:cubicBezTo>
                  <a:pt x="17296" y="12608"/>
                  <a:pt x="17564" y="13483"/>
                  <a:pt x="17769" y="15237"/>
                </a:cubicBezTo>
                <a:cubicBezTo>
                  <a:pt x="17973" y="16990"/>
                  <a:pt x="18075" y="19295"/>
                  <a:pt x="18075" y="21594"/>
                </a:cubicBezTo>
                <a:lnTo>
                  <a:pt x="20462" y="21594"/>
                </a:lnTo>
                <a:cubicBezTo>
                  <a:pt x="20791" y="21594"/>
                  <a:pt x="20956" y="21587"/>
                  <a:pt x="21131" y="21111"/>
                </a:cubicBezTo>
                <a:cubicBezTo>
                  <a:pt x="21322" y="20513"/>
                  <a:pt x="21474" y="19226"/>
                  <a:pt x="21544" y="17584"/>
                </a:cubicBezTo>
                <a:cubicBezTo>
                  <a:pt x="21599" y="16083"/>
                  <a:pt x="21598" y="14666"/>
                  <a:pt x="21598" y="11883"/>
                </a:cubicBezTo>
                <a:lnTo>
                  <a:pt x="21598" y="9738"/>
                </a:lnTo>
                <a:cubicBezTo>
                  <a:pt x="21598" y="6912"/>
                  <a:pt x="21599" y="5511"/>
                  <a:pt x="21544" y="4010"/>
                </a:cubicBezTo>
                <a:cubicBezTo>
                  <a:pt x="21474" y="2368"/>
                  <a:pt x="21322" y="1067"/>
                  <a:pt x="21131" y="470"/>
                </a:cubicBezTo>
                <a:cubicBezTo>
                  <a:pt x="20956" y="-6"/>
                  <a:pt x="20791" y="0"/>
                  <a:pt x="20466" y="0"/>
                </a:cubicBezTo>
                <a:lnTo>
                  <a:pt x="1135" y="0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A58ACD-B88C-AE4B-9468-F175D95E2A0E}"/>
              </a:ext>
            </a:extLst>
          </p:cNvPr>
          <p:cNvSpPr txBox="1"/>
          <p:nvPr/>
        </p:nvSpPr>
        <p:spPr>
          <a:xfrm>
            <a:off x="7363099" y="4535530"/>
            <a:ext cx="2519827" cy="186204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opportunity </a:t>
            </a:r>
            <a:b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implement pollution reduction measures in LV and LT</a:t>
            </a:r>
            <a:r>
              <a:rPr lang="en-LV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v-LV" sz="2300" b="1">
              <a:solidFill>
                <a:schemeClr val="tx2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 useBgFill="1">
        <p:nvSpPr>
          <p:cNvPr id="40" name="Shape 58960">
            <a:extLst>
              <a:ext uri="{FF2B5EF4-FFF2-40B4-BE49-F238E27FC236}">
                <a16:creationId xmlns:a16="http://schemas.microsoft.com/office/drawing/2014/main" id="{DB76F006-3783-1A4E-B394-816D331C16D9}"/>
              </a:ext>
            </a:extLst>
          </p:cNvPr>
          <p:cNvSpPr/>
          <p:nvPr/>
        </p:nvSpPr>
        <p:spPr>
          <a:xfrm>
            <a:off x="9105043" y="1895327"/>
            <a:ext cx="2725583" cy="2725585"/>
          </a:xfrm>
          <a:prstGeom prst="ellipse">
            <a:avLst/>
          </a:prstGeom>
          <a:ln w="63500" cap="flat">
            <a:solidFill>
              <a:srgbClr val="7A936D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42" name="Shape 58965">
            <a:extLst>
              <a:ext uri="{FF2B5EF4-FFF2-40B4-BE49-F238E27FC236}">
                <a16:creationId xmlns:a16="http://schemas.microsoft.com/office/drawing/2014/main" id="{592A251F-D6C4-BF45-B078-2076E0FB29C1}"/>
              </a:ext>
            </a:extLst>
          </p:cNvPr>
          <p:cNvSpPr/>
          <p:nvPr/>
        </p:nvSpPr>
        <p:spPr>
          <a:xfrm>
            <a:off x="10143299" y="1707231"/>
            <a:ext cx="649127" cy="36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0"/>
                </a:moveTo>
                <a:cubicBezTo>
                  <a:pt x="874" y="0"/>
                  <a:pt x="694" y="1"/>
                  <a:pt x="506" y="108"/>
                </a:cubicBezTo>
                <a:cubicBezTo>
                  <a:pt x="299" y="243"/>
                  <a:pt x="135" y="536"/>
                  <a:pt x="60" y="907"/>
                </a:cubicBezTo>
                <a:cubicBezTo>
                  <a:pt x="0" y="1247"/>
                  <a:pt x="0" y="1565"/>
                  <a:pt x="0" y="219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04"/>
                </a:lnTo>
                <a:cubicBezTo>
                  <a:pt x="21600" y="1565"/>
                  <a:pt x="21600" y="1247"/>
                  <a:pt x="21540" y="907"/>
                </a:cubicBezTo>
                <a:cubicBezTo>
                  <a:pt x="21465" y="536"/>
                  <a:pt x="21301" y="243"/>
                  <a:pt x="21094" y="108"/>
                </a:cubicBezTo>
                <a:cubicBezTo>
                  <a:pt x="20904" y="0"/>
                  <a:pt x="20727" y="0"/>
                  <a:pt x="20376" y="0"/>
                </a:cubicBezTo>
                <a:lnTo>
                  <a:pt x="1232" y="0"/>
                </a:lnTo>
                <a:lnTo>
                  <a:pt x="12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43" name="Shape 58966">
            <a:extLst>
              <a:ext uri="{FF2B5EF4-FFF2-40B4-BE49-F238E27FC236}">
                <a16:creationId xmlns:a16="http://schemas.microsoft.com/office/drawing/2014/main" id="{38B36AFE-D372-8240-B5A2-0CF41F9C70F2}"/>
              </a:ext>
            </a:extLst>
          </p:cNvPr>
          <p:cNvSpPr/>
          <p:nvPr/>
        </p:nvSpPr>
        <p:spPr>
          <a:xfrm>
            <a:off x="10232520" y="1264234"/>
            <a:ext cx="470686" cy="80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7" y="0"/>
                </a:moveTo>
                <a:cubicBezTo>
                  <a:pt x="2300" y="0"/>
                  <a:pt x="0" y="1344"/>
                  <a:pt x="0" y="3003"/>
                </a:cubicBezTo>
                <a:cubicBezTo>
                  <a:pt x="0" y="4662"/>
                  <a:pt x="2300" y="6006"/>
                  <a:pt x="5137" y="6006"/>
                </a:cubicBezTo>
                <a:lnTo>
                  <a:pt x="6846" y="6053"/>
                </a:lnTo>
                <a:lnTo>
                  <a:pt x="465" y="21600"/>
                </a:lnTo>
                <a:lnTo>
                  <a:pt x="2411" y="21600"/>
                </a:lnTo>
                <a:lnTo>
                  <a:pt x="8341" y="6608"/>
                </a:lnTo>
                <a:cubicBezTo>
                  <a:pt x="8382" y="6469"/>
                  <a:pt x="8432" y="6331"/>
                  <a:pt x="8491" y="6195"/>
                </a:cubicBezTo>
                <a:cubicBezTo>
                  <a:pt x="8562" y="6032"/>
                  <a:pt x="8647" y="5867"/>
                  <a:pt x="8604" y="5700"/>
                </a:cubicBezTo>
                <a:cubicBezTo>
                  <a:pt x="8560" y="5529"/>
                  <a:pt x="8387" y="5379"/>
                  <a:pt x="8141" y="5281"/>
                </a:cubicBezTo>
                <a:cubicBezTo>
                  <a:pt x="7777" y="5135"/>
                  <a:pt x="7319" y="5123"/>
                  <a:pt x="6878" y="5113"/>
                </a:cubicBezTo>
                <a:cubicBezTo>
                  <a:pt x="6293" y="5099"/>
                  <a:pt x="5707" y="5082"/>
                  <a:pt x="5122" y="5062"/>
                </a:cubicBezTo>
                <a:cubicBezTo>
                  <a:pt x="3177" y="5062"/>
                  <a:pt x="1601" y="4140"/>
                  <a:pt x="1601" y="3003"/>
                </a:cubicBezTo>
                <a:cubicBezTo>
                  <a:pt x="1601" y="1866"/>
                  <a:pt x="3177" y="944"/>
                  <a:pt x="5122" y="944"/>
                </a:cubicBezTo>
                <a:lnTo>
                  <a:pt x="10790" y="944"/>
                </a:lnTo>
                <a:lnTo>
                  <a:pt x="10810" y="944"/>
                </a:lnTo>
                <a:lnTo>
                  <a:pt x="16478" y="944"/>
                </a:lnTo>
                <a:cubicBezTo>
                  <a:pt x="18423" y="944"/>
                  <a:pt x="19999" y="1866"/>
                  <a:pt x="19999" y="3003"/>
                </a:cubicBezTo>
                <a:cubicBezTo>
                  <a:pt x="19999" y="4140"/>
                  <a:pt x="18423" y="5062"/>
                  <a:pt x="16478" y="5062"/>
                </a:cubicBezTo>
                <a:cubicBezTo>
                  <a:pt x="15893" y="5082"/>
                  <a:pt x="15307" y="5099"/>
                  <a:pt x="14722" y="5113"/>
                </a:cubicBezTo>
                <a:cubicBezTo>
                  <a:pt x="14281" y="5123"/>
                  <a:pt x="13823" y="5135"/>
                  <a:pt x="13459" y="5281"/>
                </a:cubicBezTo>
                <a:cubicBezTo>
                  <a:pt x="13213" y="5379"/>
                  <a:pt x="13040" y="5529"/>
                  <a:pt x="12996" y="5700"/>
                </a:cubicBezTo>
                <a:cubicBezTo>
                  <a:pt x="12953" y="5867"/>
                  <a:pt x="13038" y="6032"/>
                  <a:pt x="13109" y="6195"/>
                </a:cubicBezTo>
                <a:cubicBezTo>
                  <a:pt x="13168" y="6331"/>
                  <a:pt x="13218" y="6469"/>
                  <a:pt x="13259" y="6608"/>
                </a:cubicBezTo>
                <a:lnTo>
                  <a:pt x="19189" y="21600"/>
                </a:lnTo>
                <a:lnTo>
                  <a:pt x="21135" y="21600"/>
                </a:lnTo>
                <a:lnTo>
                  <a:pt x="14754" y="6053"/>
                </a:lnTo>
                <a:lnTo>
                  <a:pt x="16463" y="6006"/>
                </a:lnTo>
                <a:cubicBezTo>
                  <a:pt x="19300" y="6006"/>
                  <a:pt x="21600" y="4662"/>
                  <a:pt x="21600" y="3003"/>
                </a:cubicBezTo>
                <a:cubicBezTo>
                  <a:pt x="21600" y="1344"/>
                  <a:pt x="19300" y="0"/>
                  <a:pt x="16463" y="0"/>
                </a:cubicBezTo>
                <a:lnTo>
                  <a:pt x="10810" y="0"/>
                </a:lnTo>
                <a:lnTo>
                  <a:pt x="10790" y="0"/>
                </a:lnTo>
                <a:lnTo>
                  <a:pt x="513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45" name="Shape 58967">
            <a:extLst>
              <a:ext uri="{FF2B5EF4-FFF2-40B4-BE49-F238E27FC236}">
                <a16:creationId xmlns:a16="http://schemas.microsoft.com/office/drawing/2014/main" id="{F5FF2823-D065-694B-95FF-F27FE94425E2}"/>
              </a:ext>
            </a:extLst>
          </p:cNvPr>
          <p:cNvSpPr/>
          <p:nvPr/>
        </p:nvSpPr>
        <p:spPr>
          <a:xfrm>
            <a:off x="10091413" y="2069454"/>
            <a:ext cx="752845" cy="8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4" extrusionOk="0">
                <a:moveTo>
                  <a:pt x="1130" y="0"/>
                </a:moveTo>
                <a:cubicBezTo>
                  <a:pt x="805" y="0"/>
                  <a:pt x="641" y="-3"/>
                  <a:pt x="467" y="470"/>
                </a:cubicBezTo>
                <a:cubicBezTo>
                  <a:pt x="276" y="1067"/>
                  <a:pt x="124" y="2368"/>
                  <a:pt x="54" y="4010"/>
                </a:cubicBezTo>
                <a:cubicBezTo>
                  <a:pt x="-1" y="5511"/>
                  <a:pt x="0" y="6915"/>
                  <a:pt x="0" y="9697"/>
                </a:cubicBezTo>
                <a:lnTo>
                  <a:pt x="0" y="11843"/>
                </a:lnTo>
                <a:cubicBezTo>
                  <a:pt x="0" y="14669"/>
                  <a:pt x="-1" y="16083"/>
                  <a:pt x="54" y="17584"/>
                </a:cubicBezTo>
                <a:cubicBezTo>
                  <a:pt x="124" y="19226"/>
                  <a:pt x="276" y="20513"/>
                  <a:pt x="467" y="21111"/>
                </a:cubicBezTo>
                <a:cubicBezTo>
                  <a:pt x="642" y="21587"/>
                  <a:pt x="806" y="21594"/>
                  <a:pt x="1130" y="21594"/>
                </a:cubicBezTo>
                <a:lnTo>
                  <a:pt x="3523" y="21594"/>
                </a:lnTo>
                <a:cubicBezTo>
                  <a:pt x="3523" y="19295"/>
                  <a:pt x="3625" y="16990"/>
                  <a:pt x="3829" y="15237"/>
                </a:cubicBezTo>
                <a:cubicBezTo>
                  <a:pt x="4034" y="13483"/>
                  <a:pt x="4301" y="12608"/>
                  <a:pt x="4569" y="12608"/>
                </a:cubicBezTo>
                <a:cubicBezTo>
                  <a:pt x="4837" y="12608"/>
                  <a:pt x="5105" y="13483"/>
                  <a:pt x="5310" y="15237"/>
                </a:cubicBezTo>
                <a:cubicBezTo>
                  <a:pt x="5514" y="16990"/>
                  <a:pt x="5616" y="19295"/>
                  <a:pt x="5616" y="21594"/>
                </a:cubicBezTo>
                <a:lnTo>
                  <a:pt x="15982" y="21594"/>
                </a:lnTo>
                <a:cubicBezTo>
                  <a:pt x="15982" y="19295"/>
                  <a:pt x="16084" y="16990"/>
                  <a:pt x="16288" y="15237"/>
                </a:cubicBezTo>
                <a:cubicBezTo>
                  <a:pt x="16493" y="13483"/>
                  <a:pt x="16760" y="12608"/>
                  <a:pt x="17028" y="12608"/>
                </a:cubicBezTo>
                <a:cubicBezTo>
                  <a:pt x="17296" y="12608"/>
                  <a:pt x="17564" y="13483"/>
                  <a:pt x="17769" y="15237"/>
                </a:cubicBezTo>
                <a:cubicBezTo>
                  <a:pt x="17973" y="16990"/>
                  <a:pt x="18075" y="19295"/>
                  <a:pt x="18075" y="21594"/>
                </a:cubicBezTo>
                <a:lnTo>
                  <a:pt x="20462" y="21594"/>
                </a:lnTo>
                <a:cubicBezTo>
                  <a:pt x="20791" y="21594"/>
                  <a:pt x="20956" y="21587"/>
                  <a:pt x="21131" y="21111"/>
                </a:cubicBezTo>
                <a:cubicBezTo>
                  <a:pt x="21322" y="20513"/>
                  <a:pt x="21474" y="19226"/>
                  <a:pt x="21544" y="17584"/>
                </a:cubicBezTo>
                <a:cubicBezTo>
                  <a:pt x="21599" y="16083"/>
                  <a:pt x="21598" y="14666"/>
                  <a:pt x="21598" y="11883"/>
                </a:cubicBezTo>
                <a:lnTo>
                  <a:pt x="21598" y="9738"/>
                </a:lnTo>
                <a:cubicBezTo>
                  <a:pt x="21598" y="6912"/>
                  <a:pt x="21599" y="5511"/>
                  <a:pt x="21544" y="4010"/>
                </a:cubicBezTo>
                <a:cubicBezTo>
                  <a:pt x="21474" y="2368"/>
                  <a:pt x="21322" y="1067"/>
                  <a:pt x="21131" y="470"/>
                </a:cubicBezTo>
                <a:cubicBezTo>
                  <a:pt x="20956" y="-6"/>
                  <a:pt x="20791" y="0"/>
                  <a:pt x="20466" y="0"/>
                </a:cubicBezTo>
                <a:lnTo>
                  <a:pt x="1135" y="0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lang="lv-LV" sz="2532">
              <a:latin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1666CA-9B12-CF46-BEEF-F691B56F6E38}"/>
              </a:ext>
            </a:extLst>
          </p:cNvPr>
          <p:cNvSpPr txBox="1"/>
          <p:nvPr/>
        </p:nvSpPr>
        <p:spPr>
          <a:xfrm>
            <a:off x="9123529" y="2458032"/>
            <a:ext cx="2679116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400" dirty="0"/>
              <a:t>During COVID-19 pandemic some of activities had to change format</a:t>
            </a:r>
            <a:endParaRPr lang="lv-LV" sz="2300" b="1">
              <a:solidFill>
                <a:schemeClr val="tx2"/>
              </a:solidFill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>
            <a:extLst>
              <a:ext uri="{FF2B5EF4-FFF2-40B4-BE49-F238E27FC236}">
                <a16:creationId xmlns:a16="http://schemas.microsoft.com/office/drawing/2014/main" id="{8B78D718-ED64-4A8A-951F-89A4F1E419F1}"/>
              </a:ext>
            </a:extLst>
          </p:cNvPr>
          <p:cNvSpPr txBox="1">
            <a:spLocks/>
          </p:cNvSpPr>
          <p:nvPr/>
        </p:nvSpPr>
        <p:spPr>
          <a:xfrm>
            <a:off x="0" y="16626"/>
            <a:ext cx="12192000" cy="82505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Preparation of Latvia-Lithuania cross-border cooperation programme 2021-2027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1DA60C-ADB7-4193-AA0D-FEB62D8E5A4F}"/>
              </a:ext>
            </a:extLst>
          </p:cNvPr>
          <p:cNvSpPr txBox="1"/>
          <p:nvPr/>
        </p:nvSpPr>
        <p:spPr>
          <a:xfrm>
            <a:off x="2738334" y="5604567"/>
            <a:ext cx="19801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Socio-economic </a:t>
            </a:r>
            <a:r>
              <a:rPr kumimoji="0" lang="lv-LV" sz="21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analy</a:t>
            </a:r>
            <a:r>
              <a:rPr kumimoji="0" lang="en-GB" sz="21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ses</a:t>
            </a:r>
            <a:r>
              <a:rPr kumimoji="0" lang="lv-LV" sz="21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kumimoji="0" lang="lv-LV" sz="2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&amp; </a:t>
            </a:r>
            <a:r>
              <a:rPr kumimoji="0" lang="lv-LV" sz="2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main joint challenges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5D53F428-9A26-4BAA-B1E3-B8A46140C88F}"/>
              </a:ext>
            </a:extLst>
          </p:cNvPr>
          <p:cNvGrpSpPr/>
          <p:nvPr/>
        </p:nvGrpSpPr>
        <p:grpSpPr>
          <a:xfrm>
            <a:off x="10583873" y="1891712"/>
            <a:ext cx="934906" cy="978720"/>
            <a:chOff x="3149587" y="325140"/>
            <a:chExt cx="574657" cy="468000"/>
          </a:xfrm>
        </p:grpSpPr>
        <p:sp>
          <p:nvSpPr>
            <p:cNvPr id="123" name="Freeform 190">
              <a:extLst>
                <a:ext uri="{FF2B5EF4-FFF2-40B4-BE49-F238E27FC236}">
                  <a16:creationId xmlns:a16="http://schemas.microsoft.com/office/drawing/2014/main" id="{E53FFE0E-CEF5-411F-A0F9-FA15832A5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518" y="325140"/>
              <a:ext cx="217213" cy="187200"/>
            </a:xfrm>
            <a:custGeom>
              <a:avLst/>
              <a:gdLst>
                <a:gd name="T0" fmla="*/ 8933 w 9734"/>
                <a:gd name="T1" fmla="*/ 5081 h 8383"/>
                <a:gd name="T2" fmla="*/ 2882 w 9734"/>
                <a:gd name="T3" fmla="*/ 7335 h 8383"/>
                <a:gd name="T4" fmla="*/ 477 w 9734"/>
                <a:gd name="T5" fmla="*/ 8383 h 8383"/>
                <a:gd name="T6" fmla="*/ 1703 w 9734"/>
                <a:gd name="T7" fmla="*/ 6700 h 8383"/>
                <a:gd name="T8" fmla="*/ 1541 w 9734"/>
                <a:gd name="T9" fmla="*/ 2401 h 8383"/>
                <a:gd name="T10" fmla="*/ 8933 w 9734"/>
                <a:gd name="T11" fmla="*/ 5081 h 8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34" h="8383">
                  <a:moveTo>
                    <a:pt x="8933" y="5081"/>
                  </a:moveTo>
                  <a:cubicBezTo>
                    <a:pt x="8451" y="7032"/>
                    <a:pt x="5513" y="8261"/>
                    <a:pt x="2882" y="7335"/>
                  </a:cubicBezTo>
                  <a:cubicBezTo>
                    <a:pt x="2835" y="7313"/>
                    <a:pt x="598" y="8343"/>
                    <a:pt x="477" y="8383"/>
                  </a:cubicBezTo>
                  <a:cubicBezTo>
                    <a:pt x="564" y="8255"/>
                    <a:pt x="1645" y="6779"/>
                    <a:pt x="1703" y="6700"/>
                  </a:cubicBezTo>
                  <a:cubicBezTo>
                    <a:pt x="0" y="5385"/>
                    <a:pt x="198" y="3532"/>
                    <a:pt x="1541" y="2401"/>
                  </a:cubicBezTo>
                  <a:cubicBezTo>
                    <a:pt x="4386" y="0"/>
                    <a:pt x="9734" y="1920"/>
                    <a:pt x="8933" y="508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4" name="Freeform 191">
              <a:extLst>
                <a:ext uri="{FF2B5EF4-FFF2-40B4-BE49-F238E27FC236}">
                  <a16:creationId xmlns:a16="http://schemas.microsoft.com/office/drawing/2014/main" id="{E6DB7374-AA91-4CCA-B365-1263D6E68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209" y="404666"/>
              <a:ext cx="200935" cy="114117"/>
            </a:xfrm>
            <a:custGeom>
              <a:avLst/>
              <a:gdLst>
                <a:gd name="T0" fmla="*/ 3778 w 9015"/>
                <a:gd name="T1" fmla="*/ 314 h 5104"/>
                <a:gd name="T2" fmla="*/ 6734 w 9015"/>
                <a:gd name="T3" fmla="*/ 3851 h 5104"/>
                <a:gd name="T4" fmla="*/ 7713 w 9015"/>
                <a:gd name="T5" fmla="*/ 4973 h 5104"/>
                <a:gd name="T6" fmla="*/ 5815 w 9015"/>
                <a:gd name="T7" fmla="*/ 4269 h 5104"/>
                <a:gd name="T8" fmla="*/ 1184 w 9015"/>
                <a:gd name="T9" fmla="*/ 1582 h 5104"/>
                <a:gd name="T10" fmla="*/ 3778 w 9015"/>
                <a:gd name="T11" fmla="*/ 314 h 5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5" h="5104">
                  <a:moveTo>
                    <a:pt x="3778" y="314"/>
                  </a:moveTo>
                  <a:cubicBezTo>
                    <a:pt x="6980" y="0"/>
                    <a:pt x="9015" y="2387"/>
                    <a:pt x="6734" y="3851"/>
                  </a:cubicBezTo>
                  <a:cubicBezTo>
                    <a:pt x="7058" y="4227"/>
                    <a:pt x="7388" y="4598"/>
                    <a:pt x="7713" y="4973"/>
                  </a:cubicBezTo>
                  <a:cubicBezTo>
                    <a:pt x="6612" y="4565"/>
                    <a:pt x="5881" y="4289"/>
                    <a:pt x="5815" y="4269"/>
                  </a:cubicBezTo>
                  <a:cubicBezTo>
                    <a:pt x="2945" y="5104"/>
                    <a:pt x="0" y="3348"/>
                    <a:pt x="1184" y="1582"/>
                  </a:cubicBezTo>
                  <a:cubicBezTo>
                    <a:pt x="1715" y="790"/>
                    <a:pt x="2826" y="409"/>
                    <a:pt x="3778" y="3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5" name="Freeform 192">
              <a:extLst>
                <a:ext uri="{FF2B5EF4-FFF2-40B4-BE49-F238E27FC236}">
                  <a16:creationId xmlns:a16="http://schemas.microsoft.com/office/drawing/2014/main" id="{4B94D35B-B259-4C4A-A963-7EA2CA64B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587" y="470966"/>
              <a:ext cx="206022" cy="169565"/>
            </a:xfrm>
            <a:custGeom>
              <a:avLst/>
              <a:gdLst>
                <a:gd name="T0" fmla="*/ 6184 w 9235"/>
                <a:gd name="T1" fmla="*/ 1063 h 7586"/>
                <a:gd name="T2" fmla="*/ 7333 w 9235"/>
                <a:gd name="T3" fmla="*/ 5949 h 7586"/>
                <a:gd name="T4" fmla="*/ 8430 w 9235"/>
                <a:gd name="T5" fmla="*/ 7586 h 7586"/>
                <a:gd name="T6" fmla="*/ 6247 w 9235"/>
                <a:gd name="T7" fmla="*/ 6575 h 7586"/>
                <a:gd name="T8" fmla="*/ 788 w 9235"/>
                <a:gd name="T9" fmla="*/ 4568 h 7586"/>
                <a:gd name="T10" fmla="*/ 6184 w 9235"/>
                <a:gd name="T11" fmla="*/ 1063 h 7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5" h="7586">
                  <a:moveTo>
                    <a:pt x="6184" y="1063"/>
                  </a:moveTo>
                  <a:cubicBezTo>
                    <a:pt x="8537" y="1918"/>
                    <a:pt x="9235" y="4408"/>
                    <a:pt x="7333" y="5949"/>
                  </a:cubicBezTo>
                  <a:cubicBezTo>
                    <a:pt x="7292" y="5967"/>
                    <a:pt x="8243" y="7286"/>
                    <a:pt x="8430" y="7586"/>
                  </a:cubicBezTo>
                  <a:cubicBezTo>
                    <a:pt x="8004" y="7400"/>
                    <a:pt x="6290" y="6553"/>
                    <a:pt x="6247" y="6575"/>
                  </a:cubicBezTo>
                  <a:cubicBezTo>
                    <a:pt x="3927" y="7441"/>
                    <a:pt x="1344" y="6361"/>
                    <a:pt x="788" y="4568"/>
                  </a:cubicBezTo>
                  <a:cubicBezTo>
                    <a:pt x="0" y="2048"/>
                    <a:pt x="3276" y="0"/>
                    <a:pt x="6184" y="106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6" name="Freeform 193">
              <a:extLst>
                <a:ext uri="{FF2B5EF4-FFF2-40B4-BE49-F238E27FC236}">
                  <a16:creationId xmlns:a16="http://schemas.microsoft.com/office/drawing/2014/main" id="{8AE7F57E-E04F-4AA6-ABD3-3987E18D7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996" y="475205"/>
              <a:ext cx="219248" cy="139722"/>
            </a:xfrm>
            <a:custGeom>
              <a:avLst/>
              <a:gdLst>
                <a:gd name="T0" fmla="*/ 2443 w 9838"/>
                <a:gd name="T1" fmla="*/ 1161 h 6253"/>
                <a:gd name="T2" fmla="*/ 7002 w 9838"/>
                <a:gd name="T3" fmla="*/ 4910 h 6253"/>
                <a:gd name="T4" fmla="*/ 2446 w 9838"/>
                <a:gd name="T5" fmla="*/ 5452 h 6253"/>
                <a:gd name="T6" fmla="*/ 285 w 9838"/>
                <a:gd name="T7" fmla="*/ 6253 h 6253"/>
                <a:gd name="T8" fmla="*/ 1396 w 9838"/>
                <a:gd name="T9" fmla="*/ 4978 h 6253"/>
                <a:gd name="T10" fmla="*/ 680 w 9838"/>
                <a:gd name="T11" fmla="*/ 4346 h 6253"/>
                <a:gd name="T12" fmla="*/ 1134 w 9838"/>
                <a:gd name="T13" fmla="*/ 1817 h 6253"/>
                <a:gd name="T14" fmla="*/ 2443 w 9838"/>
                <a:gd name="T15" fmla="*/ 1161 h 6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38" h="6253">
                  <a:moveTo>
                    <a:pt x="2443" y="1161"/>
                  </a:moveTo>
                  <a:cubicBezTo>
                    <a:pt x="6232" y="0"/>
                    <a:pt x="9838" y="2960"/>
                    <a:pt x="7002" y="4910"/>
                  </a:cubicBezTo>
                  <a:cubicBezTo>
                    <a:pt x="5788" y="5728"/>
                    <a:pt x="3962" y="5893"/>
                    <a:pt x="2446" y="5452"/>
                  </a:cubicBezTo>
                  <a:cubicBezTo>
                    <a:pt x="2399" y="5460"/>
                    <a:pt x="2537" y="5415"/>
                    <a:pt x="285" y="6253"/>
                  </a:cubicBezTo>
                  <a:cubicBezTo>
                    <a:pt x="654" y="5827"/>
                    <a:pt x="1028" y="5405"/>
                    <a:pt x="1396" y="4978"/>
                  </a:cubicBezTo>
                  <a:cubicBezTo>
                    <a:pt x="1363" y="4943"/>
                    <a:pt x="988" y="4734"/>
                    <a:pt x="680" y="4346"/>
                  </a:cubicBezTo>
                  <a:cubicBezTo>
                    <a:pt x="0" y="3484"/>
                    <a:pt x="269" y="2490"/>
                    <a:pt x="1134" y="1817"/>
                  </a:cubicBezTo>
                  <a:cubicBezTo>
                    <a:pt x="1522" y="1515"/>
                    <a:pt x="1975" y="1304"/>
                    <a:pt x="2443" y="116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Freeform 194">
              <a:extLst>
                <a:ext uri="{FF2B5EF4-FFF2-40B4-BE49-F238E27FC236}">
                  <a16:creationId xmlns:a16="http://schemas.microsoft.com/office/drawing/2014/main" id="{58640048-1C22-402E-A733-0B2762B4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587" y="520479"/>
              <a:ext cx="92413" cy="98348"/>
            </a:xfrm>
            <a:custGeom>
              <a:avLst/>
              <a:gdLst>
                <a:gd name="T0" fmla="*/ 1062 w 4144"/>
                <a:gd name="T1" fmla="*/ 710 h 4404"/>
                <a:gd name="T2" fmla="*/ 4015 w 4144"/>
                <a:gd name="T3" fmla="*/ 2381 h 4404"/>
                <a:gd name="T4" fmla="*/ 1184 w 4144"/>
                <a:gd name="T5" fmla="*/ 3812 h 4404"/>
                <a:gd name="T6" fmla="*/ 92 w 4144"/>
                <a:gd name="T7" fmla="*/ 4397 h 4404"/>
                <a:gd name="T8" fmla="*/ 654 w 4144"/>
                <a:gd name="T9" fmla="*/ 3465 h 4404"/>
                <a:gd name="T10" fmla="*/ 109 w 4144"/>
                <a:gd name="T11" fmla="*/ 2482 h 4404"/>
                <a:gd name="T12" fmla="*/ 1062 w 4144"/>
                <a:gd name="T13" fmla="*/ 710 h 4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4" h="4404">
                  <a:moveTo>
                    <a:pt x="1062" y="710"/>
                  </a:moveTo>
                  <a:cubicBezTo>
                    <a:pt x="2407" y="0"/>
                    <a:pt x="4144" y="932"/>
                    <a:pt x="4015" y="2381"/>
                  </a:cubicBezTo>
                  <a:cubicBezTo>
                    <a:pt x="3911" y="3574"/>
                    <a:pt x="2471" y="4364"/>
                    <a:pt x="1184" y="3812"/>
                  </a:cubicBezTo>
                  <a:cubicBezTo>
                    <a:pt x="88" y="4404"/>
                    <a:pt x="157" y="4367"/>
                    <a:pt x="92" y="4397"/>
                  </a:cubicBezTo>
                  <a:cubicBezTo>
                    <a:pt x="172" y="4256"/>
                    <a:pt x="623" y="3513"/>
                    <a:pt x="654" y="3465"/>
                  </a:cubicBezTo>
                  <a:cubicBezTo>
                    <a:pt x="586" y="3391"/>
                    <a:pt x="197" y="3055"/>
                    <a:pt x="109" y="2482"/>
                  </a:cubicBezTo>
                  <a:cubicBezTo>
                    <a:pt x="0" y="1731"/>
                    <a:pt x="409" y="1049"/>
                    <a:pt x="1062" y="71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8" name="Freeform 195">
              <a:extLst>
                <a:ext uri="{FF2B5EF4-FFF2-40B4-BE49-F238E27FC236}">
                  <a16:creationId xmlns:a16="http://schemas.microsoft.com/office/drawing/2014/main" id="{E2E9FD21-9C10-4BC3-9A7C-B0F73DBF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79" y="628153"/>
              <a:ext cx="53244" cy="50700"/>
            </a:xfrm>
            <a:custGeom>
              <a:avLst/>
              <a:gdLst>
                <a:gd name="T0" fmla="*/ 1616 w 2384"/>
                <a:gd name="T1" fmla="*/ 408 h 2274"/>
                <a:gd name="T2" fmla="*/ 724 w 2384"/>
                <a:gd name="T3" fmla="*/ 1952 h 2274"/>
                <a:gd name="T4" fmla="*/ 175 w 2384"/>
                <a:gd name="T5" fmla="*/ 785 h 2274"/>
                <a:gd name="T6" fmla="*/ 1616 w 2384"/>
                <a:gd name="T7" fmla="*/ 408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2274">
                  <a:moveTo>
                    <a:pt x="1616" y="408"/>
                  </a:moveTo>
                  <a:cubicBezTo>
                    <a:pt x="2384" y="1127"/>
                    <a:pt x="1634" y="2274"/>
                    <a:pt x="724" y="1952"/>
                  </a:cubicBezTo>
                  <a:cubicBezTo>
                    <a:pt x="258" y="1793"/>
                    <a:pt x="0" y="1264"/>
                    <a:pt x="175" y="785"/>
                  </a:cubicBezTo>
                  <a:cubicBezTo>
                    <a:pt x="386" y="191"/>
                    <a:pt x="1148" y="0"/>
                    <a:pt x="1616" y="40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9" name="Freeform 196">
              <a:extLst>
                <a:ext uri="{FF2B5EF4-FFF2-40B4-BE49-F238E27FC236}">
                  <a16:creationId xmlns:a16="http://schemas.microsoft.com/office/drawing/2014/main" id="{39BB8BF4-96E8-4DE2-B4FE-83836B3E9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552" y="630018"/>
              <a:ext cx="54430" cy="50022"/>
            </a:xfrm>
            <a:custGeom>
              <a:avLst/>
              <a:gdLst>
                <a:gd name="T0" fmla="*/ 1024 w 2442"/>
                <a:gd name="T1" fmla="*/ 125 h 2240"/>
                <a:gd name="T2" fmla="*/ 1611 w 2442"/>
                <a:gd name="T3" fmla="*/ 1803 h 2240"/>
                <a:gd name="T4" fmla="*/ 293 w 2442"/>
                <a:gd name="T5" fmla="*/ 712 h 2240"/>
                <a:gd name="T6" fmla="*/ 1024 w 2442"/>
                <a:gd name="T7" fmla="*/ 125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2" h="2240">
                  <a:moveTo>
                    <a:pt x="1024" y="125"/>
                  </a:moveTo>
                  <a:cubicBezTo>
                    <a:pt x="2007" y="0"/>
                    <a:pt x="2442" y="1293"/>
                    <a:pt x="1611" y="1803"/>
                  </a:cubicBezTo>
                  <a:cubicBezTo>
                    <a:pt x="877" y="2240"/>
                    <a:pt x="0" y="1510"/>
                    <a:pt x="293" y="712"/>
                  </a:cubicBezTo>
                  <a:cubicBezTo>
                    <a:pt x="404" y="401"/>
                    <a:pt x="697" y="166"/>
                    <a:pt x="1024" y="12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Freeform 197">
              <a:extLst>
                <a:ext uri="{FF2B5EF4-FFF2-40B4-BE49-F238E27FC236}">
                  <a16:creationId xmlns:a16="http://schemas.microsoft.com/office/drawing/2014/main" id="{7AEE7EE7-8C2D-4167-9D41-D6F4386F2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383" y="627814"/>
              <a:ext cx="50870" cy="50870"/>
            </a:xfrm>
            <a:custGeom>
              <a:avLst/>
              <a:gdLst>
                <a:gd name="T0" fmla="*/ 1761 w 2279"/>
                <a:gd name="T1" fmla="*/ 594 h 2283"/>
                <a:gd name="T2" fmla="*/ 724 w 2279"/>
                <a:gd name="T3" fmla="*/ 1983 h 2283"/>
                <a:gd name="T4" fmla="*/ 175 w 2279"/>
                <a:gd name="T5" fmla="*/ 816 h 2283"/>
                <a:gd name="T6" fmla="*/ 1761 w 2279"/>
                <a:gd name="T7" fmla="*/ 594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9" h="2283">
                  <a:moveTo>
                    <a:pt x="1761" y="594"/>
                  </a:moveTo>
                  <a:cubicBezTo>
                    <a:pt x="2279" y="1298"/>
                    <a:pt x="1571" y="2283"/>
                    <a:pt x="724" y="1983"/>
                  </a:cubicBezTo>
                  <a:cubicBezTo>
                    <a:pt x="258" y="1823"/>
                    <a:pt x="0" y="1294"/>
                    <a:pt x="175" y="816"/>
                  </a:cubicBezTo>
                  <a:cubicBezTo>
                    <a:pt x="412" y="147"/>
                    <a:pt x="1335" y="0"/>
                    <a:pt x="1761" y="59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1" name="Freeform 198">
              <a:extLst>
                <a:ext uri="{FF2B5EF4-FFF2-40B4-BE49-F238E27FC236}">
                  <a16:creationId xmlns:a16="http://schemas.microsoft.com/office/drawing/2014/main" id="{61BB728F-30FB-4960-929E-14DB86518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300" y="628662"/>
              <a:ext cx="53413" cy="50870"/>
            </a:xfrm>
            <a:custGeom>
              <a:avLst/>
              <a:gdLst>
                <a:gd name="T0" fmla="*/ 1616 w 2393"/>
                <a:gd name="T1" fmla="*/ 410 h 2281"/>
                <a:gd name="T2" fmla="*/ 715 w 2393"/>
                <a:gd name="T3" fmla="*/ 1951 h 2281"/>
                <a:gd name="T4" fmla="*/ 175 w 2393"/>
                <a:gd name="T5" fmla="*/ 787 h 2281"/>
                <a:gd name="T6" fmla="*/ 1616 w 2393"/>
                <a:gd name="T7" fmla="*/ 410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3" h="2281">
                  <a:moveTo>
                    <a:pt x="1616" y="410"/>
                  </a:moveTo>
                  <a:cubicBezTo>
                    <a:pt x="2393" y="1136"/>
                    <a:pt x="1618" y="2281"/>
                    <a:pt x="715" y="1951"/>
                  </a:cubicBezTo>
                  <a:cubicBezTo>
                    <a:pt x="256" y="1788"/>
                    <a:pt x="0" y="1264"/>
                    <a:pt x="175" y="787"/>
                  </a:cubicBezTo>
                  <a:cubicBezTo>
                    <a:pt x="385" y="195"/>
                    <a:pt x="1146" y="0"/>
                    <a:pt x="1616" y="41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2" name="Freeform 199">
              <a:extLst>
                <a:ext uri="{FF2B5EF4-FFF2-40B4-BE49-F238E27FC236}">
                  <a16:creationId xmlns:a16="http://schemas.microsoft.com/office/drawing/2014/main" id="{68EE2A41-7AF2-4475-9258-5C1367A23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48" y="629001"/>
              <a:ext cx="50022" cy="51717"/>
            </a:xfrm>
            <a:custGeom>
              <a:avLst/>
              <a:gdLst>
                <a:gd name="T0" fmla="*/ 1733 w 2237"/>
                <a:gd name="T1" fmla="*/ 409 h 2315"/>
                <a:gd name="T2" fmla="*/ 1611 w 2237"/>
                <a:gd name="T3" fmla="*/ 1878 h 2315"/>
                <a:gd name="T4" fmla="*/ 293 w 2237"/>
                <a:gd name="T5" fmla="*/ 787 h 2315"/>
                <a:gd name="T6" fmla="*/ 1733 w 2237"/>
                <a:gd name="T7" fmla="*/ 409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315">
                  <a:moveTo>
                    <a:pt x="1733" y="409"/>
                  </a:moveTo>
                  <a:cubicBezTo>
                    <a:pt x="2237" y="880"/>
                    <a:pt x="2104" y="1575"/>
                    <a:pt x="1611" y="1878"/>
                  </a:cubicBezTo>
                  <a:cubicBezTo>
                    <a:pt x="876" y="2315"/>
                    <a:pt x="0" y="1585"/>
                    <a:pt x="293" y="787"/>
                  </a:cubicBezTo>
                  <a:cubicBezTo>
                    <a:pt x="503" y="195"/>
                    <a:pt x="1264" y="0"/>
                    <a:pt x="1733" y="40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3" name="Freeform 200">
              <a:extLst>
                <a:ext uri="{FF2B5EF4-FFF2-40B4-BE49-F238E27FC236}">
                  <a16:creationId xmlns:a16="http://schemas.microsoft.com/office/drawing/2014/main" id="{F356BE51-9D91-4999-929F-1AB93DE8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165" y="629170"/>
              <a:ext cx="53074" cy="50870"/>
            </a:xfrm>
            <a:custGeom>
              <a:avLst/>
              <a:gdLst>
                <a:gd name="T0" fmla="*/ 1616 w 2385"/>
                <a:gd name="T1" fmla="*/ 409 h 2276"/>
                <a:gd name="T2" fmla="*/ 725 w 2385"/>
                <a:gd name="T3" fmla="*/ 1953 h 2276"/>
                <a:gd name="T4" fmla="*/ 176 w 2385"/>
                <a:gd name="T5" fmla="*/ 786 h 2276"/>
                <a:gd name="T6" fmla="*/ 1616 w 2385"/>
                <a:gd name="T7" fmla="*/ 409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5" h="2276">
                  <a:moveTo>
                    <a:pt x="1616" y="409"/>
                  </a:moveTo>
                  <a:cubicBezTo>
                    <a:pt x="2385" y="1127"/>
                    <a:pt x="1635" y="2276"/>
                    <a:pt x="725" y="1953"/>
                  </a:cubicBezTo>
                  <a:cubicBezTo>
                    <a:pt x="259" y="1794"/>
                    <a:pt x="0" y="1265"/>
                    <a:pt x="176" y="786"/>
                  </a:cubicBezTo>
                  <a:cubicBezTo>
                    <a:pt x="386" y="193"/>
                    <a:pt x="1148" y="0"/>
                    <a:pt x="1616" y="40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4" name="Freeform 201">
              <a:extLst>
                <a:ext uri="{FF2B5EF4-FFF2-40B4-BE49-F238E27FC236}">
                  <a16:creationId xmlns:a16="http://schemas.microsoft.com/office/drawing/2014/main" id="{CAA476B9-A401-41A5-8922-DAEFBFD3D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044" y="666644"/>
              <a:ext cx="41713" cy="119204"/>
            </a:xfrm>
            <a:custGeom>
              <a:avLst/>
              <a:gdLst>
                <a:gd name="T0" fmla="*/ 70 w 1867"/>
                <a:gd name="T1" fmla="*/ 166 h 5336"/>
                <a:gd name="T2" fmla="*/ 391 w 1867"/>
                <a:gd name="T3" fmla="*/ 166 h 5336"/>
                <a:gd name="T4" fmla="*/ 1435 w 1867"/>
                <a:gd name="T5" fmla="*/ 190 h 5336"/>
                <a:gd name="T6" fmla="*/ 1506 w 1867"/>
                <a:gd name="T7" fmla="*/ 165 h 5336"/>
                <a:gd name="T8" fmla="*/ 1854 w 1867"/>
                <a:gd name="T9" fmla="*/ 223 h 5336"/>
                <a:gd name="T10" fmla="*/ 1843 w 1867"/>
                <a:gd name="T11" fmla="*/ 5175 h 5336"/>
                <a:gd name="T12" fmla="*/ 1131 w 1867"/>
                <a:gd name="T13" fmla="*/ 5299 h 5336"/>
                <a:gd name="T14" fmla="*/ 969 w 1867"/>
                <a:gd name="T15" fmla="*/ 5175 h 5336"/>
                <a:gd name="T16" fmla="*/ 968 w 1867"/>
                <a:gd name="T17" fmla="*/ 3335 h 5336"/>
                <a:gd name="T18" fmla="*/ 920 w 1867"/>
                <a:gd name="T19" fmla="*/ 3335 h 5336"/>
                <a:gd name="T20" fmla="*/ 915 w 1867"/>
                <a:gd name="T21" fmla="*/ 5221 h 5336"/>
                <a:gd name="T22" fmla="*/ 168 w 1867"/>
                <a:gd name="T23" fmla="*/ 5299 h 5336"/>
                <a:gd name="T24" fmla="*/ 44 w 1867"/>
                <a:gd name="T25" fmla="*/ 5175 h 5336"/>
                <a:gd name="T26" fmla="*/ 70 w 1867"/>
                <a:gd name="T27" fmla="*/ 16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7" h="5336">
                  <a:moveTo>
                    <a:pt x="70" y="166"/>
                  </a:moveTo>
                  <a:cubicBezTo>
                    <a:pt x="177" y="165"/>
                    <a:pt x="285" y="164"/>
                    <a:pt x="391" y="166"/>
                  </a:cubicBezTo>
                  <a:cubicBezTo>
                    <a:pt x="423" y="176"/>
                    <a:pt x="898" y="476"/>
                    <a:pt x="1435" y="190"/>
                  </a:cubicBezTo>
                  <a:cubicBezTo>
                    <a:pt x="1457" y="178"/>
                    <a:pt x="1479" y="163"/>
                    <a:pt x="1506" y="165"/>
                  </a:cubicBezTo>
                  <a:cubicBezTo>
                    <a:pt x="1794" y="166"/>
                    <a:pt x="1867" y="149"/>
                    <a:pt x="1854" y="223"/>
                  </a:cubicBezTo>
                  <a:cubicBezTo>
                    <a:pt x="1853" y="4775"/>
                    <a:pt x="1850" y="945"/>
                    <a:pt x="1843" y="5175"/>
                  </a:cubicBezTo>
                  <a:cubicBezTo>
                    <a:pt x="1843" y="5336"/>
                    <a:pt x="1689" y="5295"/>
                    <a:pt x="1131" y="5299"/>
                  </a:cubicBezTo>
                  <a:cubicBezTo>
                    <a:pt x="973" y="5302"/>
                    <a:pt x="973" y="5234"/>
                    <a:pt x="969" y="5175"/>
                  </a:cubicBezTo>
                  <a:cubicBezTo>
                    <a:pt x="968" y="4561"/>
                    <a:pt x="970" y="3948"/>
                    <a:pt x="968" y="3335"/>
                  </a:cubicBezTo>
                  <a:cubicBezTo>
                    <a:pt x="952" y="3335"/>
                    <a:pt x="935" y="3335"/>
                    <a:pt x="920" y="3335"/>
                  </a:cubicBezTo>
                  <a:cubicBezTo>
                    <a:pt x="916" y="4519"/>
                    <a:pt x="923" y="5152"/>
                    <a:pt x="915" y="5221"/>
                  </a:cubicBezTo>
                  <a:cubicBezTo>
                    <a:pt x="851" y="5323"/>
                    <a:pt x="820" y="5299"/>
                    <a:pt x="168" y="5299"/>
                  </a:cubicBezTo>
                  <a:cubicBezTo>
                    <a:pt x="102" y="5303"/>
                    <a:pt x="40" y="5241"/>
                    <a:pt x="44" y="5175"/>
                  </a:cubicBezTo>
                  <a:cubicBezTo>
                    <a:pt x="46" y="0"/>
                    <a:pt x="0" y="155"/>
                    <a:pt x="70" y="16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5" name="Freeform 202">
              <a:extLst>
                <a:ext uri="{FF2B5EF4-FFF2-40B4-BE49-F238E27FC236}">
                  <a16:creationId xmlns:a16="http://schemas.microsoft.com/office/drawing/2014/main" id="{993A9610-067A-40B2-B466-ED5A4FFB4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27" y="668849"/>
              <a:ext cx="7800" cy="49852"/>
            </a:xfrm>
            <a:custGeom>
              <a:avLst/>
              <a:gdLst>
                <a:gd name="T0" fmla="*/ 35 w 354"/>
                <a:gd name="T1" fmla="*/ 65 h 2236"/>
                <a:gd name="T2" fmla="*/ 330 w 354"/>
                <a:gd name="T3" fmla="*/ 401 h 2236"/>
                <a:gd name="T4" fmla="*/ 259 w 354"/>
                <a:gd name="T5" fmla="*/ 2078 h 2236"/>
                <a:gd name="T6" fmla="*/ 45 w 354"/>
                <a:gd name="T7" fmla="*/ 2236 h 2236"/>
                <a:gd name="T8" fmla="*/ 27 w 354"/>
                <a:gd name="T9" fmla="*/ 2232 h 2236"/>
                <a:gd name="T10" fmla="*/ 11 w 354"/>
                <a:gd name="T11" fmla="*/ 2076 h 2236"/>
                <a:gd name="T12" fmla="*/ 35 w 354"/>
                <a:gd name="T13" fmla="*/ 65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2236">
                  <a:moveTo>
                    <a:pt x="35" y="65"/>
                  </a:moveTo>
                  <a:cubicBezTo>
                    <a:pt x="198" y="108"/>
                    <a:pt x="325" y="268"/>
                    <a:pt x="330" y="401"/>
                  </a:cubicBezTo>
                  <a:cubicBezTo>
                    <a:pt x="330" y="2073"/>
                    <a:pt x="354" y="1955"/>
                    <a:pt x="259" y="2078"/>
                  </a:cubicBezTo>
                  <a:cubicBezTo>
                    <a:pt x="207" y="2152"/>
                    <a:pt x="130" y="2207"/>
                    <a:pt x="45" y="2236"/>
                  </a:cubicBezTo>
                  <a:cubicBezTo>
                    <a:pt x="40" y="2235"/>
                    <a:pt x="31" y="2233"/>
                    <a:pt x="27" y="2232"/>
                  </a:cubicBezTo>
                  <a:cubicBezTo>
                    <a:pt x="3" y="2183"/>
                    <a:pt x="12" y="2128"/>
                    <a:pt x="11" y="2076"/>
                  </a:cubicBezTo>
                  <a:cubicBezTo>
                    <a:pt x="11" y="0"/>
                    <a:pt x="0" y="95"/>
                    <a:pt x="35" y="6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6" name="Freeform 203">
              <a:extLst>
                <a:ext uri="{FF2B5EF4-FFF2-40B4-BE49-F238E27FC236}">
                  <a16:creationId xmlns:a16="http://schemas.microsoft.com/office/drawing/2014/main" id="{10B6FF25-AC33-4754-B8D5-7384AB9E1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792" y="664779"/>
              <a:ext cx="41713" cy="121748"/>
            </a:xfrm>
            <a:custGeom>
              <a:avLst/>
              <a:gdLst>
                <a:gd name="T0" fmla="*/ 103 w 1869"/>
                <a:gd name="T1" fmla="*/ 259 h 5449"/>
                <a:gd name="T2" fmla="*/ 411 w 1869"/>
                <a:gd name="T3" fmla="*/ 263 h 5449"/>
                <a:gd name="T4" fmla="*/ 628 w 1869"/>
                <a:gd name="T5" fmla="*/ 357 h 5449"/>
                <a:gd name="T6" fmla="*/ 1469 w 1869"/>
                <a:gd name="T7" fmla="*/ 272 h 5449"/>
                <a:gd name="T8" fmla="*/ 1815 w 1869"/>
                <a:gd name="T9" fmla="*/ 260 h 5449"/>
                <a:gd name="T10" fmla="*/ 1864 w 1869"/>
                <a:gd name="T11" fmla="*/ 318 h 5449"/>
                <a:gd name="T12" fmla="*/ 1828 w 1869"/>
                <a:gd name="T13" fmla="*/ 5343 h 5449"/>
                <a:gd name="T14" fmla="*/ 1128 w 1869"/>
                <a:gd name="T15" fmla="*/ 5394 h 5449"/>
                <a:gd name="T16" fmla="*/ 979 w 1869"/>
                <a:gd name="T17" fmla="*/ 5269 h 5449"/>
                <a:gd name="T18" fmla="*/ 978 w 1869"/>
                <a:gd name="T19" fmla="*/ 3430 h 5449"/>
                <a:gd name="T20" fmla="*/ 930 w 1869"/>
                <a:gd name="T21" fmla="*/ 3429 h 5449"/>
                <a:gd name="T22" fmla="*/ 816 w 1869"/>
                <a:gd name="T23" fmla="*/ 5392 h 5449"/>
                <a:gd name="T24" fmla="*/ 178 w 1869"/>
                <a:gd name="T25" fmla="*/ 5394 h 5449"/>
                <a:gd name="T26" fmla="*/ 54 w 1869"/>
                <a:gd name="T27" fmla="*/ 5270 h 5449"/>
                <a:gd name="T28" fmla="*/ 103 w 1869"/>
                <a:gd name="T29" fmla="*/ 259 h 5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9" h="5449">
                  <a:moveTo>
                    <a:pt x="103" y="259"/>
                  </a:moveTo>
                  <a:cubicBezTo>
                    <a:pt x="206" y="262"/>
                    <a:pt x="309" y="255"/>
                    <a:pt x="411" y="263"/>
                  </a:cubicBezTo>
                  <a:cubicBezTo>
                    <a:pt x="482" y="296"/>
                    <a:pt x="552" y="335"/>
                    <a:pt x="628" y="357"/>
                  </a:cubicBezTo>
                  <a:cubicBezTo>
                    <a:pt x="904" y="445"/>
                    <a:pt x="1216" y="414"/>
                    <a:pt x="1469" y="272"/>
                  </a:cubicBezTo>
                  <a:cubicBezTo>
                    <a:pt x="1499" y="253"/>
                    <a:pt x="1802" y="260"/>
                    <a:pt x="1815" y="260"/>
                  </a:cubicBezTo>
                  <a:cubicBezTo>
                    <a:pt x="1845" y="259"/>
                    <a:pt x="1869" y="288"/>
                    <a:pt x="1864" y="318"/>
                  </a:cubicBezTo>
                  <a:cubicBezTo>
                    <a:pt x="1864" y="331"/>
                    <a:pt x="1869" y="5289"/>
                    <a:pt x="1828" y="5343"/>
                  </a:cubicBezTo>
                  <a:cubicBezTo>
                    <a:pt x="1779" y="5410"/>
                    <a:pt x="1740" y="5393"/>
                    <a:pt x="1128" y="5394"/>
                  </a:cubicBezTo>
                  <a:cubicBezTo>
                    <a:pt x="961" y="5396"/>
                    <a:pt x="981" y="5292"/>
                    <a:pt x="979" y="5269"/>
                  </a:cubicBezTo>
                  <a:cubicBezTo>
                    <a:pt x="978" y="4656"/>
                    <a:pt x="980" y="4043"/>
                    <a:pt x="978" y="3430"/>
                  </a:cubicBezTo>
                  <a:cubicBezTo>
                    <a:pt x="962" y="3429"/>
                    <a:pt x="946" y="3429"/>
                    <a:pt x="930" y="3429"/>
                  </a:cubicBezTo>
                  <a:cubicBezTo>
                    <a:pt x="922" y="5449"/>
                    <a:pt x="973" y="5345"/>
                    <a:pt x="816" y="5392"/>
                  </a:cubicBezTo>
                  <a:cubicBezTo>
                    <a:pt x="604" y="5395"/>
                    <a:pt x="391" y="5393"/>
                    <a:pt x="178" y="5394"/>
                  </a:cubicBezTo>
                  <a:cubicBezTo>
                    <a:pt x="112" y="5398"/>
                    <a:pt x="50" y="5335"/>
                    <a:pt x="54" y="5270"/>
                  </a:cubicBezTo>
                  <a:cubicBezTo>
                    <a:pt x="56" y="0"/>
                    <a:pt x="0" y="250"/>
                    <a:pt x="103" y="25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Freeform 204">
              <a:extLst>
                <a:ext uri="{FF2B5EF4-FFF2-40B4-BE49-F238E27FC236}">
                  <a16:creationId xmlns:a16="http://schemas.microsoft.com/office/drawing/2014/main" id="{AEE24E1A-9345-4EFA-88F8-D1C30FB8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844" y="668849"/>
              <a:ext cx="7800" cy="50361"/>
            </a:xfrm>
            <a:custGeom>
              <a:avLst/>
              <a:gdLst>
                <a:gd name="T0" fmla="*/ 33 w 352"/>
                <a:gd name="T1" fmla="*/ 75 h 2257"/>
                <a:gd name="T2" fmla="*/ 328 w 352"/>
                <a:gd name="T3" fmla="*/ 410 h 2257"/>
                <a:gd name="T4" fmla="*/ 257 w 352"/>
                <a:gd name="T5" fmla="*/ 2088 h 2257"/>
                <a:gd name="T6" fmla="*/ 52 w 352"/>
                <a:gd name="T7" fmla="*/ 2244 h 2257"/>
                <a:gd name="T8" fmla="*/ 10 w 352"/>
                <a:gd name="T9" fmla="*/ 2184 h 2257"/>
                <a:gd name="T10" fmla="*/ 33 w 352"/>
                <a:gd name="T11" fmla="*/ 75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257">
                  <a:moveTo>
                    <a:pt x="33" y="75"/>
                  </a:moveTo>
                  <a:cubicBezTo>
                    <a:pt x="197" y="117"/>
                    <a:pt x="328" y="285"/>
                    <a:pt x="328" y="410"/>
                  </a:cubicBezTo>
                  <a:cubicBezTo>
                    <a:pt x="328" y="2082"/>
                    <a:pt x="352" y="1964"/>
                    <a:pt x="257" y="2088"/>
                  </a:cubicBezTo>
                  <a:cubicBezTo>
                    <a:pt x="207" y="2160"/>
                    <a:pt x="133" y="2211"/>
                    <a:pt x="52" y="2244"/>
                  </a:cubicBezTo>
                  <a:cubicBezTo>
                    <a:pt x="16" y="2257"/>
                    <a:pt x="14" y="2207"/>
                    <a:pt x="10" y="2184"/>
                  </a:cubicBezTo>
                  <a:cubicBezTo>
                    <a:pt x="4" y="0"/>
                    <a:pt x="0" y="105"/>
                    <a:pt x="33" y="7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8" name="Freeform 205">
              <a:extLst>
                <a:ext uri="{FF2B5EF4-FFF2-40B4-BE49-F238E27FC236}">
                  <a16:creationId xmlns:a16="http://schemas.microsoft.com/office/drawing/2014/main" id="{79922B20-144E-4A60-A46E-3C31F420C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18" y="666305"/>
              <a:ext cx="41713" cy="120391"/>
            </a:xfrm>
            <a:custGeom>
              <a:avLst/>
              <a:gdLst>
                <a:gd name="T0" fmla="*/ 86 w 1871"/>
                <a:gd name="T1" fmla="*/ 188 h 5385"/>
                <a:gd name="T2" fmla="*/ 394 w 1871"/>
                <a:gd name="T3" fmla="*/ 192 h 5385"/>
                <a:gd name="T4" fmla="*/ 611 w 1871"/>
                <a:gd name="T5" fmla="*/ 286 h 5385"/>
                <a:gd name="T6" fmla="*/ 1452 w 1871"/>
                <a:gd name="T7" fmla="*/ 201 h 5385"/>
                <a:gd name="T8" fmla="*/ 1537 w 1871"/>
                <a:gd name="T9" fmla="*/ 188 h 5385"/>
                <a:gd name="T10" fmla="*/ 1847 w 1871"/>
                <a:gd name="T11" fmla="*/ 247 h 5385"/>
                <a:gd name="T12" fmla="*/ 1837 w 1871"/>
                <a:gd name="T13" fmla="*/ 3135 h 5385"/>
                <a:gd name="T14" fmla="*/ 1753 w 1871"/>
                <a:gd name="T15" fmla="*/ 5313 h 5385"/>
                <a:gd name="T16" fmla="*/ 1086 w 1871"/>
                <a:gd name="T17" fmla="*/ 5322 h 5385"/>
                <a:gd name="T18" fmla="*/ 961 w 1871"/>
                <a:gd name="T19" fmla="*/ 3358 h 5385"/>
                <a:gd name="T20" fmla="*/ 913 w 1871"/>
                <a:gd name="T21" fmla="*/ 3359 h 5385"/>
                <a:gd name="T22" fmla="*/ 799 w 1871"/>
                <a:gd name="T23" fmla="*/ 5321 h 5385"/>
                <a:gd name="T24" fmla="*/ 161 w 1871"/>
                <a:gd name="T25" fmla="*/ 5323 h 5385"/>
                <a:gd name="T26" fmla="*/ 37 w 1871"/>
                <a:gd name="T27" fmla="*/ 5199 h 5385"/>
                <a:gd name="T28" fmla="*/ 26 w 1871"/>
                <a:gd name="T29" fmla="*/ 2960 h 5385"/>
                <a:gd name="T30" fmla="*/ 86 w 1871"/>
                <a:gd name="T31" fmla="*/ 188 h 5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1" h="5385">
                  <a:moveTo>
                    <a:pt x="86" y="188"/>
                  </a:moveTo>
                  <a:cubicBezTo>
                    <a:pt x="189" y="191"/>
                    <a:pt x="292" y="184"/>
                    <a:pt x="394" y="192"/>
                  </a:cubicBezTo>
                  <a:cubicBezTo>
                    <a:pt x="465" y="225"/>
                    <a:pt x="535" y="264"/>
                    <a:pt x="611" y="286"/>
                  </a:cubicBezTo>
                  <a:cubicBezTo>
                    <a:pt x="887" y="374"/>
                    <a:pt x="1199" y="343"/>
                    <a:pt x="1452" y="201"/>
                  </a:cubicBezTo>
                  <a:cubicBezTo>
                    <a:pt x="1477" y="185"/>
                    <a:pt x="1508" y="189"/>
                    <a:pt x="1537" y="188"/>
                  </a:cubicBezTo>
                  <a:cubicBezTo>
                    <a:pt x="1773" y="192"/>
                    <a:pt x="1860" y="169"/>
                    <a:pt x="1847" y="247"/>
                  </a:cubicBezTo>
                  <a:cubicBezTo>
                    <a:pt x="1848" y="3183"/>
                    <a:pt x="1850" y="3021"/>
                    <a:pt x="1837" y="3135"/>
                  </a:cubicBezTo>
                  <a:cubicBezTo>
                    <a:pt x="1834" y="5322"/>
                    <a:pt x="1871" y="5278"/>
                    <a:pt x="1753" y="5313"/>
                  </a:cubicBezTo>
                  <a:cubicBezTo>
                    <a:pt x="1700" y="5329"/>
                    <a:pt x="1098" y="5322"/>
                    <a:pt x="1086" y="5322"/>
                  </a:cubicBezTo>
                  <a:cubicBezTo>
                    <a:pt x="914" y="5323"/>
                    <a:pt x="968" y="5345"/>
                    <a:pt x="961" y="3358"/>
                  </a:cubicBezTo>
                  <a:cubicBezTo>
                    <a:pt x="945" y="3358"/>
                    <a:pt x="929" y="3358"/>
                    <a:pt x="913" y="3359"/>
                  </a:cubicBezTo>
                  <a:cubicBezTo>
                    <a:pt x="906" y="5385"/>
                    <a:pt x="957" y="5278"/>
                    <a:pt x="799" y="5321"/>
                  </a:cubicBezTo>
                  <a:cubicBezTo>
                    <a:pt x="587" y="5324"/>
                    <a:pt x="374" y="5322"/>
                    <a:pt x="161" y="5323"/>
                  </a:cubicBezTo>
                  <a:cubicBezTo>
                    <a:pt x="95" y="5327"/>
                    <a:pt x="33" y="5264"/>
                    <a:pt x="37" y="5199"/>
                  </a:cubicBezTo>
                  <a:cubicBezTo>
                    <a:pt x="38" y="2839"/>
                    <a:pt x="26" y="2960"/>
                    <a:pt x="26" y="2960"/>
                  </a:cubicBezTo>
                  <a:cubicBezTo>
                    <a:pt x="29" y="0"/>
                    <a:pt x="0" y="180"/>
                    <a:pt x="86" y="18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9" name="Freeform 206">
              <a:extLst>
                <a:ext uri="{FF2B5EF4-FFF2-40B4-BE49-F238E27FC236}">
                  <a16:creationId xmlns:a16="http://schemas.microsoft.com/office/drawing/2014/main" id="{80AED104-FE7F-47C9-ABF4-3B43A1ED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131" y="669018"/>
              <a:ext cx="7291" cy="50191"/>
            </a:xfrm>
            <a:custGeom>
              <a:avLst/>
              <a:gdLst>
                <a:gd name="T0" fmla="*/ 34 w 330"/>
                <a:gd name="T1" fmla="*/ 66 h 2246"/>
                <a:gd name="T2" fmla="*/ 328 w 330"/>
                <a:gd name="T3" fmla="*/ 365 h 2246"/>
                <a:gd name="T4" fmla="*/ 328 w 330"/>
                <a:gd name="T5" fmla="*/ 1937 h 2246"/>
                <a:gd name="T6" fmla="*/ 53 w 330"/>
                <a:gd name="T7" fmla="*/ 2234 h 2246"/>
                <a:gd name="T8" fmla="*/ 10 w 330"/>
                <a:gd name="T9" fmla="*/ 2163 h 2246"/>
                <a:gd name="T10" fmla="*/ 34 w 330"/>
                <a:gd name="T11" fmla="*/ 66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2246">
                  <a:moveTo>
                    <a:pt x="34" y="66"/>
                  </a:moveTo>
                  <a:cubicBezTo>
                    <a:pt x="175" y="102"/>
                    <a:pt x="292" y="224"/>
                    <a:pt x="328" y="365"/>
                  </a:cubicBezTo>
                  <a:cubicBezTo>
                    <a:pt x="330" y="889"/>
                    <a:pt x="330" y="1413"/>
                    <a:pt x="328" y="1937"/>
                  </a:cubicBezTo>
                  <a:cubicBezTo>
                    <a:pt x="294" y="2073"/>
                    <a:pt x="182" y="2184"/>
                    <a:pt x="53" y="2234"/>
                  </a:cubicBezTo>
                  <a:cubicBezTo>
                    <a:pt x="13" y="2246"/>
                    <a:pt x="13" y="2188"/>
                    <a:pt x="10" y="2163"/>
                  </a:cubicBezTo>
                  <a:cubicBezTo>
                    <a:pt x="10" y="0"/>
                    <a:pt x="0" y="88"/>
                    <a:pt x="34" y="6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0" name="Freeform 207">
              <a:extLst>
                <a:ext uri="{FF2B5EF4-FFF2-40B4-BE49-F238E27FC236}">
                  <a16:creationId xmlns:a16="http://schemas.microsoft.com/office/drawing/2014/main" id="{E7470E77-3F60-41A7-8048-83F43A3C4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396" y="670205"/>
              <a:ext cx="8817" cy="51209"/>
            </a:xfrm>
            <a:custGeom>
              <a:avLst/>
              <a:gdLst>
                <a:gd name="T0" fmla="*/ 352 w 400"/>
                <a:gd name="T1" fmla="*/ 14 h 2290"/>
                <a:gd name="T2" fmla="*/ 394 w 400"/>
                <a:gd name="T3" fmla="*/ 75 h 2290"/>
                <a:gd name="T4" fmla="*/ 379 w 400"/>
                <a:gd name="T5" fmla="*/ 2178 h 2290"/>
                <a:gd name="T6" fmla="*/ 77 w 400"/>
                <a:gd name="T7" fmla="*/ 1884 h 2290"/>
                <a:gd name="T8" fmla="*/ 352 w 400"/>
                <a:gd name="T9" fmla="*/ 14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90">
                  <a:moveTo>
                    <a:pt x="352" y="14"/>
                  </a:moveTo>
                  <a:cubicBezTo>
                    <a:pt x="388" y="0"/>
                    <a:pt x="390" y="51"/>
                    <a:pt x="394" y="75"/>
                  </a:cubicBezTo>
                  <a:cubicBezTo>
                    <a:pt x="400" y="2290"/>
                    <a:pt x="398" y="2138"/>
                    <a:pt x="379" y="2178"/>
                  </a:cubicBezTo>
                  <a:cubicBezTo>
                    <a:pt x="348" y="2200"/>
                    <a:pt x="127" y="2088"/>
                    <a:pt x="77" y="1884"/>
                  </a:cubicBezTo>
                  <a:cubicBezTo>
                    <a:pt x="66" y="314"/>
                    <a:pt x="0" y="165"/>
                    <a:pt x="352" y="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1" name="Freeform 208">
              <a:extLst>
                <a:ext uri="{FF2B5EF4-FFF2-40B4-BE49-F238E27FC236}">
                  <a16:creationId xmlns:a16="http://schemas.microsoft.com/office/drawing/2014/main" id="{9AC58E6C-9FF8-4E6B-BE66-23DB1941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657" y="661557"/>
              <a:ext cx="42052" cy="131583"/>
            </a:xfrm>
            <a:custGeom>
              <a:avLst/>
              <a:gdLst>
                <a:gd name="T0" fmla="*/ 125 w 1886"/>
                <a:gd name="T1" fmla="*/ 417 h 5893"/>
                <a:gd name="T2" fmla="*/ 420 w 1886"/>
                <a:gd name="T3" fmla="*/ 421 h 5893"/>
                <a:gd name="T4" fmla="*/ 637 w 1886"/>
                <a:gd name="T5" fmla="*/ 514 h 5893"/>
                <a:gd name="T6" fmla="*/ 1478 w 1886"/>
                <a:gd name="T7" fmla="*/ 429 h 5893"/>
                <a:gd name="T8" fmla="*/ 1563 w 1886"/>
                <a:gd name="T9" fmla="*/ 417 h 5893"/>
                <a:gd name="T10" fmla="*/ 1873 w 1886"/>
                <a:gd name="T11" fmla="*/ 475 h 5893"/>
                <a:gd name="T12" fmla="*/ 1862 w 1886"/>
                <a:gd name="T13" fmla="*/ 5427 h 5893"/>
                <a:gd name="T14" fmla="*/ 1739 w 1886"/>
                <a:gd name="T15" fmla="*/ 5549 h 5893"/>
                <a:gd name="T16" fmla="*/ 1007 w 1886"/>
                <a:gd name="T17" fmla="*/ 5508 h 5893"/>
                <a:gd name="T18" fmla="*/ 987 w 1886"/>
                <a:gd name="T19" fmla="*/ 3587 h 5893"/>
                <a:gd name="T20" fmla="*/ 939 w 1886"/>
                <a:gd name="T21" fmla="*/ 3587 h 5893"/>
                <a:gd name="T22" fmla="*/ 825 w 1886"/>
                <a:gd name="T23" fmla="*/ 5550 h 5893"/>
                <a:gd name="T24" fmla="*/ 187 w 1886"/>
                <a:gd name="T25" fmla="*/ 5551 h 5893"/>
                <a:gd name="T26" fmla="*/ 63 w 1886"/>
                <a:gd name="T27" fmla="*/ 5427 h 5893"/>
                <a:gd name="T28" fmla="*/ 125 w 1886"/>
                <a:gd name="T29" fmla="*/ 417 h 5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6" h="5893">
                  <a:moveTo>
                    <a:pt x="125" y="417"/>
                  </a:moveTo>
                  <a:cubicBezTo>
                    <a:pt x="223" y="420"/>
                    <a:pt x="322" y="412"/>
                    <a:pt x="420" y="421"/>
                  </a:cubicBezTo>
                  <a:cubicBezTo>
                    <a:pt x="491" y="454"/>
                    <a:pt x="561" y="492"/>
                    <a:pt x="637" y="514"/>
                  </a:cubicBezTo>
                  <a:cubicBezTo>
                    <a:pt x="913" y="603"/>
                    <a:pt x="1225" y="572"/>
                    <a:pt x="1478" y="429"/>
                  </a:cubicBezTo>
                  <a:cubicBezTo>
                    <a:pt x="1503" y="413"/>
                    <a:pt x="1534" y="417"/>
                    <a:pt x="1563" y="417"/>
                  </a:cubicBezTo>
                  <a:cubicBezTo>
                    <a:pt x="1799" y="421"/>
                    <a:pt x="1886" y="398"/>
                    <a:pt x="1873" y="475"/>
                  </a:cubicBezTo>
                  <a:cubicBezTo>
                    <a:pt x="1872" y="5893"/>
                    <a:pt x="1869" y="898"/>
                    <a:pt x="1862" y="5427"/>
                  </a:cubicBezTo>
                  <a:cubicBezTo>
                    <a:pt x="1862" y="5493"/>
                    <a:pt x="1805" y="5549"/>
                    <a:pt x="1739" y="5549"/>
                  </a:cubicBezTo>
                  <a:cubicBezTo>
                    <a:pt x="1066" y="5564"/>
                    <a:pt x="1047" y="5553"/>
                    <a:pt x="1007" y="5508"/>
                  </a:cubicBezTo>
                  <a:cubicBezTo>
                    <a:pt x="974" y="5480"/>
                    <a:pt x="993" y="5554"/>
                    <a:pt x="987" y="3587"/>
                  </a:cubicBezTo>
                  <a:cubicBezTo>
                    <a:pt x="971" y="3587"/>
                    <a:pt x="955" y="3587"/>
                    <a:pt x="939" y="3587"/>
                  </a:cubicBezTo>
                  <a:cubicBezTo>
                    <a:pt x="931" y="5607"/>
                    <a:pt x="982" y="5503"/>
                    <a:pt x="825" y="5550"/>
                  </a:cubicBezTo>
                  <a:cubicBezTo>
                    <a:pt x="613" y="5553"/>
                    <a:pt x="400" y="5550"/>
                    <a:pt x="187" y="5551"/>
                  </a:cubicBezTo>
                  <a:cubicBezTo>
                    <a:pt x="121" y="5555"/>
                    <a:pt x="59" y="5493"/>
                    <a:pt x="63" y="5427"/>
                  </a:cubicBezTo>
                  <a:cubicBezTo>
                    <a:pt x="65" y="0"/>
                    <a:pt x="0" y="426"/>
                    <a:pt x="125" y="41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2" name="Freeform 209">
              <a:extLst>
                <a:ext uri="{FF2B5EF4-FFF2-40B4-BE49-F238E27FC236}">
                  <a16:creationId xmlns:a16="http://schemas.microsoft.com/office/drawing/2014/main" id="{9B63EE07-BE8E-44A2-8002-FCF2E7173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879" y="669527"/>
              <a:ext cx="7800" cy="50022"/>
            </a:xfrm>
            <a:custGeom>
              <a:avLst/>
              <a:gdLst>
                <a:gd name="T0" fmla="*/ 34 w 346"/>
                <a:gd name="T1" fmla="*/ 57 h 2238"/>
                <a:gd name="T2" fmla="*/ 328 w 346"/>
                <a:gd name="T3" fmla="*/ 356 h 2238"/>
                <a:gd name="T4" fmla="*/ 258 w 346"/>
                <a:gd name="T5" fmla="*/ 2069 h 2238"/>
                <a:gd name="T6" fmla="*/ 53 w 346"/>
                <a:gd name="T7" fmla="*/ 2225 h 2238"/>
                <a:gd name="T8" fmla="*/ 10 w 346"/>
                <a:gd name="T9" fmla="*/ 2154 h 2238"/>
                <a:gd name="T10" fmla="*/ 34 w 346"/>
                <a:gd name="T11" fmla="*/ 57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238">
                  <a:moveTo>
                    <a:pt x="34" y="57"/>
                  </a:moveTo>
                  <a:cubicBezTo>
                    <a:pt x="175" y="93"/>
                    <a:pt x="292" y="216"/>
                    <a:pt x="328" y="356"/>
                  </a:cubicBezTo>
                  <a:cubicBezTo>
                    <a:pt x="339" y="2057"/>
                    <a:pt x="346" y="1957"/>
                    <a:pt x="258" y="2069"/>
                  </a:cubicBezTo>
                  <a:cubicBezTo>
                    <a:pt x="208" y="2141"/>
                    <a:pt x="134" y="2193"/>
                    <a:pt x="53" y="2225"/>
                  </a:cubicBezTo>
                  <a:cubicBezTo>
                    <a:pt x="13" y="2238"/>
                    <a:pt x="13" y="2180"/>
                    <a:pt x="10" y="2154"/>
                  </a:cubicBezTo>
                  <a:cubicBezTo>
                    <a:pt x="10" y="0"/>
                    <a:pt x="0" y="79"/>
                    <a:pt x="34" y="5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3" name="Freeform 210">
              <a:extLst>
                <a:ext uri="{FF2B5EF4-FFF2-40B4-BE49-F238E27FC236}">
                  <a16:creationId xmlns:a16="http://schemas.microsoft.com/office/drawing/2014/main" id="{5C7BA9CE-F866-4737-8E5F-E3755BABC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70" y="670883"/>
              <a:ext cx="7630" cy="48496"/>
            </a:xfrm>
            <a:custGeom>
              <a:avLst/>
              <a:gdLst>
                <a:gd name="T0" fmla="*/ 314 w 341"/>
                <a:gd name="T1" fmla="*/ 0 h 2172"/>
                <a:gd name="T2" fmla="*/ 313 w 341"/>
                <a:gd name="T3" fmla="*/ 2172 h 2172"/>
                <a:gd name="T4" fmla="*/ 10 w 341"/>
                <a:gd name="T5" fmla="*/ 1837 h 2172"/>
                <a:gd name="T6" fmla="*/ 9 w 341"/>
                <a:gd name="T7" fmla="*/ 348 h 2172"/>
                <a:gd name="T8" fmla="*/ 314 w 341"/>
                <a:gd name="T9" fmla="*/ 0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172">
                  <a:moveTo>
                    <a:pt x="314" y="0"/>
                  </a:moveTo>
                  <a:cubicBezTo>
                    <a:pt x="341" y="76"/>
                    <a:pt x="335" y="2113"/>
                    <a:pt x="313" y="2172"/>
                  </a:cubicBezTo>
                  <a:cubicBezTo>
                    <a:pt x="171" y="2151"/>
                    <a:pt x="6" y="1969"/>
                    <a:pt x="10" y="1837"/>
                  </a:cubicBezTo>
                  <a:cubicBezTo>
                    <a:pt x="10" y="1341"/>
                    <a:pt x="10" y="844"/>
                    <a:pt x="9" y="348"/>
                  </a:cubicBezTo>
                  <a:cubicBezTo>
                    <a:pt x="0" y="198"/>
                    <a:pt x="178" y="18"/>
                    <a:pt x="31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4" name="Freeform 211">
              <a:extLst>
                <a:ext uri="{FF2B5EF4-FFF2-40B4-BE49-F238E27FC236}">
                  <a16:creationId xmlns:a16="http://schemas.microsoft.com/office/drawing/2014/main" id="{A26FE9BC-792A-4461-BED3-A5A5B2BD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787" y="670544"/>
              <a:ext cx="7970" cy="49852"/>
            </a:xfrm>
            <a:custGeom>
              <a:avLst/>
              <a:gdLst>
                <a:gd name="T0" fmla="*/ 292 w 353"/>
                <a:gd name="T1" fmla="*/ 13 h 2227"/>
                <a:gd name="T2" fmla="*/ 335 w 353"/>
                <a:gd name="T3" fmla="*/ 84 h 2227"/>
                <a:gd name="T4" fmla="*/ 292 w 353"/>
                <a:gd name="T5" fmla="*/ 2179 h 2227"/>
                <a:gd name="T6" fmla="*/ 17 w 353"/>
                <a:gd name="T7" fmla="*/ 1882 h 2227"/>
                <a:gd name="T8" fmla="*/ 91 w 353"/>
                <a:gd name="T9" fmla="*/ 161 h 2227"/>
                <a:gd name="T10" fmla="*/ 292 w 353"/>
                <a:gd name="T11" fmla="*/ 13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2227">
                  <a:moveTo>
                    <a:pt x="292" y="13"/>
                  </a:moveTo>
                  <a:cubicBezTo>
                    <a:pt x="332" y="0"/>
                    <a:pt x="331" y="59"/>
                    <a:pt x="335" y="84"/>
                  </a:cubicBezTo>
                  <a:cubicBezTo>
                    <a:pt x="335" y="2227"/>
                    <a:pt x="353" y="2199"/>
                    <a:pt x="292" y="2179"/>
                  </a:cubicBezTo>
                  <a:cubicBezTo>
                    <a:pt x="162" y="2129"/>
                    <a:pt x="51" y="2019"/>
                    <a:pt x="17" y="1882"/>
                  </a:cubicBezTo>
                  <a:cubicBezTo>
                    <a:pt x="5" y="157"/>
                    <a:pt x="0" y="283"/>
                    <a:pt x="91" y="161"/>
                  </a:cubicBezTo>
                  <a:cubicBezTo>
                    <a:pt x="139" y="90"/>
                    <a:pt x="215" y="46"/>
                    <a:pt x="292" y="1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5" name="Freeform 212">
              <a:extLst>
                <a:ext uri="{FF2B5EF4-FFF2-40B4-BE49-F238E27FC236}">
                  <a16:creationId xmlns:a16="http://schemas.microsoft.com/office/drawing/2014/main" id="{8F7F2EC4-D443-4F18-8C63-5059F897A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504" y="670714"/>
              <a:ext cx="41713" cy="115813"/>
            </a:xfrm>
            <a:custGeom>
              <a:avLst/>
              <a:gdLst>
                <a:gd name="T0" fmla="*/ 339 w 1873"/>
                <a:gd name="T1" fmla="*/ 18 h 5182"/>
                <a:gd name="T2" fmla="*/ 1257 w 1873"/>
                <a:gd name="T3" fmla="*/ 106 h 5182"/>
                <a:gd name="T4" fmla="*/ 1453 w 1873"/>
                <a:gd name="T5" fmla="*/ 19 h 5182"/>
                <a:gd name="T6" fmla="*/ 1763 w 1873"/>
                <a:gd name="T7" fmla="*/ 18 h 5182"/>
                <a:gd name="T8" fmla="*/ 1824 w 1873"/>
                <a:gd name="T9" fmla="*/ 76 h 5182"/>
                <a:gd name="T10" fmla="*/ 1813 w 1873"/>
                <a:gd name="T11" fmla="*/ 3202 h 5182"/>
                <a:gd name="T12" fmla="*/ 1651 w 1873"/>
                <a:gd name="T13" fmla="*/ 5152 h 5182"/>
                <a:gd name="T14" fmla="*/ 939 w 1873"/>
                <a:gd name="T15" fmla="*/ 5053 h 5182"/>
                <a:gd name="T16" fmla="*/ 938 w 1873"/>
                <a:gd name="T17" fmla="*/ 3188 h 5182"/>
                <a:gd name="T18" fmla="*/ 889 w 1873"/>
                <a:gd name="T19" fmla="*/ 3187 h 5182"/>
                <a:gd name="T20" fmla="*/ 869 w 1873"/>
                <a:gd name="T21" fmla="*/ 5095 h 5182"/>
                <a:gd name="T22" fmla="*/ 137 w 1873"/>
                <a:gd name="T23" fmla="*/ 5152 h 5182"/>
                <a:gd name="T24" fmla="*/ 13 w 1873"/>
                <a:gd name="T25" fmla="*/ 5028 h 5182"/>
                <a:gd name="T26" fmla="*/ 3 w 1873"/>
                <a:gd name="T27" fmla="*/ 64 h 5182"/>
                <a:gd name="T28" fmla="*/ 339 w 1873"/>
                <a:gd name="T29" fmla="*/ 18 h 5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3" h="5182">
                  <a:moveTo>
                    <a:pt x="339" y="18"/>
                  </a:moveTo>
                  <a:cubicBezTo>
                    <a:pt x="411" y="11"/>
                    <a:pt x="746" y="284"/>
                    <a:pt x="1257" y="106"/>
                  </a:cubicBezTo>
                  <a:cubicBezTo>
                    <a:pt x="1326" y="85"/>
                    <a:pt x="1388" y="49"/>
                    <a:pt x="1453" y="19"/>
                  </a:cubicBezTo>
                  <a:cubicBezTo>
                    <a:pt x="1556" y="15"/>
                    <a:pt x="1660" y="19"/>
                    <a:pt x="1763" y="18"/>
                  </a:cubicBezTo>
                  <a:cubicBezTo>
                    <a:pt x="1796" y="13"/>
                    <a:pt x="1830" y="41"/>
                    <a:pt x="1824" y="76"/>
                  </a:cubicBezTo>
                  <a:cubicBezTo>
                    <a:pt x="1822" y="4579"/>
                    <a:pt x="1828" y="1473"/>
                    <a:pt x="1813" y="3202"/>
                  </a:cubicBezTo>
                  <a:cubicBezTo>
                    <a:pt x="1813" y="5145"/>
                    <a:pt x="1873" y="5155"/>
                    <a:pt x="1651" y="5152"/>
                  </a:cubicBezTo>
                  <a:cubicBezTo>
                    <a:pt x="1109" y="5149"/>
                    <a:pt x="927" y="5182"/>
                    <a:pt x="939" y="5053"/>
                  </a:cubicBezTo>
                  <a:cubicBezTo>
                    <a:pt x="937" y="4431"/>
                    <a:pt x="940" y="3809"/>
                    <a:pt x="938" y="3188"/>
                  </a:cubicBezTo>
                  <a:cubicBezTo>
                    <a:pt x="921" y="3187"/>
                    <a:pt x="905" y="3187"/>
                    <a:pt x="889" y="3187"/>
                  </a:cubicBezTo>
                  <a:cubicBezTo>
                    <a:pt x="883" y="5161"/>
                    <a:pt x="902" y="5068"/>
                    <a:pt x="869" y="5095"/>
                  </a:cubicBezTo>
                  <a:cubicBezTo>
                    <a:pt x="790" y="5169"/>
                    <a:pt x="834" y="5151"/>
                    <a:pt x="137" y="5152"/>
                  </a:cubicBezTo>
                  <a:cubicBezTo>
                    <a:pt x="72" y="5156"/>
                    <a:pt x="9" y="5093"/>
                    <a:pt x="13" y="5028"/>
                  </a:cubicBezTo>
                  <a:cubicBezTo>
                    <a:pt x="14" y="2423"/>
                    <a:pt x="3" y="3614"/>
                    <a:pt x="3" y="64"/>
                  </a:cubicBezTo>
                  <a:cubicBezTo>
                    <a:pt x="0" y="0"/>
                    <a:pt x="18" y="21"/>
                    <a:pt x="339" y="1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6" name="Freeform 213">
              <a:extLst>
                <a:ext uri="{FF2B5EF4-FFF2-40B4-BE49-F238E27FC236}">
                  <a16:creationId xmlns:a16="http://schemas.microsoft.com/office/drawing/2014/main" id="{C6846658-7CD5-4494-8EA0-6DF88E64C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709" y="669697"/>
              <a:ext cx="7461" cy="50191"/>
            </a:xfrm>
            <a:custGeom>
              <a:avLst/>
              <a:gdLst>
                <a:gd name="T0" fmla="*/ 34 w 338"/>
                <a:gd name="T1" fmla="*/ 65 h 2246"/>
                <a:gd name="T2" fmla="*/ 329 w 338"/>
                <a:gd name="T3" fmla="*/ 413 h 2246"/>
                <a:gd name="T4" fmla="*/ 327 w 338"/>
                <a:gd name="T5" fmla="*/ 1937 h 2246"/>
                <a:gd name="T6" fmla="*/ 52 w 338"/>
                <a:gd name="T7" fmla="*/ 2234 h 2246"/>
                <a:gd name="T8" fmla="*/ 10 w 338"/>
                <a:gd name="T9" fmla="*/ 2163 h 2246"/>
                <a:gd name="T10" fmla="*/ 34 w 338"/>
                <a:gd name="T11" fmla="*/ 6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2246">
                  <a:moveTo>
                    <a:pt x="34" y="65"/>
                  </a:moveTo>
                  <a:cubicBezTo>
                    <a:pt x="179" y="98"/>
                    <a:pt x="338" y="272"/>
                    <a:pt x="329" y="413"/>
                  </a:cubicBezTo>
                  <a:cubicBezTo>
                    <a:pt x="327" y="921"/>
                    <a:pt x="331" y="1429"/>
                    <a:pt x="327" y="1937"/>
                  </a:cubicBezTo>
                  <a:cubicBezTo>
                    <a:pt x="293" y="2073"/>
                    <a:pt x="182" y="2184"/>
                    <a:pt x="52" y="2234"/>
                  </a:cubicBezTo>
                  <a:cubicBezTo>
                    <a:pt x="12" y="2246"/>
                    <a:pt x="13" y="2188"/>
                    <a:pt x="10" y="2163"/>
                  </a:cubicBezTo>
                  <a:cubicBezTo>
                    <a:pt x="9" y="0"/>
                    <a:pt x="0" y="91"/>
                    <a:pt x="34" y="6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7" name="Freeform 214">
              <a:extLst>
                <a:ext uri="{FF2B5EF4-FFF2-40B4-BE49-F238E27FC236}">
                  <a16:creationId xmlns:a16="http://schemas.microsoft.com/office/drawing/2014/main" id="{44BCDFDA-8339-43D8-91F1-A4D0D323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348" y="670883"/>
              <a:ext cx="9326" cy="49683"/>
            </a:xfrm>
            <a:custGeom>
              <a:avLst/>
              <a:gdLst>
                <a:gd name="T0" fmla="*/ 352 w 413"/>
                <a:gd name="T1" fmla="*/ 13 h 2223"/>
                <a:gd name="T2" fmla="*/ 395 w 413"/>
                <a:gd name="T3" fmla="*/ 85 h 2223"/>
                <a:gd name="T4" fmla="*/ 352 w 413"/>
                <a:gd name="T5" fmla="*/ 2180 h 2223"/>
                <a:gd name="T6" fmla="*/ 77 w 413"/>
                <a:gd name="T7" fmla="*/ 1883 h 2223"/>
                <a:gd name="T8" fmla="*/ 352 w 413"/>
                <a:gd name="T9" fmla="*/ 1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223">
                  <a:moveTo>
                    <a:pt x="352" y="13"/>
                  </a:moveTo>
                  <a:cubicBezTo>
                    <a:pt x="392" y="0"/>
                    <a:pt x="391" y="59"/>
                    <a:pt x="395" y="85"/>
                  </a:cubicBezTo>
                  <a:cubicBezTo>
                    <a:pt x="395" y="2223"/>
                    <a:pt x="413" y="2199"/>
                    <a:pt x="352" y="2180"/>
                  </a:cubicBezTo>
                  <a:cubicBezTo>
                    <a:pt x="222" y="2130"/>
                    <a:pt x="111" y="2019"/>
                    <a:pt x="77" y="1883"/>
                  </a:cubicBezTo>
                  <a:cubicBezTo>
                    <a:pt x="66" y="314"/>
                    <a:pt x="0" y="164"/>
                    <a:pt x="352" y="1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8" name="Freeform 215">
              <a:extLst>
                <a:ext uri="{FF2B5EF4-FFF2-40B4-BE49-F238E27FC236}">
                  <a16:creationId xmlns:a16="http://schemas.microsoft.com/office/drawing/2014/main" id="{B977A91E-D5C9-483D-B27A-3451B280E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200" y="666983"/>
              <a:ext cx="41374" cy="126157"/>
            </a:xfrm>
            <a:custGeom>
              <a:avLst/>
              <a:gdLst>
                <a:gd name="T0" fmla="*/ 83 w 1857"/>
                <a:gd name="T1" fmla="*/ 197 h 5649"/>
                <a:gd name="T2" fmla="*/ 391 w 1857"/>
                <a:gd name="T3" fmla="*/ 201 h 5649"/>
                <a:gd name="T4" fmla="*/ 607 w 1857"/>
                <a:gd name="T5" fmla="*/ 294 h 5649"/>
                <a:gd name="T6" fmla="*/ 1448 w 1857"/>
                <a:gd name="T7" fmla="*/ 209 h 5649"/>
                <a:gd name="T8" fmla="*/ 1533 w 1857"/>
                <a:gd name="T9" fmla="*/ 197 h 5649"/>
                <a:gd name="T10" fmla="*/ 1844 w 1857"/>
                <a:gd name="T11" fmla="*/ 255 h 5649"/>
                <a:gd name="T12" fmla="*/ 1774 w 1857"/>
                <a:gd name="T13" fmla="*/ 5310 h 5649"/>
                <a:gd name="T14" fmla="*/ 1082 w 1857"/>
                <a:gd name="T15" fmla="*/ 5330 h 5649"/>
                <a:gd name="T16" fmla="*/ 958 w 1857"/>
                <a:gd name="T17" fmla="*/ 3367 h 5649"/>
                <a:gd name="T18" fmla="*/ 909 w 1857"/>
                <a:gd name="T19" fmla="*/ 3367 h 5649"/>
                <a:gd name="T20" fmla="*/ 796 w 1857"/>
                <a:gd name="T21" fmla="*/ 5330 h 5649"/>
                <a:gd name="T22" fmla="*/ 157 w 1857"/>
                <a:gd name="T23" fmla="*/ 5331 h 5649"/>
                <a:gd name="T24" fmla="*/ 33 w 1857"/>
                <a:gd name="T25" fmla="*/ 5207 h 5649"/>
                <a:gd name="T26" fmla="*/ 24 w 1857"/>
                <a:gd name="T27" fmla="*/ 3019 h 5649"/>
                <a:gd name="T28" fmla="*/ 83 w 1857"/>
                <a:gd name="T29" fmla="*/ 197 h 5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5649">
                  <a:moveTo>
                    <a:pt x="83" y="197"/>
                  </a:moveTo>
                  <a:cubicBezTo>
                    <a:pt x="185" y="200"/>
                    <a:pt x="289" y="192"/>
                    <a:pt x="391" y="201"/>
                  </a:cubicBezTo>
                  <a:cubicBezTo>
                    <a:pt x="462" y="234"/>
                    <a:pt x="531" y="272"/>
                    <a:pt x="607" y="294"/>
                  </a:cubicBezTo>
                  <a:cubicBezTo>
                    <a:pt x="883" y="383"/>
                    <a:pt x="1195" y="352"/>
                    <a:pt x="1448" y="209"/>
                  </a:cubicBezTo>
                  <a:cubicBezTo>
                    <a:pt x="1474" y="193"/>
                    <a:pt x="1504" y="197"/>
                    <a:pt x="1533" y="197"/>
                  </a:cubicBezTo>
                  <a:cubicBezTo>
                    <a:pt x="1769" y="201"/>
                    <a:pt x="1857" y="178"/>
                    <a:pt x="1844" y="255"/>
                  </a:cubicBezTo>
                  <a:cubicBezTo>
                    <a:pt x="1844" y="5649"/>
                    <a:pt x="1848" y="5268"/>
                    <a:pt x="1774" y="5310"/>
                  </a:cubicBezTo>
                  <a:cubicBezTo>
                    <a:pt x="1738" y="5332"/>
                    <a:pt x="1748" y="5338"/>
                    <a:pt x="1082" y="5330"/>
                  </a:cubicBezTo>
                  <a:cubicBezTo>
                    <a:pt x="911" y="5331"/>
                    <a:pt x="965" y="5354"/>
                    <a:pt x="958" y="3367"/>
                  </a:cubicBezTo>
                  <a:cubicBezTo>
                    <a:pt x="941" y="3367"/>
                    <a:pt x="925" y="3367"/>
                    <a:pt x="909" y="3367"/>
                  </a:cubicBezTo>
                  <a:cubicBezTo>
                    <a:pt x="902" y="5387"/>
                    <a:pt x="953" y="5283"/>
                    <a:pt x="796" y="5330"/>
                  </a:cubicBezTo>
                  <a:cubicBezTo>
                    <a:pt x="583" y="5333"/>
                    <a:pt x="370" y="5330"/>
                    <a:pt x="157" y="5331"/>
                  </a:cubicBezTo>
                  <a:cubicBezTo>
                    <a:pt x="92" y="5335"/>
                    <a:pt x="29" y="5273"/>
                    <a:pt x="33" y="5207"/>
                  </a:cubicBezTo>
                  <a:cubicBezTo>
                    <a:pt x="34" y="2982"/>
                    <a:pt x="35" y="3117"/>
                    <a:pt x="24" y="3019"/>
                  </a:cubicBezTo>
                  <a:cubicBezTo>
                    <a:pt x="21" y="0"/>
                    <a:pt x="0" y="189"/>
                    <a:pt x="83" y="19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9" name="Freeform 216">
              <a:extLst>
                <a:ext uri="{FF2B5EF4-FFF2-40B4-BE49-F238E27FC236}">
                  <a16:creationId xmlns:a16="http://schemas.microsoft.com/office/drawing/2014/main" id="{EEED2F98-7928-4D90-B977-95D12F4B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744" y="670036"/>
              <a:ext cx="7461" cy="50191"/>
            </a:xfrm>
            <a:custGeom>
              <a:avLst/>
              <a:gdLst>
                <a:gd name="T0" fmla="*/ 36 w 335"/>
                <a:gd name="T1" fmla="*/ 57 h 2242"/>
                <a:gd name="T2" fmla="*/ 331 w 335"/>
                <a:gd name="T3" fmla="*/ 393 h 2242"/>
                <a:gd name="T4" fmla="*/ 322 w 335"/>
                <a:gd name="T5" fmla="*/ 1957 h 2242"/>
                <a:gd name="T6" fmla="*/ 27 w 335"/>
                <a:gd name="T7" fmla="*/ 2224 h 2242"/>
                <a:gd name="T8" fmla="*/ 11 w 335"/>
                <a:gd name="T9" fmla="*/ 2143 h 2242"/>
                <a:gd name="T10" fmla="*/ 36 w 335"/>
                <a:gd name="T11" fmla="*/ 57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2242">
                  <a:moveTo>
                    <a:pt x="36" y="57"/>
                  </a:moveTo>
                  <a:cubicBezTo>
                    <a:pt x="200" y="100"/>
                    <a:pt x="328" y="263"/>
                    <a:pt x="331" y="393"/>
                  </a:cubicBezTo>
                  <a:cubicBezTo>
                    <a:pt x="330" y="2019"/>
                    <a:pt x="335" y="1928"/>
                    <a:pt x="322" y="1957"/>
                  </a:cubicBezTo>
                  <a:cubicBezTo>
                    <a:pt x="253" y="2150"/>
                    <a:pt x="57" y="2242"/>
                    <a:pt x="27" y="2224"/>
                  </a:cubicBezTo>
                  <a:cubicBezTo>
                    <a:pt x="16" y="2199"/>
                    <a:pt x="11" y="2171"/>
                    <a:pt x="11" y="2143"/>
                  </a:cubicBezTo>
                  <a:cubicBezTo>
                    <a:pt x="13" y="0"/>
                    <a:pt x="0" y="85"/>
                    <a:pt x="36" y="5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0" name="Freeform 217">
              <a:extLst>
                <a:ext uri="{FF2B5EF4-FFF2-40B4-BE49-F238E27FC236}">
                  <a16:creationId xmlns:a16="http://schemas.microsoft.com/office/drawing/2014/main" id="{E390F7EA-B3B0-4A80-8AD1-83EBA2D68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535" y="671392"/>
              <a:ext cx="7630" cy="48496"/>
            </a:xfrm>
            <a:custGeom>
              <a:avLst/>
              <a:gdLst>
                <a:gd name="T0" fmla="*/ 313 w 339"/>
                <a:gd name="T1" fmla="*/ 0 h 2173"/>
                <a:gd name="T2" fmla="*/ 313 w 339"/>
                <a:gd name="T3" fmla="*/ 2173 h 2173"/>
                <a:gd name="T4" fmla="*/ 11 w 339"/>
                <a:gd name="T5" fmla="*/ 1872 h 2173"/>
                <a:gd name="T6" fmla="*/ 9 w 339"/>
                <a:gd name="T7" fmla="*/ 348 h 2173"/>
                <a:gd name="T8" fmla="*/ 313 w 339"/>
                <a:gd name="T9" fmla="*/ 0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2173">
                  <a:moveTo>
                    <a:pt x="313" y="0"/>
                  </a:moveTo>
                  <a:cubicBezTo>
                    <a:pt x="335" y="61"/>
                    <a:pt x="339" y="2100"/>
                    <a:pt x="313" y="2173"/>
                  </a:cubicBezTo>
                  <a:cubicBezTo>
                    <a:pt x="168" y="2141"/>
                    <a:pt x="48" y="2014"/>
                    <a:pt x="11" y="1872"/>
                  </a:cubicBezTo>
                  <a:cubicBezTo>
                    <a:pt x="7" y="1364"/>
                    <a:pt x="10" y="856"/>
                    <a:pt x="9" y="348"/>
                  </a:cubicBezTo>
                  <a:cubicBezTo>
                    <a:pt x="0" y="196"/>
                    <a:pt x="179" y="18"/>
                    <a:pt x="313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1" name="Freeform 218">
              <a:extLst>
                <a:ext uri="{FF2B5EF4-FFF2-40B4-BE49-F238E27FC236}">
                  <a16:creationId xmlns:a16="http://schemas.microsoft.com/office/drawing/2014/main" id="{C05CBBBC-C557-49ED-8C9B-921C45E32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400" y="671392"/>
              <a:ext cx="7800" cy="50700"/>
            </a:xfrm>
            <a:custGeom>
              <a:avLst/>
              <a:gdLst>
                <a:gd name="T0" fmla="*/ 300 w 348"/>
                <a:gd name="T1" fmla="*/ 14 h 2268"/>
                <a:gd name="T2" fmla="*/ 342 w 348"/>
                <a:gd name="T3" fmla="*/ 75 h 2268"/>
                <a:gd name="T4" fmla="*/ 327 w 348"/>
                <a:gd name="T5" fmla="*/ 2178 h 2268"/>
                <a:gd name="T6" fmla="*/ 24 w 348"/>
                <a:gd name="T7" fmla="*/ 1861 h 2268"/>
                <a:gd name="T8" fmla="*/ 100 w 348"/>
                <a:gd name="T9" fmla="*/ 163 h 2268"/>
                <a:gd name="T10" fmla="*/ 300 w 348"/>
                <a:gd name="T11" fmla="*/ 14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2268">
                  <a:moveTo>
                    <a:pt x="300" y="14"/>
                  </a:moveTo>
                  <a:cubicBezTo>
                    <a:pt x="337" y="0"/>
                    <a:pt x="338" y="51"/>
                    <a:pt x="342" y="75"/>
                  </a:cubicBezTo>
                  <a:cubicBezTo>
                    <a:pt x="348" y="2268"/>
                    <a:pt x="346" y="2136"/>
                    <a:pt x="327" y="2178"/>
                  </a:cubicBezTo>
                  <a:cubicBezTo>
                    <a:pt x="272" y="2209"/>
                    <a:pt x="17" y="2010"/>
                    <a:pt x="24" y="1861"/>
                  </a:cubicBezTo>
                  <a:cubicBezTo>
                    <a:pt x="23" y="162"/>
                    <a:pt x="0" y="297"/>
                    <a:pt x="100" y="163"/>
                  </a:cubicBezTo>
                  <a:cubicBezTo>
                    <a:pt x="148" y="92"/>
                    <a:pt x="224" y="47"/>
                    <a:pt x="300" y="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0FBAE55-0BAC-4157-92E9-25F8C4A54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72582" y="4924154"/>
            <a:ext cx="680413" cy="680413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5DA06AFD-7B70-46EA-992E-44A64BBE1753}"/>
              </a:ext>
            </a:extLst>
          </p:cNvPr>
          <p:cNvGrpSpPr/>
          <p:nvPr/>
        </p:nvGrpSpPr>
        <p:grpSpPr>
          <a:xfrm>
            <a:off x="53016" y="4481409"/>
            <a:ext cx="11781192" cy="222158"/>
            <a:chOff x="427591" y="1094616"/>
            <a:chExt cx="11781192" cy="222158"/>
          </a:xfrm>
          <a:solidFill>
            <a:schemeClr val="bg1"/>
          </a:solidFill>
        </p:grpSpPr>
        <p:cxnSp>
          <p:nvCxnSpPr>
            <p:cNvPr id="76" name="Straight Connector 14">
              <a:extLst>
                <a:ext uri="{FF2B5EF4-FFF2-40B4-BE49-F238E27FC236}">
                  <a16:creationId xmlns:a16="http://schemas.microsoft.com/office/drawing/2014/main" id="{95C92404-EA70-4375-B231-CB111417F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8783" y="1207324"/>
              <a:ext cx="7020000" cy="1315"/>
            </a:xfrm>
            <a:prstGeom prst="line">
              <a:avLst/>
            </a:prstGeom>
            <a:grpFill/>
            <a:ln w="152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99BB5D50-BB29-4FFF-B8EE-C558C6F97D68}"/>
                </a:ext>
              </a:extLst>
            </p:cNvPr>
            <p:cNvCxnSpPr/>
            <p:nvPr/>
          </p:nvCxnSpPr>
          <p:spPr>
            <a:xfrm>
              <a:off x="427591" y="1207324"/>
              <a:ext cx="4824000" cy="0"/>
            </a:xfrm>
            <a:prstGeom prst="line">
              <a:avLst/>
            </a:prstGeom>
            <a:grpFill/>
            <a:ln w="152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15">
              <a:extLst>
                <a:ext uri="{FF2B5EF4-FFF2-40B4-BE49-F238E27FC236}">
                  <a16:creationId xmlns:a16="http://schemas.microsoft.com/office/drawing/2014/main" id="{2A287E82-5DBE-47C9-A4CD-41788ADBED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7191" y="1097874"/>
              <a:ext cx="218900" cy="218900"/>
            </a:xfrm>
            <a:prstGeom prst="ellipse">
              <a:avLst/>
            </a:prstGeom>
            <a:grpFill/>
            <a:ln w="57150">
              <a:solidFill>
                <a:srgbClr val="393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Oval 15">
              <a:extLst>
                <a:ext uri="{FF2B5EF4-FFF2-40B4-BE49-F238E27FC236}">
                  <a16:creationId xmlns:a16="http://schemas.microsoft.com/office/drawing/2014/main" id="{82F8ACD1-C597-4299-A3FE-BF13FE285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1868" y="1094616"/>
              <a:ext cx="218900" cy="218900"/>
            </a:xfrm>
            <a:prstGeom prst="ellipse">
              <a:avLst/>
            </a:prstGeom>
            <a:grpFill/>
            <a:ln w="57150">
              <a:solidFill>
                <a:srgbClr val="393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E4402CC6-BAD2-4373-8025-283CC6E7849A}"/>
              </a:ext>
            </a:extLst>
          </p:cNvPr>
          <p:cNvSpPr txBox="1"/>
          <p:nvPr/>
        </p:nvSpPr>
        <p:spPr>
          <a:xfrm>
            <a:off x="7480439" y="2935741"/>
            <a:ext cx="2280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On-line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focus group discussion </a:t>
            </a: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stakeholders  </a:t>
            </a:r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priorities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39302A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val 15">
            <a:extLst>
              <a:ext uri="{FF2B5EF4-FFF2-40B4-BE49-F238E27FC236}">
                <a16:creationId xmlns:a16="http://schemas.microsoft.com/office/drawing/2014/main" id="{7B01D045-EA99-4465-A46D-E8A46FAF9DF2}"/>
              </a:ext>
            </a:extLst>
          </p:cNvPr>
          <p:cNvSpPr>
            <a:spLocks noChangeAspect="1"/>
          </p:cNvSpPr>
          <p:nvPr/>
        </p:nvSpPr>
        <p:spPr>
          <a:xfrm>
            <a:off x="10955639" y="4500753"/>
            <a:ext cx="218900" cy="2189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93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E5DEDB">
                  <a:lumMod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F79EF0-82EF-4078-98E2-D6593018181E}"/>
              </a:ext>
            </a:extLst>
          </p:cNvPr>
          <p:cNvSpPr txBox="1"/>
          <p:nvPr/>
        </p:nvSpPr>
        <p:spPr>
          <a:xfrm>
            <a:off x="9859424" y="1132078"/>
            <a:ext cx="2069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Stategy finalisation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184F8D-0956-3944-BF06-3909FBF5C1A1}"/>
              </a:ext>
            </a:extLst>
          </p:cNvPr>
          <p:cNvCxnSpPr/>
          <p:nvPr/>
        </p:nvCxnSpPr>
        <p:spPr>
          <a:xfrm>
            <a:off x="9791263" y="1277835"/>
            <a:ext cx="0" cy="56986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A0570-9EDC-FA4C-8D81-B9DB8AAC63D9}"/>
              </a:ext>
            </a:extLst>
          </p:cNvPr>
          <p:cNvSpPr/>
          <p:nvPr/>
        </p:nvSpPr>
        <p:spPr>
          <a:xfrm>
            <a:off x="9819969" y="3141465"/>
            <a:ext cx="21993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Public consultations</a:t>
            </a:r>
            <a:endParaRPr kumimoji="0" lang="x-none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20" name="Graphic 19" descr="Clipboard Ticked outline">
            <a:extLst>
              <a:ext uri="{FF2B5EF4-FFF2-40B4-BE49-F238E27FC236}">
                <a16:creationId xmlns:a16="http://schemas.microsoft.com/office/drawing/2014/main" id="{465A01EA-A181-6240-BC54-F5D5E4ADA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4277" y="1985739"/>
            <a:ext cx="768954" cy="768954"/>
          </a:xfrm>
          <a:prstGeom prst="rect">
            <a:avLst/>
          </a:prstGeom>
        </p:spPr>
      </p:pic>
      <p:sp>
        <p:nvSpPr>
          <p:cNvPr id="65" name="Oval 15">
            <a:extLst>
              <a:ext uri="{FF2B5EF4-FFF2-40B4-BE49-F238E27FC236}">
                <a16:creationId xmlns:a16="http://schemas.microsoft.com/office/drawing/2014/main" id="{468B101E-7C00-2B4F-9A13-B7CA75E856A2}"/>
              </a:ext>
            </a:extLst>
          </p:cNvPr>
          <p:cNvSpPr>
            <a:spLocks noChangeAspect="1"/>
          </p:cNvSpPr>
          <p:nvPr/>
        </p:nvSpPr>
        <p:spPr>
          <a:xfrm>
            <a:off x="8733642" y="4477955"/>
            <a:ext cx="218900" cy="2189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93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E5DEDB">
                  <a:lumMod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F80A19-5C64-BC40-903B-5A7FB1071560}"/>
              </a:ext>
            </a:extLst>
          </p:cNvPr>
          <p:cNvSpPr txBox="1"/>
          <p:nvPr/>
        </p:nvSpPr>
        <p:spPr>
          <a:xfrm>
            <a:off x="6332138" y="5589819"/>
            <a:ext cx="26248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Draft of Strategy </a:t>
            </a:r>
            <a:r>
              <a:rPr lang="lv-LV" sz="2100" kern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discussed with</a:t>
            </a:r>
            <a:r>
              <a:rPr kumimoji="0" lang="lv-LV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Programme bodies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aphic 29" descr="Customer review outline">
            <a:extLst>
              <a:ext uri="{FF2B5EF4-FFF2-40B4-BE49-F238E27FC236}">
                <a16:creationId xmlns:a16="http://schemas.microsoft.com/office/drawing/2014/main" id="{76F219B8-AFF9-BD41-B24C-9A298EA37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9198" y="4890946"/>
            <a:ext cx="698873" cy="69887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E4BCEBF-5880-DB48-A3E4-A3C38B194C7A}"/>
              </a:ext>
            </a:extLst>
          </p:cNvPr>
          <p:cNvSpPr txBox="1"/>
          <p:nvPr/>
        </p:nvSpPr>
        <p:spPr>
          <a:xfrm>
            <a:off x="46624" y="2836428"/>
            <a:ext cx="2520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Stakeholder consultations </a:t>
            </a:r>
            <a:r>
              <a:rPr kumimoji="0" lang="lv-LV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to pre-filter common needs &amp; thematic scope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15">
            <a:extLst>
              <a:ext uri="{FF2B5EF4-FFF2-40B4-BE49-F238E27FC236}">
                <a16:creationId xmlns:a16="http://schemas.microsoft.com/office/drawing/2014/main" id="{D9E77E29-FD12-304D-B79C-809791AD209D}"/>
              </a:ext>
            </a:extLst>
          </p:cNvPr>
          <p:cNvSpPr>
            <a:spLocks noChangeAspect="1"/>
          </p:cNvSpPr>
          <p:nvPr/>
        </p:nvSpPr>
        <p:spPr>
          <a:xfrm>
            <a:off x="888383" y="4469829"/>
            <a:ext cx="218900" cy="2189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93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E5DEDB">
                  <a:lumMod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0" name="Grupa 15">
            <a:extLst>
              <a:ext uri="{FF2B5EF4-FFF2-40B4-BE49-F238E27FC236}">
                <a16:creationId xmlns:a16="http://schemas.microsoft.com/office/drawing/2014/main" id="{3E3E164C-CABA-D645-89E5-B22FA1FAF9FA}"/>
              </a:ext>
            </a:extLst>
          </p:cNvPr>
          <p:cNvGrpSpPr/>
          <p:nvPr/>
        </p:nvGrpSpPr>
        <p:grpSpPr>
          <a:xfrm>
            <a:off x="816130" y="1623273"/>
            <a:ext cx="934906" cy="978720"/>
            <a:chOff x="3149587" y="325140"/>
            <a:chExt cx="574657" cy="468000"/>
          </a:xfrm>
        </p:grpSpPr>
        <p:sp>
          <p:nvSpPr>
            <p:cNvPr id="61" name="Freeform 190">
              <a:extLst>
                <a:ext uri="{FF2B5EF4-FFF2-40B4-BE49-F238E27FC236}">
                  <a16:creationId xmlns:a16="http://schemas.microsoft.com/office/drawing/2014/main" id="{9BD07689-3F0E-D64B-B37B-DC2FE017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518" y="325140"/>
              <a:ext cx="217213" cy="187200"/>
            </a:xfrm>
            <a:custGeom>
              <a:avLst/>
              <a:gdLst>
                <a:gd name="T0" fmla="*/ 8933 w 9734"/>
                <a:gd name="T1" fmla="*/ 5081 h 8383"/>
                <a:gd name="T2" fmla="*/ 2882 w 9734"/>
                <a:gd name="T3" fmla="*/ 7335 h 8383"/>
                <a:gd name="T4" fmla="*/ 477 w 9734"/>
                <a:gd name="T5" fmla="*/ 8383 h 8383"/>
                <a:gd name="T6" fmla="*/ 1703 w 9734"/>
                <a:gd name="T7" fmla="*/ 6700 h 8383"/>
                <a:gd name="T8" fmla="*/ 1541 w 9734"/>
                <a:gd name="T9" fmla="*/ 2401 h 8383"/>
                <a:gd name="T10" fmla="*/ 8933 w 9734"/>
                <a:gd name="T11" fmla="*/ 5081 h 8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34" h="8383">
                  <a:moveTo>
                    <a:pt x="8933" y="5081"/>
                  </a:moveTo>
                  <a:cubicBezTo>
                    <a:pt x="8451" y="7032"/>
                    <a:pt x="5513" y="8261"/>
                    <a:pt x="2882" y="7335"/>
                  </a:cubicBezTo>
                  <a:cubicBezTo>
                    <a:pt x="2835" y="7313"/>
                    <a:pt x="598" y="8343"/>
                    <a:pt x="477" y="8383"/>
                  </a:cubicBezTo>
                  <a:cubicBezTo>
                    <a:pt x="564" y="8255"/>
                    <a:pt x="1645" y="6779"/>
                    <a:pt x="1703" y="6700"/>
                  </a:cubicBezTo>
                  <a:cubicBezTo>
                    <a:pt x="0" y="5385"/>
                    <a:pt x="198" y="3532"/>
                    <a:pt x="1541" y="2401"/>
                  </a:cubicBezTo>
                  <a:cubicBezTo>
                    <a:pt x="4386" y="0"/>
                    <a:pt x="9734" y="1920"/>
                    <a:pt x="8933" y="508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Freeform 191">
              <a:extLst>
                <a:ext uri="{FF2B5EF4-FFF2-40B4-BE49-F238E27FC236}">
                  <a16:creationId xmlns:a16="http://schemas.microsoft.com/office/drawing/2014/main" id="{44BB1824-3EB9-624C-AA27-F0B0128D6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209" y="404666"/>
              <a:ext cx="200935" cy="114117"/>
            </a:xfrm>
            <a:custGeom>
              <a:avLst/>
              <a:gdLst>
                <a:gd name="T0" fmla="*/ 3778 w 9015"/>
                <a:gd name="T1" fmla="*/ 314 h 5104"/>
                <a:gd name="T2" fmla="*/ 6734 w 9015"/>
                <a:gd name="T3" fmla="*/ 3851 h 5104"/>
                <a:gd name="T4" fmla="*/ 7713 w 9015"/>
                <a:gd name="T5" fmla="*/ 4973 h 5104"/>
                <a:gd name="T6" fmla="*/ 5815 w 9015"/>
                <a:gd name="T7" fmla="*/ 4269 h 5104"/>
                <a:gd name="T8" fmla="*/ 1184 w 9015"/>
                <a:gd name="T9" fmla="*/ 1582 h 5104"/>
                <a:gd name="T10" fmla="*/ 3778 w 9015"/>
                <a:gd name="T11" fmla="*/ 314 h 5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5" h="5104">
                  <a:moveTo>
                    <a:pt x="3778" y="314"/>
                  </a:moveTo>
                  <a:cubicBezTo>
                    <a:pt x="6980" y="0"/>
                    <a:pt x="9015" y="2387"/>
                    <a:pt x="6734" y="3851"/>
                  </a:cubicBezTo>
                  <a:cubicBezTo>
                    <a:pt x="7058" y="4227"/>
                    <a:pt x="7388" y="4598"/>
                    <a:pt x="7713" y="4973"/>
                  </a:cubicBezTo>
                  <a:cubicBezTo>
                    <a:pt x="6612" y="4565"/>
                    <a:pt x="5881" y="4289"/>
                    <a:pt x="5815" y="4269"/>
                  </a:cubicBezTo>
                  <a:cubicBezTo>
                    <a:pt x="2945" y="5104"/>
                    <a:pt x="0" y="3348"/>
                    <a:pt x="1184" y="1582"/>
                  </a:cubicBezTo>
                  <a:cubicBezTo>
                    <a:pt x="1715" y="790"/>
                    <a:pt x="2826" y="409"/>
                    <a:pt x="3778" y="3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Freeform 192">
              <a:extLst>
                <a:ext uri="{FF2B5EF4-FFF2-40B4-BE49-F238E27FC236}">
                  <a16:creationId xmlns:a16="http://schemas.microsoft.com/office/drawing/2014/main" id="{F21DAAAA-C4D6-1E40-AD3F-9D50CCDD2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587" y="470966"/>
              <a:ext cx="206022" cy="169565"/>
            </a:xfrm>
            <a:custGeom>
              <a:avLst/>
              <a:gdLst>
                <a:gd name="T0" fmla="*/ 6184 w 9235"/>
                <a:gd name="T1" fmla="*/ 1063 h 7586"/>
                <a:gd name="T2" fmla="*/ 7333 w 9235"/>
                <a:gd name="T3" fmla="*/ 5949 h 7586"/>
                <a:gd name="T4" fmla="*/ 8430 w 9235"/>
                <a:gd name="T5" fmla="*/ 7586 h 7586"/>
                <a:gd name="T6" fmla="*/ 6247 w 9235"/>
                <a:gd name="T7" fmla="*/ 6575 h 7586"/>
                <a:gd name="T8" fmla="*/ 788 w 9235"/>
                <a:gd name="T9" fmla="*/ 4568 h 7586"/>
                <a:gd name="T10" fmla="*/ 6184 w 9235"/>
                <a:gd name="T11" fmla="*/ 1063 h 7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5" h="7586">
                  <a:moveTo>
                    <a:pt x="6184" y="1063"/>
                  </a:moveTo>
                  <a:cubicBezTo>
                    <a:pt x="8537" y="1918"/>
                    <a:pt x="9235" y="4408"/>
                    <a:pt x="7333" y="5949"/>
                  </a:cubicBezTo>
                  <a:cubicBezTo>
                    <a:pt x="7292" y="5967"/>
                    <a:pt x="8243" y="7286"/>
                    <a:pt x="8430" y="7586"/>
                  </a:cubicBezTo>
                  <a:cubicBezTo>
                    <a:pt x="8004" y="7400"/>
                    <a:pt x="6290" y="6553"/>
                    <a:pt x="6247" y="6575"/>
                  </a:cubicBezTo>
                  <a:cubicBezTo>
                    <a:pt x="3927" y="7441"/>
                    <a:pt x="1344" y="6361"/>
                    <a:pt x="788" y="4568"/>
                  </a:cubicBezTo>
                  <a:cubicBezTo>
                    <a:pt x="0" y="2048"/>
                    <a:pt x="3276" y="0"/>
                    <a:pt x="6184" y="106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7" name="Freeform 193">
              <a:extLst>
                <a:ext uri="{FF2B5EF4-FFF2-40B4-BE49-F238E27FC236}">
                  <a16:creationId xmlns:a16="http://schemas.microsoft.com/office/drawing/2014/main" id="{893FECD7-75E5-8041-B6A5-21E3F105F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996" y="475205"/>
              <a:ext cx="219248" cy="139722"/>
            </a:xfrm>
            <a:custGeom>
              <a:avLst/>
              <a:gdLst>
                <a:gd name="T0" fmla="*/ 2443 w 9838"/>
                <a:gd name="T1" fmla="*/ 1161 h 6253"/>
                <a:gd name="T2" fmla="*/ 7002 w 9838"/>
                <a:gd name="T3" fmla="*/ 4910 h 6253"/>
                <a:gd name="T4" fmla="*/ 2446 w 9838"/>
                <a:gd name="T5" fmla="*/ 5452 h 6253"/>
                <a:gd name="T6" fmla="*/ 285 w 9838"/>
                <a:gd name="T7" fmla="*/ 6253 h 6253"/>
                <a:gd name="T8" fmla="*/ 1396 w 9838"/>
                <a:gd name="T9" fmla="*/ 4978 h 6253"/>
                <a:gd name="T10" fmla="*/ 680 w 9838"/>
                <a:gd name="T11" fmla="*/ 4346 h 6253"/>
                <a:gd name="T12" fmla="*/ 1134 w 9838"/>
                <a:gd name="T13" fmla="*/ 1817 h 6253"/>
                <a:gd name="T14" fmla="*/ 2443 w 9838"/>
                <a:gd name="T15" fmla="*/ 1161 h 6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38" h="6253">
                  <a:moveTo>
                    <a:pt x="2443" y="1161"/>
                  </a:moveTo>
                  <a:cubicBezTo>
                    <a:pt x="6232" y="0"/>
                    <a:pt x="9838" y="2960"/>
                    <a:pt x="7002" y="4910"/>
                  </a:cubicBezTo>
                  <a:cubicBezTo>
                    <a:pt x="5788" y="5728"/>
                    <a:pt x="3962" y="5893"/>
                    <a:pt x="2446" y="5452"/>
                  </a:cubicBezTo>
                  <a:cubicBezTo>
                    <a:pt x="2399" y="5460"/>
                    <a:pt x="2537" y="5415"/>
                    <a:pt x="285" y="6253"/>
                  </a:cubicBezTo>
                  <a:cubicBezTo>
                    <a:pt x="654" y="5827"/>
                    <a:pt x="1028" y="5405"/>
                    <a:pt x="1396" y="4978"/>
                  </a:cubicBezTo>
                  <a:cubicBezTo>
                    <a:pt x="1363" y="4943"/>
                    <a:pt x="988" y="4734"/>
                    <a:pt x="680" y="4346"/>
                  </a:cubicBezTo>
                  <a:cubicBezTo>
                    <a:pt x="0" y="3484"/>
                    <a:pt x="269" y="2490"/>
                    <a:pt x="1134" y="1817"/>
                  </a:cubicBezTo>
                  <a:cubicBezTo>
                    <a:pt x="1522" y="1515"/>
                    <a:pt x="1975" y="1304"/>
                    <a:pt x="2443" y="116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Freeform 194">
              <a:extLst>
                <a:ext uri="{FF2B5EF4-FFF2-40B4-BE49-F238E27FC236}">
                  <a16:creationId xmlns:a16="http://schemas.microsoft.com/office/drawing/2014/main" id="{615803AB-6EF1-F941-A4DF-ADA945578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587" y="520479"/>
              <a:ext cx="92413" cy="98348"/>
            </a:xfrm>
            <a:custGeom>
              <a:avLst/>
              <a:gdLst>
                <a:gd name="T0" fmla="*/ 1062 w 4144"/>
                <a:gd name="T1" fmla="*/ 710 h 4404"/>
                <a:gd name="T2" fmla="*/ 4015 w 4144"/>
                <a:gd name="T3" fmla="*/ 2381 h 4404"/>
                <a:gd name="T4" fmla="*/ 1184 w 4144"/>
                <a:gd name="T5" fmla="*/ 3812 h 4404"/>
                <a:gd name="T6" fmla="*/ 92 w 4144"/>
                <a:gd name="T7" fmla="*/ 4397 h 4404"/>
                <a:gd name="T8" fmla="*/ 654 w 4144"/>
                <a:gd name="T9" fmla="*/ 3465 h 4404"/>
                <a:gd name="T10" fmla="*/ 109 w 4144"/>
                <a:gd name="T11" fmla="*/ 2482 h 4404"/>
                <a:gd name="T12" fmla="*/ 1062 w 4144"/>
                <a:gd name="T13" fmla="*/ 710 h 4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4" h="4404">
                  <a:moveTo>
                    <a:pt x="1062" y="710"/>
                  </a:moveTo>
                  <a:cubicBezTo>
                    <a:pt x="2407" y="0"/>
                    <a:pt x="4144" y="932"/>
                    <a:pt x="4015" y="2381"/>
                  </a:cubicBezTo>
                  <a:cubicBezTo>
                    <a:pt x="3911" y="3574"/>
                    <a:pt x="2471" y="4364"/>
                    <a:pt x="1184" y="3812"/>
                  </a:cubicBezTo>
                  <a:cubicBezTo>
                    <a:pt x="88" y="4404"/>
                    <a:pt x="157" y="4367"/>
                    <a:pt x="92" y="4397"/>
                  </a:cubicBezTo>
                  <a:cubicBezTo>
                    <a:pt x="172" y="4256"/>
                    <a:pt x="623" y="3513"/>
                    <a:pt x="654" y="3465"/>
                  </a:cubicBezTo>
                  <a:cubicBezTo>
                    <a:pt x="586" y="3391"/>
                    <a:pt x="197" y="3055"/>
                    <a:pt x="109" y="2482"/>
                  </a:cubicBezTo>
                  <a:cubicBezTo>
                    <a:pt x="0" y="1731"/>
                    <a:pt x="409" y="1049"/>
                    <a:pt x="1062" y="71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Freeform 195">
              <a:extLst>
                <a:ext uri="{FF2B5EF4-FFF2-40B4-BE49-F238E27FC236}">
                  <a16:creationId xmlns:a16="http://schemas.microsoft.com/office/drawing/2014/main" id="{D66E77D5-4E17-524E-88C0-36368B879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79" y="628153"/>
              <a:ext cx="53244" cy="50700"/>
            </a:xfrm>
            <a:custGeom>
              <a:avLst/>
              <a:gdLst>
                <a:gd name="T0" fmla="*/ 1616 w 2384"/>
                <a:gd name="T1" fmla="*/ 408 h 2274"/>
                <a:gd name="T2" fmla="*/ 724 w 2384"/>
                <a:gd name="T3" fmla="*/ 1952 h 2274"/>
                <a:gd name="T4" fmla="*/ 175 w 2384"/>
                <a:gd name="T5" fmla="*/ 785 h 2274"/>
                <a:gd name="T6" fmla="*/ 1616 w 2384"/>
                <a:gd name="T7" fmla="*/ 408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2274">
                  <a:moveTo>
                    <a:pt x="1616" y="408"/>
                  </a:moveTo>
                  <a:cubicBezTo>
                    <a:pt x="2384" y="1127"/>
                    <a:pt x="1634" y="2274"/>
                    <a:pt x="724" y="1952"/>
                  </a:cubicBezTo>
                  <a:cubicBezTo>
                    <a:pt x="258" y="1793"/>
                    <a:pt x="0" y="1264"/>
                    <a:pt x="175" y="785"/>
                  </a:cubicBezTo>
                  <a:cubicBezTo>
                    <a:pt x="386" y="191"/>
                    <a:pt x="1148" y="0"/>
                    <a:pt x="1616" y="40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Freeform 196">
              <a:extLst>
                <a:ext uri="{FF2B5EF4-FFF2-40B4-BE49-F238E27FC236}">
                  <a16:creationId xmlns:a16="http://schemas.microsoft.com/office/drawing/2014/main" id="{6178B9B1-3FB5-6F42-884B-04A32DBA1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552" y="630018"/>
              <a:ext cx="54430" cy="50022"/>
            </a:xfrm>
            <a:custGeom>
              <a:avLst/>
              <a:gdLst>
                <a:gd name="T0" fmla="*/ 1024 w 2442"/>
                <a:gd name="T1" fmla="*/ 125 h 2240"/>
                <a:gd name="T2" fmla="*/ 1611 w 2442"/>
                <a:gd name="T3" fmla="*/ 1803 h 2240"/>
                <a:gd name="T4" fmla="*/ 293 w 2442"/>
                <a:gd name="T5" fmla="*/ 712 h 2240"/>
                <a:gd name="T6" fmla="*/ 1024 w 2442"/>
                <a:gd name="T7" fmla="*/ 125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2" h="2240">
                  <a:moveTo>
                    <a:pt x="1024" y="125"/>
                  </a:moveTo>
                  <a:cubicBezTo>
                    <a:pt x="2007" y="0"/>
                    <a:pt x="2442" y="1293"/>
                    <a:pt x="1611" y="1803"/>
                  </a:cubicBezTo>
                  <a:cubicBezTo>
                    <a:pt x="877" y="2240"/>
                    <a:pt x="0" y="1510"/>
                    <a:pt x="293" y="712"/>
                  </a:cubicBezTo>
                  <a:cubicBezTo>
                    <a:pt x="404" y="401"/>
                    <a:pt x="697" y="166"/>
                    <a:pt x="1024" y="12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Freeform 197">
              <a:extLst>
                <a:ext uri="{FF2B5EF4-FFF2-40B4-BE49-F238E27FC236}">
                  <a16:creationId xmlns:a16="http://schemas.microsoft.com/office/drawing/2014/main" id="{789FEC46-F812-CC46-8879-C4495AB3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383" y="627814"/>
              <a:ext cx="50870" cy="50870"/>
            </a:xfrm>
            <a:custGeom>
              <a:avLst/>
              <a:gdLst>
                <a:gd name="T0" fmla="*/ 1761 w 2279"/>
                <a:gd name="T1" fmla="*/ 594 h 2283"/>
                <a:gd name="T2" fmla="*/ 724 w 2279"/>
                <a:gd name="T3" fmla="*/ 1983 h 2283"/>
                <a:gd name="T4" fmla="*/ 175 w 2279"/>
                <a:gd name="T5" fmla="*/ 816 h 2283"/>
                <a:gd name="T6" fmla="*/ 1761 w 2279"/>
                <a:gd name="T7" fmla="*/ 594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9" h="2283">
                  <a:moveTo>
                    <a:pt x="1761" y="594"/>
                  </a:moveTo>
                  <a:cubicBezTo>
                    <a:pt x="2279" y="1298"/>
                    <a:pt x="1571" y="2283"/>
                    <a:pt x="724" y="1983"/>
                  </a:cubicBezTo>
                  <a:cubicBezTo>
                    <a:pt x="258" y="1823"/>
                    <a:pt x="0" y="1294"/>
                    <a:pt x="175" y="816"/>
                  </a:cubicBezTo>
                  <a:cubicBezTo>
                    <a:pt x="412" y="147"/>
                    <a:pt x="1335" y="0"/>
                    <a:pt x="1761" y="59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Freeform 198">
              <a:extLst>
                <a:ext uri="{FF2B5EF4-FFF2-40B4-BE49-F238E27FC236}">
                  <a16:creationId xmlns:a16="http://schemas.microsoft.com/office/drawing/2014/main" id="{A1E3F7E0-D24E-8145-8348-A8898BFB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300" y="628662"/>
              <a:ext cx="53413" cy="50870"/>
            </a:xfrm>
            <a:custGeom>
              <a:avLst/>
              <a:gdLst>
                <a:gd name="T0" fmla="*/ 1616 w 2393"/>
                <a:gd name="T1" fmla="*/ 410 h 2281"/>
                <a:gd name="T2" fmla="*/ 715 w 2393"/>
                <a:gd name="T3" fmla="*/ 1951 h 2281"/>
                <a:gd name="T4" fmla="*/ 175 w 2393"/>
                <a:gd name="T5" fmla="*/ 787 h 2281"/>
                <a:gd name="T6" fmla="*/ 1616 w 2393"/>
                <a:gd name="T7" fmla="*/ 410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3" h="2281">
                  <a:moveTo>
                    <a:pt x="1616" y="410"/>
                  </a:moveTo>
                  <a:cubicBezTo>
                    <a:pt x="2393" y="1136"/>
                    <a:pt x="1618" y="2281"/>
                    <a:pt x="715" y="1951"/>
                  </a:cubicBezTo>
                  <a:cubicBezTo>
                    <a:pt x="256" y="1788"/>
                    <a:pt x="0" y="1264"/>
                    <a:pt x="175" y="787"/>
                  </a:cubicBezTo>
                  <a:cubicBezTo>
                    <a:pt x="385" y="195"/>
                    <a:pt x="1146" y="0"/>
                    <a:pt x="1616" y="41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" name="Freeform 199">
              <a:extLst>
                <a:ext uri="{FF2B5EF4-FFF2-40B4-BE49-F238E27FC236}">
                  <a16:creationId xmlns:a16="http://schemas.microsoft.com/office/drawing/2014/main" id="{24E07A9D-C419-0745-A83C-DE6CCC417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48" y="629001"/>
              <a:ext cx="50022" cy="51717"/>
            </a:xfrm>
            <a:custGeom>
              <a:avLst/>
              <a:gdLst>
                <a:gd name="T0" fmla="*/ 1733 w 2237"/>
                <a:gd name="T1" fmla="*/ 409 h 2315"/>
                <a:gd name="T2" fmla="*/ 1611 w 2237"/>
                <a:gd name="T3" fmla="*/ 1878 h 2315"/>
                <a:gd name="T4" fmla="*/ 293 w 2237"/>
                <a:gd name="T5" fmla="*/ 787 h 2315"/>
                <a:gd name="T6" fmla="*/ 1733 w 2237"/>
                <a:gd name="T7" fmla="*/ 409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315">
                  <a:moveTo>
                    <a:pt x="1733" y="409"/>
                  </a:moveTo>
                  <a:cubicBezTo>
                    <a:pt x="2237" y="880"/>
                    <a:pt x="2104" y="1575"/>
                    <a:pt x="1611" y="1878"/>
                  </a:cubicBezTo>
                  <a:cubicBezTo>
                    <a:pt x="876" y="2315"/>
                    <a:pt x="0" y="1585"/>
                    <a:pt x="293" y="787"/>
                  </a:cubicBezTo>
                  <a:cubicBezTo>
                    <a:pt x="503" y="195"/>
                    <a:pt x="1264" y="0"/>
                    <a:pt x="1733" y="40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Freeform 200">
              <a:extLst>
                <a:ext uri="{FF2B5EF4-FFF2-40B4-BE49-F238E27FC236}">
                  <a16:creationId xmlns:a16="http://schemas.microsoft.com/office/drawing/2014/main" id="{8B6F4682-3AB8-D04A-95F6-66F1B983F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165" y="629170"/>
              <a:ext cx="53074" cy="50870"/>
            </a:xfrm>
            <a:custGeom>
              <a:avLst/>
              <a:gdLst>
                <a:gd name="T0" fmla="*/ 1616 w 2385"/>
                <a:gd name="T1" fmla="*/ 409 h 2276"/>
                <a:gd name="T2" fmla="*/ 725 w 2385"/>
                <a:gd name="T3" fmla="*/ 1953 h 2276"/>
                <a:gd name="T4" fmla="*/ 176 w 2385"/>
                <a:gd name="T5" fmla="*/ 786 h 2276"/>
                <a:gd name="T6" fmla="*/ 1616 w 2385"/>
                <a:gd name="T7" fmla="*/ 409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5" h="2276">
                  <a:moveTo>
                    <a:pt x="1616" y="409"/>
                  </a:moveTo>
                  <a:cubicBezTo>
                    <a:pt x="2385" y="1127"/>
                    <a:pt x="1635" y="2276"/>
                    <a:pt x="725" y="1953"/>
                  </a:cubicBezTo>
                  <a:cubicBezTo>
                    <a:pt x="259" y="1794"/>
                    <a:pt x="0" y="1265"/>
                    <a:pt x="176" y="786"/>
                  </a:cubicBezTo>
                  <a:cubicBezTo>
                    <a:pt x="386" y="193"/>
                    <a:pt x="1148" y="0"/>
                    <a:pt x="1616" y="40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Freeform 201">
              <a:extLst>
                <a:ext uri="{FF2B5EF4-FFF2-40B4-BE49-F238E27FC236}">
                  <a16:creationId xmlns:a16="http://schemas.microsoft.com/office/drawing/2014/main" id="{87DDA682-5994-844C-A1F0-1B74CD76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044" y="666644"/>
              <a:ext cx="41713" cy="119204"/>
            </a:xfrm>
            <a:custGeom>
              <a:avLst/>
              <a:gdLst>
                <a:gd name="T0" fmla="*/ 70 w 1867"/>
                <a:gd name="T1" fmla="*/ 166 h 5336"/>
                <a:gd name="T2" fmla="*/ 391 w 1867"/>
                <a:gd name="T3" fmla="*/ 166 h 5336"/>
                <a:gd name="T4" fmla="*/ 1435 w 1867"/>
                <a:gd name="T5" fmla="*/ 190 h 5336"/>
                <a:gd name="T6" fmla="*/ 1506 w 1867"/>
                <a:gd name="T7" fmla="*/ 165 h 5336"/>
                <a:gd name="T8" fmla="*/ 1854 w 1867"/>
                <a:gd name="T9" fmla="*/ 223 h 5336"/>
                <a:gd name="T10" fmla="*/ 1843 w 1867"/>
                <a:gd name="T11" fmla="*/ 5175 h 5336"/>
                <a:gd name="T12" fmla="*/ 1131 w 1867"/>
                <a:gd name="T13" fmla="*/ 5299 h 5336"/>
                <a:gd name="T14" fmla="*/ 969 w 1867"/>
                <a:gd name="T15" fmla="*/ 5175 h 5336"/>
                <a:gd name="T16" fmla="*/ 968 w 1867"/>
                <a:gd name="T17" fmla="*/ 3335 h 5336"/>
                <a:gd name="T18" fmla="*/ 920 w 1867"/>
                <a:gd name="T19" fmla="*/ 3335 h 5336"/>
                <a:gd name="T20" fmla="*/ 915 w 1867"/>
                <a:gd name="T21" fmla="*/ 5221 h 5336"/>
                <a:gd name="T22" fmla="*/ 168 w 1867"/>
                <a:gd name="T23" fmla="*/ 5299 h 5336"/>
                <a:gd name="T24" fmla="*/ 44 w 1867"/>
                <a:gd name="T25" fmla="*/ 5175 h 5336"/>
                <a:gd name="T26" fmla="*/ 70 w 1867"/>
                <a:gd name="T27" fmla="*/ 16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7" h="5336">
                  <a:moveTo>
                    <a:pt x="70" y="166"/>
                  </a:moveTo>
                  <a:cubicBezTo>
                    <a:pt x="177" y="165"/>
                    <a:pt x="285" y="164"/>
                    <a:pt x="391" y="166"/>
                  </a:cubicBezTo>
                  <a:cubicBezTo>
                    <a:pt x="423" y="176"/>
                    <a:pt x="898" y="476"/>
                    <a:pt x="1435" y="190"/>
                  </a:cubicBezTo>
                  <a:cubicBezTo>
                    <a:pt x="1457" y="178"/>
                    <a:pt x="1479" y="163"/>
                    <a:pt x="1506" y="165"/>
                  </a:cubicBezTo>
                  <a:cubicBezTo>
                    <a:pt x="1794" y="166"/>
                    <a:pt x="1867" y="149"/>
                    <a:pt x="1854" y="223"/>
                  </a:cubicBezTo>
                  <a:cubicBezTo>
                    <a:pt x="1853" y="4775"/>
                    <a:pt x="1850" y="945"/>
                    <a:pt x="1843" y="5175"/>
                  </a:cubicBezTo>
                  <a:cubicBezTo>
                    <a:pt x="1843" y="5336"/>
                    <a:pt x="1689" y="5295"/>
                    <a:pt x="1131" y="5299"/>
                  </a:cubicBezTo>
                  <a:cubicBezTo>
                    <a:pt x="973" y="5302"/>
                    <a:pt x="973" y="5234"/>
                    <a:pt x="969" y="5175"/>
                  </a:cubicBezTo>
                  <a:cubicBezTo>
                    <a:pt x="968" y="4561"/>
                    <a:pt x="970" y="3948"/>
                    <a:pt x="968" y="3335"/>
                  </a:cubicBezTo>
                  <a:cubicBezTo>
                    <a:pt x="952" y="3335"/>
                    <a:pt x="935" y="3335"/>
                    <a:pt x="920" y="3335"/>
                  </a:cubicBezTo>
                  <a:cubicBezTo>
                    <a:pt x="916" y="4519"/>
                    <a:pt x="923" y="5152"/>
                    <a:pt x="915" y="5221"/>
                  </a:cubicBezTo>
                  <a:cubicBezTo>
                    <a:pt x="851" y="5323"/>
                    <a:pt x="820" y="5299"/>
                    <a:pt x="168" y="5299"/>
                  </a:cubicBezTo>
                  <a:cubicBezTo>
                    <a:pt x="102" y="5303"/>
                    <a:pt x="40" y="5241"/>
                    <a:pt x="44" y="5175"/>
                  </a:cubicBezTo>
                  <a:cubicBezTo>
                    <a:pt x="46" y="0"/>
                    <a:pt x="0" y="155"/>
                    <a:pt x="70" y="16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0" name="Freeform 202">
              <a:extLst>
                <a:ext uri="{FF2B5EF4-FFF2-40B4-BE49-F238E27FC236}">
                  <a16:creationId xmlns:a16="http://schemas.microsoft.com/office/drawing/2014/main" id="{5D22D081-478C-2B4A-89CA-2686884CF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27" y="668849"/>
              <a:ext cx="7800" cy="49852"/>
            </a:xfrm>
            <a:custGeom>
              <a:avLst/>
              <a:gdLst>
                <a:gd name="T0" fmla="*/ 35 w 354"/>
                <a:gd name="T1" fmla="*/ 65 h 2236"/>
                <a:gd name="T2" fmla="*/ 330 w 354"/>
                <a:gd name="T3" fmla="*/ 401 h 2236"/>
                <a:gd name="T4" fmla="*/ 259 w 354"/>
                <a:gd name="T5" fmla="*/ 2078 h 2236"/>
                <a:gd name="T6" fmla="*/ 45 w 354"/>
                <a:gd name="T7" fmla="*/ 2236 h 2236"/>
                <a:gd name="T8" fmla="*/ 27 w 354"/>
                <a:gd name="T9" fmla="*/ 2232 h 2236"/>
                <a:gd name="T10" fmla="*/ 11 w 354"/>
                <a:gd name="T11" fmla="*/ 2076 h 2236"/>
                <a:gd name="T12" fmla="*/ 35 w 354"/>
                <a:gd name="T13" fmla="*/ 65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2236">
                  <a:moveTo>
                    <a:pt x="35" y="65"/>
                  </a:moveTo>
                  <a:cubicBezTo>
                    <a:pt x="198" y="108"/>
                    <a:pt x="325" y="268"/>
                    <a:pt x="330" y="401"/>
                  </a:cubicBezTo>
                  <a:cubicBezTo>
                    <a:pt x="330" y="2073"/>
                    <a:pt x="354" y="1955"/>
                    <a:pt x="259" y="2078"/>
                  </a:cubicBezTo>
                  <a:cubicBezTo>
                    <a:pt x="207" y="2152"/>
                    <a:pt x="130" y="2207"/>
                    <a:pt x="45" y="2236"/>
                  </a:cubicBezTo>
                  <a:cubicBezTo>
                    <a:pt x="40" y="2235"/>
                    <a:pt x="31" y="2233"/>
                    <a:pt x="27" y="2232"/>
                  </a:cubicBezTo>
                  <a:cubicBezTo>
                    <a:pt x="3" y="2183"/>
                    <a:pt x="12" y="2128"/>
                    <a:pt x="11" y="2076"/>
                  </a:cubicBezTo>
                  <a:cubicBezTo>
                    <a:pt x="11" y="0"/>
                    <a:pt x="0" y="95"/>
                    <a:pt x="35" y="6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1" name="Freeform 203">
              <a:extLst>
                <a:ext uri="{FF2B5EF4-FFF2-40B4-BE49-F238E27FC236}">
                  <a16:creationId xmlns:a16="http://schemas.microsoft.com/office/drawing/2014/main" id="{A2E2B7D2-1421-3240-BE4F-A8F462C8F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792" y="664779"/>
              <a:ext cx="41713" cy="121748"/>
            </a:xfrm>
            <a:custGeom>
              <a:avLst/>
              <a:gdLst>
                <a:gd name="T0" fmla="*/ 103 w 1869"/>
                <a:gd name="T1" fmla="*/ 259 h 5449"/>
                <a:gd name="T2" fmla="*/ 411 w 1869"/>
                <a:gd name="T3" fmla="*/ 263 h 5449"/>
                <a:gd name="T4" fmla="*/ 628 w 1869"/>
                <a:gd name="T5" fmla="*/ 357 h 5449"/>
                <a:gd name="T6" fmla="*/ 1469 w 1869"/>
                <a:gd name="T7" fmla="*/ 272 h 5449"/>
                <a:gd name="T8" fmla="*/ 1815 w 1869"/>
                <a:gd name="T9" fmla="*/ 260 h 5449"/>
                <a:gd name="T10" fmla="*/ 1864 w 1869"/>
                <a:gd name="T11" fmla="*/ 318 h 5449"/>
                <a:gd name="T12" fmla="*/ 1828 w 1869"/>
                <a:gd name="T13" fmla="*/ 5343 h 5449"/>
                <a:gd name="T14" fmla="*/ 1128 w 1869"/>
                <a:gd name="T15" fmla="*/ 5394 h 5449"/>
                <a:gd name="T16" fmla="*/ 979 w 1869"/>
                <a:gd name="T17" fmla="*/ 5269 h 5449"/>
                <a:gd name="T18" fmla="*/ 978 w 1869"/>
                <a:gd name="T19" fmla="*/ 3430 h 5449"/>
                <a:gd name="T20" fmla="*/ 930 w 1869"/>
                <a:gd name="T21" fmla="*/ 3429 h 5449"/>
                <a:gd name="T22" fmla="*/ 816 w 1869"/>
                <a:gd name="T23" fmla="*/ 5392 h 5449"/>
                <a:gd name="T24" fmla="*/ 178 w 1869"/>
                <a:gd name="T25" fmla="*/ 5394 h 5449"/>
                <a:gd name="T26" fmla="*/ 54 w 1869"/>
                <a:gd name="T27" fmla="*/ 5270 h 5449"/>
                <a:gd name="T28" fmla="*/ 103 w 1869"/>
                <a:gd name="T29" fmla="*/ 259 h 5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9" h="5449">
                  <a:moveTo>
                    <a:pt x="103" y="259"/>
                  </a:moveTo>
                  <a:cubicBezTo>
                    <a:pt x="206" y="262"/>
                    <a:pt x="309" y="255"/>
                    <a:pt x="411" y="263"/>
                  </a:cubicBezTo>
                  <a:cubicBezTo>
                    <a:pt x="482" y="296"/>
                    <a:pt x="552" y="335"/>
                    <a:pt x="628" y="357"/>
                  </a:cubicBezTo>
                  <a:cubicBezTo>
                    <a:pt x="904" y="445"/>
                    <a:pt x="1216" y="414"/>
                    <a:pt x="1469" y="272"/>
                  </a:cubicBezTo>
                  <a:cubicBezTo>
                    <a:pt x="1499" y="253"/>
                    <a:pt x="1802" y="260"/>
                    <a:pt x="1815" y="260"/>
                  </a:cubicBezTo>
                  <a:cubicBezTo>
                    <a:pt x="1845" y="259"/>
                    <a:pt x="1869" y="288"/>
                    <a:pt x="1864" y="318"/>
                  </a:cubicBezTo>
                  <a:cubicBezTo>
                    <a:pt x="1864" y="331"/>
                    <a:pt x="1869" y="5289"/>
                    <a:pt x="1828" y="5343"/>
                  </a:cubicBezTo>
                  <a:cubicBezTo>
                    <a:pt x="1779" y="5410"/>
                    <a:pt x="1740" y="5393"/>
                    <a:pt x="1128" y="5394"/>
                  </a:cubicBezTo>
                  <a:cubicBezTo>
                    <a:pt x="961" y="5396"/>
                    <a:pt x="981" y="5292"/>
                    <a:pt x="979" y="5269"/>
                  </a:cubicBezTo>
                  <a:cubicBezTo>
                    <a:pt x="978" y="4656"/>
                    <a:pt x="980" y="4043"/>
                    <a:pt x="978" y="3430"/>
                  </a:cubicBezTo>
                  <a:cubicBezTo>
                    <a:pt x="962" y="3429"/>
                    <a:pt x="946" y="3429"/>
                    <a:pt x="930" y="3429"/>
                  </a:cubicBezTo>
                  <a:cubicBezTo>
                    <a:pt x="922" y="5449"/>
                    <a:pt x="973" y="5345"/>
                    <a:pt x="816" y="5392"/>
                  </a:cubicBezTo>
                  <a:cubicBezTo>
                    <a:pt x="604" y="5395"/>
                    <a:pt x="391" y="5393"/>
                    <a:pt x="178" y="5394"/>
                  </a:cubicBezTo>
                  <a:cubicBezTo>
                    <a:pt x="112" y="5398"/>
                    <a:pt x="50" y="5335"/>
                    <a:pt x="54" y="5270"/>
                  </a:cubicBezTo>
                  <a:cubicBezTo>
                    <a:pt x="56" y="0"/>
                    <a:pt x="0" y="250"/>
                    <a:pt x="103" y="25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3" name="Freeform 204">
              <a:extLst>
                <a:ext uri="{FF2B5EF4-FFF2-40B4-BE49-F238E27FC236}">
                  <a16:creationId xmlns:a16="http://schemas.microsoft.com/office/drawing/2014/main" id="{21DC58EE-937E-604F-97B5-F3A35FF16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844" y="668849"/>
              <a:ext cx="7800" cy="50361"/>
            </a:xfrm>
            <a:custGeom>
              <a:avLst/>
              <a:gdLst>
                <a:gd name="T0" fmla="*/ 33 w 352"/>
                <a:gd name="T1" fmla="*/ 75 h 2257"/>
                <a:gd name="T2" fmla="*/ 328 w 352"/>
                <a:gd name="T3" fmla="*/ 410 h 2257"/>
                <a:gd name="T4" fmla="*/ 257 w 352"/>
                <a:gd name="T5" fmla="*/ 2088 h 2257"/>
                <a:gd name="T6" fmla="*/ 52 w 352"/>
                <a:gd name="T7" fmla="*/ 2244 h 2257"/>
                <a:gd name="T8" fmla="*/ 10 w 352"/>
                <a:gd name="T9" fmla="*/ 2184 h 2257"/>
                <a:gd name="T10" fmla="*/ 33 w 352"/>
                <a:gd name="T11" fmla="*/ 75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257">
                  <a:moveTo>
                    <a:pt x="33" y="75"/>
                  </a:moveTo>
                  <a:cubicBezTo>
                    <a:pt x="197" y="117"/>
                    <a:pt x="328" y="285"/>
                    <a:pt x="328" y="410"/>
                  </a:cubicBezTo>
                  <a:cubicBezTo>
                    <a:pt x="328" y="2082"/>
                    <a:pt x="352" y="1964"/>
                    <a:pt x="257" y="2088"/>
                  </a:cubicBezTo>
                  <a:cubicBezTo>
                    <a:pt x="207" y="2160"/>
                    <a:pt x="133" y="2211"/>
                    <a:pt x="52" y="2244"/>
                  </a:cubicBezTo>
                  <a:cubicBezTo>
                    <a:pt x="16" y="2257"/>
                    <a:pt x="14" y="2207"/>
                    <a:pt x="10" y="2184"/>
                  </a:cubicBezTo>
                  <a:cubicBezTo>
                    <a:pt x="4" y="0"/>
                    <a:pt x="0" y="105"/>
                    <a:pt x="33" y="7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4" name="Freeform 205">
              <a:extLst>
                <a:ext uri="{FF2B5EF4-FFF2-40B4-BE49-F238E27FC236}">
                  <a16:creationId xmlns:a16="http://schemas.microsoft.com/office/drawing/2014/main" id="{F3D7E473-41C4-C949-94FF-C0D2253E5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18" y="666305"/>
              <a:ext cx="41713" cy="120391"/>
            </a:xfrm>
            <a:custGeom>
              <a:avLst/>
              <a:gdLst>
                <a:gd name="T0" fmla="*/ 86 w 1871"/>
                <a:gd name="T1" fmla="*/ 188 h 5385"/>
                <a:gd name="T2" fmla="*/ 394 w 1871"/>
                <a:gd name="T3" fmla="*/ 192 h 5385"/>
                <a:gd name="T4" fmla="*/ 611 w 1871"/>
                <a:gd name="T5" fmla="*/ 286 h 5385"/>
                <a:gd name="T6" fmla="*/ 1452 w 1871"/>
                <a:gd name="T7" fmla="*/ 201 h 5385"/>
                <a:gd name="T8" fmla="*/ 1537 w 1871"/>
                <a:gd name="T9" fmla="*/ 188 h 5385"/>
                <a:gd name="T10" fmla="*/ 1847 w 1871"/>
                <a:gd name="T11" fmla="*/ 247 h 5385"/>
                <a:gd name="T12" fmla="*/ 1837 w 1871"/>
                <a:gd name="T13" fmla="*/ 3135 h 5385"/>
                <a:gd name="T14" fmla="*/ 1753 w 1871"/>
                <a:gd name="T15" fmla="*/ 5313 h 5385"/>
                <a:gd name="T16" fmla="*/ 1086 w 1871"/>
                <a:gd name="T17" fmla="*/ 5322 h 5385"/>
                <a:gd name="T18" fmla="*/ 961 w 1871"/>
                <a:gd name="T19" fmla="*/ 3358 h 5385"/>
                <a:gd name="T20" fmla="*/ 913 w 1871"/>
                <a:gd name="T21" fmla="*/ 3359 h 5385"/>
                <a:gd name="T22" fmla="*/ 799 w 1871"/>
                <a:gd name="T23" fmla="*/ 5321 h 5385"/>
                <a:gd name="T24" fmla="*/ 161 w 1871"/>
                <a:gd name="T25" fmla="*/ 5323 h 5385"/>
                <a:gd name="T26" fmla="*/ 37 w 1871"/>
                <a:gd name="T27" fmla="*/ 5199 h 5385"/>
                <a:gd name="T28" fmla="*/ 26 w 1871"/>
                <a:gd name="T29" fmla="*/ 2960 h 5385"/>
                <a:gd name="T30" fmla="*/ 86 w 1871"/>
                <a:gd name="T31" fmla="*/ 188 h 5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1" h="5385">
                  <a:moveTo>
                    <a:pt x="86" y="188"/>
                  </a:moveTo>
                  <a:cubicBezTo>
                    <a:pt x="189" y="191"/>
                    <a:pt x="292" y="184"/>
                    <a:pt x="394" y="192"/>
                  </a:cubicBezTo>
                  <a:cubicBezTo>
                    <a:pt x="465" y="225"/>
                    <a:pt x="535" y="264"/>
                    <a:pt x="611" y="286"/>
                  </a:cubicBezTo>
                  <a:cubicBezTo>
                    <a:pt x="887" y="374"/>
                    <a:pt x="1199" y="343"/>
                    <a:pt x="1452" y="201"/>
                  </a:cubicBezTo>
                  <a:cubicBezTo>
                    <a:pt x="1477" y="185"/>
                    <a:pt x="1508" y="189"/>
                    <a:pt x="1537" y="188"/>
                  </a:cubicBezTo>
                  <a:cubicBezTo>
                    <a:pt x="1773" y="192"/>
                    <a:pt x="1860" y="169"/>
                    <a:pt x="1847" y="247"/>
                  </a:cubicBezTo>
                  <a:cubicBezTo>
                    <a:pt x="1848" y="3183"/>
                    <a:pt x="1850" y="3021"/>
                    <a:pt x="1837" y="3135"/>
                  </a:cubicBezTo>
                  <a:cubicBezTo>
                    <a:pt x="1834" y="5322"/>
                    <a:pt x="1871" y="5278"/>
                    <a:pt x="1753" y="5313"/>
                  </a:cubicBezTo>
                  <a:cubicBezTo>
                    <a:pt x="1700" y="5329"/>
                    <a:pt x="1098" y="5322"/>
                    <a:pt x="1086" y="5322"/>
                  </a:cubicBezTo>
                  <a:cubicBezTo>
                    <a:pt x="914" y="5323"/>
                    <a:pt x="968" y="5345"/>
                    <a:pt x="961" y="3358"/>
                  </a:cubicBezTo>
                  <a:cubicBezTo>
                    <a:pt x="945" y="3358"/>
                    <a:pt x="929" y="3358"/>
                    <a:pt x="913" y="3359"/>
                  </a:cubicBezTo>
                  <a:cubicBezTo>
                    <a:pt x="906" y="5385"/>
                    <a:pt x="957" y="5278"/>
                    <a:pt x="799" y="5321"/>
                  </a:cubicBezTo>
                  <a:cubicBezTo>
                    <a:pt x="587" y="5324"/>
                    <a:pt x="374" y="5322"/>
                    <a:pt x="161" y="5323"/>
                  </a:cubicBezTo>
                  <a:cubicBezTo>
                    <a:pt x="95" y="5327"/>
                    <a:pt x="33" y="5264"/>
                    <a:pt x="37" y="5199"/>
                  </a:cubicBezTo>
                  <a:cubicBezTo>
                    <a:pt x="38" y="2839"/>
                    <a:pt x="26" y="2960"/>
                    <a:pt x="26" y="2960"/>
                  </a:cubicBezTo>
                  <a:cubicBezTo>
                    <a:pt x="29" y="0"/>
                    <a:pt x="0" y="180"/>
                    <a:pt x="86" y="18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5" name="Freeform 206">
              <a:extLst>
                <a:ext uri="{FF2B5EF4-FFF2-40B4-BE49-F238E27FC236}">
                  <a16:creationId xmlns:a16="http://schemas.microsoft.com/office/drawing/2014/main" id="{50CEAF5A-7DC6-5B45-80B4-2B88A1F9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131" y="669018"/>
              <a:ext cx="7291" cy="50191"/>
            </a:xfrm>
            <a:custGeom>
              <a:avLst/>
              <a:gdLst>
                <a:gd name="T0" fmla="*/ 34 w 330"/>
                <a:gd name="T1" fmla="*/ 66 h 2246"/>
                <a:gd name="T2" fmla="*/ 328 w 330"/>
                <a:gd name="T3" fmla="*/ 365 h 2246"/>
                <a:gd name="T4" fmla="*/ 328 w 330"/>
                <a:gd name="T5" fmla="*/ 1937 h 2246"/>
                <a:gd name="T6" fmla="*/ 53 w 330"/>
                <a:gd name="T7" fmla="*/ 2234 h 2246"/>
                <a:gd name="T8" fmla="*/ 10 w 330"/>
                <a:gd name="T9" fmla="*/ 2163 h 2246"/>
                <a:gd name="T10" fmla="*/ 34 w 330"/>
                <a:gd name="T11" fmla="*/ 66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2246">
                  <a:moveTo>
                    <a:pt x="34" y="66"/>
                  </a:moveTo>
                  <a:cubicBezTo>
                    <a:pt x="175" y="102"/>
                    <a:pt x="292" y="224"/>
                    <a:pt x="328" y="365"/>
                  </a:cubicBezTo>
                  <a:cubicBezTo>
                    <a:pt x="330" y="889"/>
                    <a:pt x="330" y="1413"/>
                    <a:pt x="328" y="1937"/>
                  </a:cubicBezTo>
                  <a:cubicBezTo>
                    <a:pt x="294" y="2073"/>
                    <a:pt x="182" y="2184"/>
                    <a:pt x="53" y="2234"/>
                  </a:cubicBezTo>
                  <a:cubicBezTo>
                    <a:pt x="13" y="2246"/>
                    <a:pt x="13" y="2188"/>
                    <a:pt x="10" y="2163"/>
                  </a:cubicBezTo>
                  <a:cubicBezTo>
                    <a:pt x="10" y="0"/>
                    <a:pt x="0" y="88"/>
                    <a:pt x="34" y="6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7" name="Freeform 207">
              <a:extLst>
                <a:ext uri="{FF2B5EF4-FFF2-40B4-BE49-F238E27FC236}">
                  <a16:creationId xmlns:a16="http://schemas.microsoft.com/office/drawing/2014/main" id="{8EBAAAF2-9E75-0B44-8B00-14AC17C27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396" y="670205"/>
              <a:ext cx="8817" cy="51209"/>
            </a:xfrm>
            <a:custGeom>
              <a:avLst/>
              <a:gdLst>
                <a:gd name="T0" fmla="*/ 352 w 400"/>
                <a:gd name="T1" fmla="*/ 14 h 2290"/>
                <a:gd name="T2" fmla="*/ 394 w 400"/>
                <a:gd name="T3" fmla="*/ 75 h 2290"/>
                <a:gd name="T4" fmla="*/ 379 w 400"/>
                <a:gd name="T5" fmla="*/ 2178 h 2290"/>
                <a:gd name="T6" fmla="*/ 77 w 400"/>
                <a:gd name="T7" fmla="*/ 1884 h 2290"/>
                <a:gd name="T8" fmla="*/ 352 w 400"/>
                <a:gd name="T9" fmla="*/ 14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90">
                  <a:moveTo>
                    <a:pt x="352" y="14"/>
                  </a:moveTo>
                  <a:cubicBezTo>
                    <a:pt x="388" y="0"/>
                    <a:pt x="390" y="51"/>
                    <a:pt x="394" y="75"/>
                  </a:cubicBezTo>
                  <a:cubicBezTo>
                    <a:pt x="400" y="2290"/>
                    <a:pt x="398" y="2138"/>
                    <a:pt x="379" y="2178"/>
                  </a:cubicBezTo>
                  <a:cubicBezTo>
                    <a:pt x="348" y="2200"/>
                    <a:pt x="127" y="2088"/>
                    <a:pt x="77" y="1884"/>
                  </a:cubicBezTo>
                  <a:cubicBezTo>
                    <a:pt x="66" y="314"/>
                    <a:pt x="0" y="165"/>
                    <a:pt x="352" y="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8" name="Freeform 208">
              <a:extLst>
                <a:ext uri="{FF2B5EF4-FFF2-40B4-BE49-F238E27FC236}">
                  <a16:creationId xmlns:a16="http://schemas.microsoft.com/office/drawing/2014/main" id="{8D73D138-F89E-A042-BE46-7D7FAE2B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657" y="661557"/>
              <a:ext cx="42052" cy="131583"/>
            </a:xfrm>
            <a:custGeom>
              <a:avLst/>
              <a:gdLst>
                <a:gd name="T0" fmla="*/ 125 w 1886"/>
                <a:gd name="T1" fmla="*/ 417 h 5893"/>
                <a:gd name="T2" fmla="*/ 420 w 1886"/>
                <a:gd name="T3" fmla="*/ 421 h 5893"/>
                <a:gd name="T4" fmla="*/ 637 w 1886"/>
                <a:gd name="T5" fmla="*/ 514 h 5893"/>
                <a:gd name="T6" fmla="*/ 1478 w 1886"/>
                <a:gd name="T7" fmla="*/ 429 h 5893"/>
                <a:gd name="T8" fmla="*/ 1563 w 1886"/>
                <a:gd name="T9" fmla="*/ 417 h 5893"/>
                <a:gd name="T10" fmla="*/ 1873 w 1886"/>
                <a:gd name="T11" fmla="*/ 475 h 5893"/>
                <a:gd name="T12" fmla="*/ 1862 w 1886"/>
                <a:gd name="T13" fmla="*/ 5427 h 5893"/>
                <a:gd name="T14" fmla="*/ 1739 w 1886"/>
                <a:gd name="T15" fmla="*/ 5549 h 5893"/>
                <a:gd name="T16" fmla="*/ 1007 w 1886"/>
                <a:gd name="T17" fmla="*/ 5508 h 5893"/>
                <a:gd name="T18" fmla="*/ 987 w 1886"/>
                <a:gd name="T19" fmla="*/ 3587 h 5893"/>
                <a:gd name="T20" fmla="*/ 939 w 1886"/>
                <a:gd name="T21" fmla="*/ 3587 h 5893"/>
                <a:gd name="T22" fmla="*/ 825 w 1886"/>
                <a:gd name="T23" fmla="*/ 5550 h 5893"/>
                <a:gd name="T24" fmla="*/ 187 w 1886"/>
                <a:gd name="T25" fmla="*/ 5551 h 5893"/>
                <a:gd name="T26" fmla="*/ 63 w 1886"/>
                <a:gd name="T27" fmla="*/ 5427 h 5893"/>
                <a:gd name="T28" fmla="*/ 125 w 1886"/>
                <a:gd name="T29" fmla="*/ 417 h 5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6" h="5893">
                  <a:moveTo>
                    <a:pt x="125" y="417"/>
                  </a:moveTo>
                  <a:cubicBezTo>
                    <a:pt x="223" y="420"/>
                    <a:pt x="322" y="412"/>
                    <a:pt x="420" y="421"/>
                  </a:cubicBezTo>
                  <a:cubicBezTo>
                    <a:pt x="491" y="454"/>
                    <a:pt x="561" y="492"/>
                    <a:pt x="637" y="514"/>
                  </a:cubicBezTo>
                  <a:cubicBezTo>
                    <a:pt x="913" y="603"/>
                    <a:pt x="1225" y="572"/>
                    <a:pt x="1478" y="429"/>
                  </a:cubicBezTo>
                  <a:cubicBezTo>
                    <a:pt x="1503" y="413"/>
                    <a:pt x="1534" y="417"/>
                    <a:pt x="1563" y="417"/>
                  </a:cubicBezTo>
                  <a:cubicBezTo>
                    <a:pt x="1799" y="421"/>
                    <a:pt x="1886" y="398"/>
                    <a:pt x="1873" y="475"/>
                  </a:cubicBezTo>
                  <a:cubicBezTo>
                    <a:pt x="1872" y="5893"/>
                    <a:pt x="1869" y="898"/>
                    <a:pt x="1862" y="5427"/>
                  </a:cubicBezTo>
                  <a:cubicBezTo>
                    <a:pt x="1862" y="5493"/>
                    <a:pt x="1805" y="5549"/>
                    <a:pt x="1739" y="5549"/>
                  </a:cubicBezTo>
                  <a:cubicBezTo>
                    <a:pt x="1066" y="5564"/>
                    <a:pt x="1047" y="5553"/>
                    <a:pt x="1007" y="5508"/>
                  </a:cubicBezTo>
                  <a:cubicBezTo>
                    <a:pt x="974" y="5480"/>
                    <a:pt x="993" y="5554"/>
                    <a:pt x="987" y="3587"/>
                  </a:cubicBezTo>
                  <a:cubicBezTo>
                    <a:pt x="971" y="3587"/>
                    <a:pt x="955" y="3587"/>
                    <a:pt x="939" y="3587"/>
                  </a:cubicBezTo>
                  <a:cubicBezTo>
                    <a:pt x="931" y="5607"/>
                    <a:pt x="982" y="5503"/>
                    <a:pt x="825" y="5550"/>
                  </a:cubicBezTo>
                  <a:cubicBezTo>
                    <a:pt x="613" y="5553"/>
                    <a:pt x="400" y="5550"/>
                    <a:pt x="187" y="5551"/>
                  </a:cubicBezTo>
                  <a:cubicBezTo>
                    <a:pt x="121" y="5555"/>
                    <a:pt x="59" y="5493"/>
                    <a:pt x="63" y="5427"/>
                  </a:cubicBezTo>
                  <a:cubicBezTo>
                    <a:pt x="65" y="0"/>
                    <a:pt x="0" y="426"/>
                    <a:pt x="125" y="41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Freeform 209">
              <a:extLst>
                <a:ext uri="{FF2B5EF4-FFF2-40B4-BE49-F238E27FC236}">
                  <a16:creationId xmlns:a16="http://schemas.microsoft.com/office/drawing/2014/main" id="{68AA7632-432A-E04A-9DAB-B9B1A73D4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879" y="669527"/>
              <a:ext cx="7800" cy="50022"/>
            </a:xfrm>
            <a:custGeom>
              <a:avLst/>
              <a:gdLst>
                <a:gd name="T0" fmla="*/ 34 w 346"/>
                <a:gd name="T1" fmla="*/ 57 h 2238"/>
                <a:gd name="T2" fmla="*/ 328 w 346"/>
                <a:gd name="T3" fmla="*/ 356 h 2238"/>
                <a:gd name="T4" fmla="*/ 258 w 346"/>
                <a:gd name="T5" fmla="*/ 2069 h 2238"/>
                <a:gd name="T6" fmla="*/ 53 w 346"/>
                <a:gd name="T7" fmla="*/ 2225 h 2238"/>
                <a:gd name="T8" fmla="*/ 10 w 346"/>
                <a:gd name="T9" fmla="*/ 2154 h 2238"/>
                <a:gd name="T10" fmla="*/ 34 w 346"/>
                <a:gd name="T11" fmla="*/ 57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238">
                  <a:moveTo>
                    <a:pt x="34" y="57"/>
                  </a:moveTo>
                  <a:cubicBezTo>
                    <a:pt x="175" y="93"/>
                    <a:pt x="292" y="216"/>
                    <a:pt x="328" y="356"/>
                  </a:cubicBezTo>
                  <a:cubicBezTo>
                    <a:pt x="339" y="2057"/>
                    <a:pt x="346" y="1957"/>
                    <a:pt x="258" y="2069"/>
                  </a:cubicBezTo>
                  <a:cubicBezTo>
                    <a:pt x="208" y="2141"/>
                    <a:pt x="134" y="2193"/>
                    <a:pt x="53" y="2225"/>
                  </a:cubicBezTo>
                  <a:cubicBezTo>
                    <a:pt x="13" y="2238"/>
                    <a:pt x="13" y="2180"/>
                    <a:pt x="10" y="2154"/>
                  </a:cubicBezTo>
                  <a:cubicBezTo>
                    <a:pt x="10" y="0"/>
                    <a:pt x="0" y="79"/>
                    <a:pt x="34" y="5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Freeform 210">
              <a:extLst>
                <a:ext uri="{FF2B5EF4-FFF2-40B4-BE49-F238E27FC236}">
                  <a16:creationId xmlns:a16="http://schemas.microsoft.com/office/drawing/2014/main" id="{B24C3A7F-C796-5D42-B4D3-4CFAD7ABA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70" y="670883"/>
              <a:ext cx="7630" cy="48496"/>
            </a:xfrm>
            <a:custGeom>
              <a:avLst/>
              <a:gdLst>
                <a:gd name="T0" fmla="*/ 314 w 341"/>
                <a:gd name="T1" fmla="*/ 0 h 2172"/>
                <a:gd name="T2" fmla="*/ 313 w 341"/>
                <a:gd name="T3" fmla="*/ 2172 h 2172"/>
                <a:gd name="T4" fmla="*/ 10 w 341"/>
                <a:gd name="T5" fmla="*/ 1837 h 2172"/>
                <a:gd name="T6" fmla="*/ 9 w 341"/>
                <a:gd name="T7" fmla="*/ 348 h 2172"/>
                <a:gd name="T8" fmla="*/ 314 w 341"/>
                <a:gd name="T9" fmla="*/ 0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172">
                  <a:moveTo>
                    <a:pt x="314" y="0"/>
                  </a:moveTo>
                  <a:cubicBezTo>
                    <a:pt x="341" y="76"/>
                    <a:pt x="335" y="2113"/>
                    <a:pt x="313" y="2172"/>
                  </a:cubicBezTo>
                  <a:cubicBezTo>
                    <a:pt x="171" y="2151"/>
                    <a:pt x="6" y="1969"/>
                    <a:pt x="10" y="1837"/>
                  </a:cubicBezTo>
                  <a:cubicBezTo>
                    <a:pt x="10" y="1341"/>
                    <a:pt x="10" y="844"/>
                    <a:pt x="9" y="348"/>
                  </a:cubicBezTo>
                  <a:cubicBezTo>
                    <a:pt x="0" y="198"/>
                    <a:pt x="178" y="18"/>
                    <a:pt x="31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Freeform 211">
              <a:extLst>
                <a:ext uri="{FF2B5EF4-FFF2-40B4-BE49-F238E27FC236}">
                  <a16:creationId xmlns:a16="http://schemas.microsoft.com/office/drawing/2014/main" id="{57810D04-7BF0-8248-ABEB-F029D19EA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787" y="670544"/>
              <a:ext cx="7970" cy="49852"/>
            </a:xfrm>
            <a:custGeom>
              <a:avLst/>
              <a:gdLst>
                <a:gd name="T0" fmla="*/ 292 w 353"/>
                <a:gd name="T1" fmla="*/ 13 h 2227"/>
                <a:gd name="T2" fmla="*/ 335 w 353"/>
                <a:gd name="T3" fmla="*/ 84 h 2227"/>
                <a:gd name="T4" fmla="*/ 292 w 353"/>
                <a:gd name="T5" fmla="*/ 2179 h 2227"/>
                <a:gd name="T6" fmla="*/ 17 w 353"/>
                <a:gd name="T7" fmla="*/ 1882 h 2227"/>
                <a:gd name="T8" fmla="*/ 91 w 353"/>
                <a:gd name="T9" fmla="*/ 161 h 2227"/>
                <a:gd name="T10" fmla="*/ 292 w 353"/>
                <a:gd name="T11" fmla="*/ 13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2227">
                  <a:moveTo>
                    <a:pt x="292" y="13"/>
                  </a:moveTo>
                  <a:cubicBezTo>
                    <a:pt x="332" y="0"/>
                    <a:pt x="331" y="59"/>
                    <a:pt x="335" y="84"/>
                  </a:cubicBezTo>
                  <a:cubicBezTo>
                    <a:pt x="335" y="2227"/>
                    <a:pt x="353" y="2199"/>
                    <a:pt x="292" y="2179"/>
                  </a:cubicBezTo>
                  <a:cubicBezTo>
                    <a:pt x="162" y="2129"/>
                    <a:pt x="51" y="2019"/>
                    <a:pt x="17" y="1882"/>
                  </a:cubicBezTo>
                  <a:cubicBezTo>
                    <a:pt x="5" y="157"/>
                    <a:pt x="0" y="283"/>
                    <a:pt x="91" y="161"/>
                  </a:cubicBezTo>
                  <a:cubicBezTo>
                    <a:pt x="139" y="90"/>
                    <a:pt x="215" y="46"/>
                    <a:pt x="292" y="1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6" name="Freeform 212">
              <a:extLst>
                <a:ext uri="{FF2B5EF4-FFF2-40B4-BE49-F238E27FC236}">
                  <a16:creationId xmlns:a16="http://schemas.microsoft.com/office/drawing/2014/main" id="{3AF89EB1-BC4E-E14C-AEED-2D88A2910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504" y="670714"/>
              <a:ext cx="41713" cy="115813"/>
            </a:xfrm>
            <a:custGeom>
              <a:avLst/>
              <a:gdLst>
                <a:gd name="T0" fmla="*/ 339 w 1873"/>
                <a:gd name="T1" fmla="*/ 18 h 5182"/>
                <a:gd name="T2" fmla="*/ 1257 w 1873"/>
                <a:gd name="T3" fmla="*/ 106 h 5182"/>
                <a:gd name="T4" fmla="*/ 1453 w 1873"/>
                <a:gd name="T5" fmla="*/ 19 h 5182"/>
                <a:gd name="T6" fmla="*/ 1763 w 1873"/>
                <a:gd name="T7" fmla="*/ 18 h 5182"/>
                <a:gd name="T8" fmla="*/ 1824 w 1873"/>
                <a:gd name="T9" fmla="*/ 76 h 5182"/>
                <a:gd name="T10" fmla="*/ 1813 w 1873"/>
                <a:gd name="T11" fmla="*/ 3202 h 5182"/>
                <a:gd name="T12" fmla="*/ 1651 w 1873"/>
                <a:gd name="T13" fmla="*/ 5152 h 5182"/>
                <a:gd name="T14" fmla="*/ 939 w 1873"/>
                <a:gd name="T15" fmla="*/ 5053 h 5182"/>
                <a:gd name="T16" fmla="*/ 938 w 1873"/>
                <a:gd name="T17" fmla="*/ 3188 h 5182"/>
                <a:gd name="T18" fmla="*/ 889 w 1873"/>
                <a:gd name="T19" fmla="*/ 3187 h 5182"/>
                <a:gd name="T20" fmla="*/ 869 w 1873"/>
                <a:gd name="T21" fmla="*/ 5095 h 5182"/>
                <a:gd name="T22" fmla="*/ 137 w 1873"/>
                <a:gd name="T23" fmla="*/ 5152 h 5182"/>
                <a:gd name="T24" fmla="*/ 13 w 1873"/>
                <a:gd name="T25" fmla="*/ 5028 h 5182"/>
                <a:gd name="T26" fmla="*/ 3 w 1873"/>
                <a:gd name="T27" fmla="*/ 64 h 5182"/>
                <a:gd name="T28" fmla="*/ 339 w 1873"/>
                <a:gd name="T29" fmla="*/ 18 h 5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3" h="5182">
                  <a:moveTo>
                    <a:pt x="339" y="18"/>
                  </a:moveTo>
                  <a:cubicBezTo>
                    <a:pt x="411" y="11"/>
                    <a:pt x="746" y="284"/>
                    <a:pt x="1257" y="106"/>
                  </a:cubicBezTo>
                  <a:cubicBezTo>
                    <a:pt x="1326" y="85"/>
                    <a:pt x="1388" y="49"/>
                    <a:pt x="1453" y="19"/>
                  </a:cubicBezTo>
                  <a:cubicBezTo>
                    <a:pt x="1556" y="15"/>
                    <a:pt x="1660" y="19"/>
                    <a:pt x="1763" y="18"/>
                  </a:cubicBezTo>
                  <a:cubicBezTo>
                    <a:pt x="1796" y="13"/>
                    <a:pt x="1830" y="41"/>
                    <a:pt x="1824" y="76"/>
                  </a:cubicBezTo>
                  <a:cubicBezTo>
                    <a:pt x="1822" y="4579"/>
                    <a:pt x="1828" y="1473"/>
                    <a:pt x="1813" y="3202"/>
                  </a:cubicBezTo>
                  <a:cubicBezTo>
                    <a:pt x="1813" y="5145"/>
                    <a:pt x="1873" y="5155"/>
                    <a:pt x="1651" y="5152"/>
                  </a:cubicBezTo>
                  <a:cubicBezTo>
                    <a:pt x="1109" y="5149"/>
                    <a:pt x="927" y="5182"/>
                    <a:pt x="939" y="5053"/>
                  </a:cubicBezTo>
                  <a:cubicBezTo>
                    <a:pt x="937" y="4431"/>
                    <a:pt x="940" y="3809"/>
                    <a:pt x="938" y="3188"/>
                  </a:cubicBezTo>
                  <a:cubicBezTo>
                    <a:pt x="921" y="3187"/>
                    <a:pt x="905" y="3187"/>
                    <a:pt x="889" y="3187"/>
                  </a:cubicBezTo>
                  <a:cubicBezTo>
                    <a:pt x="883" y="5161"/>
                    <a:pt x="902" y="5068"/>
                    <a:pt x="869" y="5095"/>
                  </a:cubicBezTo>
                  <a:cubicBezTo>
                    <a:pt x="790" y="5169"/>
                    <a:pt x="834" y="5151"/>
                    <a:pt x="137" y="5152"/>
                  </a:cubicBezTo>
                  <a:cubicBezTo>
                    <a:pt x="72" y="5156"/>
                    <a:pt x="9" y="5093"/>
                    <a:pt x="13" y="5028"/>
                  </a:cubicBezTo>
                  <a:cubicBezTo>
                    <a:pt x="14" y="2423"/>
                    <a:pt x="3" y="3614"/>
                    <a:pt x="3" y="64"/>
                  </a:cubicBezTo>
                  <a:cubicBezTo>
                    <a:pt x="0" y="0"/>
                    <a:pt x="18" y="21"/>
                    <a:pt x="339" y="1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7" name="Freeform 213">
              <a:extLst>
                <a:ext uri="{FF2B5EF4-FFF2-40B4-BE49-F238E27FC236}">
                  <a16:creationId xmlns:a16="http://schemas.microsoft.com/office/drawing/2014/main" id="{CBF5CA9E-D534-0247-8534-2EDC57F6A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709" y="669697"/>
              <a:ext cx="7461" cy="50191"/>
            </a:xfrm>
            <a:custGeom>
              <a:avLst/>
              <a:gdLst>
                <a:gd name="T0" fmla="*/ 34 w 338"/>
                <a:gd name="T1" fmla="*/ 65 h 2246"/>
                <a:gd name="T2" fmla="*/ 329 w 338"/>
                <a:gd name="T3" fmla="*/ 413 h 2246"/>
                <a:gd name="T4" fmla="*/ 327 w 338"/>
                <a:gd name="T5" fmla="*/ 1937 h 2246"/>
                <a:gd name="T6" fmla="*/ 52 w 338"/>
                <a:gd name="T7" fmla="*/ 2234 h 2246"/>
                <a:gd name="T8" fmla="*/ 10 w 338"/>
                <a:gd name="T9" fmla="*/ 2163 h 2246"/>
                <a:gd name="T10" fmla="*/ 34 w 338"/>
                <a:gd name="T11" fmla="*/ 6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2246">
                  <a:moveTo>
                    <a:pt x="34" y="65"/>
                  </a:moveTo>
                  <a:cubicBezTo>
                    <a:pt x="179" y="98"/>
                    <a:pt x="338" y="272"/>
                    <a:pt x="329" y="413"/>
                  </a:cubicBezTo>
                  <a:cubicBezTo>
                    <a:pt x="327" y="921"/>
                    <a:pt x="331" y="1429"/>
                    <a:pt x="327" y="1937"/>
                  </a:cubicBezTo>
                  <a:cubicBezTo>
                    <a:pt x="293" y="2073"/>
                    <a:pt x="182" y="2184"/>
                    <a:pt x="52" y="2234"/>
                  </a:cubicBezTo>
                  <a:cubicBezTo>
                    <a:pt x="12" y="2246"/>
                    <a:pt x="13" y="2188"/>
                    <a:pt x="10" y="2163"/>
                  </a:cubicBezTo>
                  <a:cubicBezTo>
                    <a:pt x="9" y="0"/>
                    <a:pt x="0" y="91"/>
                    <a:pt x="34" y="6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8" name="Freeform 214">
              <a:extLst>
                <a:ext uri="{FF2B5EF4-FFF2-40B4-BE49-F238E27FC236}">
                  <a16:creationId xmlns:a16="http://schemas.microsoft.com/office/drawing/2014/main" id="{4798C09D-38AA-9E4D-8F84-682B4C2A4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348" y="670883"/>
              <a:ext cx="9326" cy="49683"/>
            </a:xfrm>
            <a:custGeom>
              <a:avLst/>
              <a:gdLst>
                <a:gd name="T0" fmla="*/ 352 w 413"/>
                <a:gd name="T1" fmla="*/ 13 h 2223"/>
                <a:gd name="T2" fmla="*/ 395 w 413"/>
                <a:gd name="T3" fmla="*/ 85 h 2223"/>
                <a:gd name="T4" fmla="*/ 352 w 413"/>
                <a:gd name="T5" fmla="*/ 2180 h 2223"/>
                <a:gd name="T6" fmla="*/ 77 w 413"/>
                <a:gd name="T7" fmla="*/ 1883 h 2223"/>
                <a:gd name="T8" fmla="*/ 352 w 413"/>
                <a:gd name="T9" fmla="*/ 1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223">
                  <a:moveTo>
                    <a:pt x="352" y="13"/>
                  </a:moveTo>
                  <a:cubicBezTo>
                    <a:pt x="392" y="0"/>
                    <a:pt x="391" y="59"/>
                    <a:pt x="395" y="85"/>
                  </a:cubicBezTo>
                  <a:cubicBezTo>
                    <a:pt x="395" y="2223"/>
                    <a:pt x="413" y="2199"/>
                    <a:pt x="352" y="2180"/>
                  </a:cubicBezTo>
                  <a:cubicBezTo>
                    <a:pt x="222" y="2130"/>
                    <a:pt x="111" y="2019"/>
                    <a:pt x="77" y="1883"/>
                  </a:cubicBezTo>
                  <a:cubicBezTo>
                    <a:pt x="66" y="314"/>
                    <a:pt x="0" y="164"/>
                    <a:pt x="352" y="1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9" name="Freeform 215">
              <a:extLst>
                <a:ext uri="{FF2B5EF4-FFF2-40B4-BE49-F238E27FC236}">
                  <a16:creationId xmlns:a16="http://schemas.microsoft.com/office/drawing/2014/main" id="{0FF2B791-4F77-6741-BAF9-D96F723F8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200" y="666983"/>
              <a:ext cx="41374" cy="126157"/>
            </a:xfrm>
            <a:custGeom>
              <a:avLst/>
              <a:gdLst>
                <a:gd name="T0" fmla="*/ 83 w 1857"/>
                <a:gd name="T1" fmla="*/ 197 h 5649"/>
                <a:gd name="T2" fmla="*/ 391 w 1857"/>
                <a:gd name="T3" fmla="*/ 201 h 5649"/>
                <a:gd name="T4" fmla="*/ 607 w 1857"/>
                <a:gd name="T5" fmla="*/ 294 h 5649"/>
                <a:gd name="T6" fmla="*/ 1448 w 1857"/>
                <a:gd name="T7" fmla="*/ 209 h 5649"/>
                <a:gd name="T8" fmla="*/ 1533 w 1857"/>
                <a:gd name="T9" fmla="*/ 197 h 5649"/>
                <a:gd name="T10" fmla="*/ 1844 w 1857"/>
                <a:gd name="T11" fmla="*/ 255 h 5649"/>
                <a:gd name="T12" fmla="*/ 1774 w 1857"/>
                <a:gd name="T13" fmla="*/ 5310 h 5649"/>
                <a:gd name="T14" fmla="*/ 1082 w 1857"/>
                <a:gd name="T15" fmla="*/ 5330 h 5649"/>
                <a:gd name="T16" fmla="*/ 958 w 1857"/>
                <a:gd name="T17" fmla="*/ 3367 h 5649"/>
                <a:gd name="T18" fmla="*/ 909 w 1857"/>
                <a:gd name="T19" fmla="*/ 3367 h 5649"/>
                <a:gd name="T20" fmla="*/ 796 w 1857"/>
                <a:gd name="T21" fmla="*/ 5330 h 5649"/>
                <a:gd name="T22" fmla="*/ 157 w 1857"/>
                <a:gd name="T23" fmla="*/ 5331 h 5649"/>
                <a:gd name="T24" fmla="*/ 33 w 1857"/>
                <a:gd name="T25" fmla="*/ 5207 h 5649"/>
                <a:gd name="T26" fmla="*/ 24 w 1857"/>
                <a:gd name="T27" fmla="*/ 3019 h 5649"/>
                <a:gd name="T28" fmla="*/ 83 w 1857"/>
                <a:gd name="T29" fmla="*/ 197 h 5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5649">
                  <a:moveTo>
                    <a:pt x="83" y="197"/>
                  </a:moveTo>
                  <a:cubicBezTo>
                    <a:pt x="185" y="200"/>
                    <a:pt x="289" y="192"/>
                    <a:pt x="391" y="201"/>
                  </a:cubicBezTo>
                  <a:cubicBezTo>
                    <a:pt x="462" y="234"/>
                    <a:pt x="531" y="272"/>
                    <a:pt x="607" y="294"/>
                  </a:cubicBezTo>
                  <a:cubicBezTo>
                    <a:pt x="883" y="383"/>
                    <a:pt x="1195" y="352"/>
                    <a:pt x="1448" y="209"/>
                  </a:cubicBezTo>
                  <a:cubicBezTo>
                    <a:pt x="1474" y="193"/>
                    <a:pt x="1504" y="197"/>
                    <a:pt x="1533" y="197"/>
                  </a:cubicBezTo>
                  <a:cubicBezTo>
                    <a:pt x="1769" y="201"/>
                    <a:pt x="1857" y="178"/>
                    <a:pt x="1844" y="255"/>
                  </a:cubicBezTo>
                  <a:cubicBezTo>
                    <a:pt x="1844" y="5649"/>
                    <a:pt x="1848" y="5268"/>
                    <a:pt x="1774" y="5310"/>
                  </a:cubicBezTo>
                  <a:cubicBezTo>
                    <a:pt x="1738" y="5332"/>
                    <a:pt x="1748" y="5338"/>
                    <a:pt x="1082" y="5330"/>
                  </a:cubicBezTo>
                  <a:cubicBezTo>
                    <a:pt x="911" y="5331"/>
                    <a:pt x="965" y="5354"/>
                    <a:pt x="958" y="3367"/>
                  </a:cubicBezTo>
                  <a:cubicBezTo>
                    <a:pt x="941" y="3367"/>
                    <a:pt x="925" y="3367"/>
                    <a:pt x="909" y="3367"/>
                  </a:cubicBezTo>
                  <a:cubicBezTo>
                    <a:pt x="902" y="5387"/>
                    <a:pt x="953" y="5283"/>
                    <a:pt x="796" y="5330"/>
                  </a:cubicBezTo>
                  <a:cubicBezTo>
                    <a:pt x="583" y="5333"/>
                    <a:pt x="370" y="5330"/>
                    <a:pt x="157" y="5331"/>
                  </a:cubicBezTo>
                  <a:cubicBezTo>
                    <a:pt x="92" y="5335"/>
                    <a:pt x="29" y="5273"/>
                    <a:pt x="33" y="5207"/>
                  </a:cubicBezTo>
                  <a:cubicBezTo>
                    <a:pt x="34" y="2982"/>
                    <a:pt x="35" y="3117"/>
                    <a:pt x="24" y="3019"/>
                  </a:cubicBezTo>
                  <a:cubicBezTo>
                    <a:pt x="21" y="0"/>
                    <a:pt x="0" y="189"/>
                    <a:pt x="83" y="19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0" name="Freeform 216">
              <a:extLst>
                <a:ext uri="{FF2B5EF4-FFF2-40B4-BE49-F238E27FC236}">
                  <a16:creationId xmlns:a16="http://schemas.microsoft.com/office/drawing/2014/main" id="{09DD98D5-6665-3840-A9BB-2C8114E5F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744" y="670036"/>
              <a:ext cx="7461" cy="50191"/>
            </a:xfrm>
            <a:custGeom>
              <a:avLst/>
              <a:gdLst>
                <a:gd name="T0" fmla="*/ 36 w 335"/>
                <a:gd name="T1" fmla="*/ 57 h 2242"/>
                <a:gd name="T2" fmla="*/ 331 w 335"/>
                <a:gd name="T3" fmla="*/ 393 h 2242"/>
                <a:gd name="T4" fmla="*/ 322 w 335"/>
                <a:gd name="T5" fmla="*/ 1957 h 2242"/>
                <a:gd name="T6" fmla="*/ 27 w 335"/>
                <a:gd name="T7" fmla="*/ 2224 h 2242"/>
                <a:gd name="T8" fmla="*/ 11 w 335"/>
                <a:gd name="T9" fmla="*/ 2143 h 2242"/>
                <a:gd name="T10" fmla="*/ 36 w 335"/>
                <a:gd name="T11" fmla="*/ 57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2242">
                  <a:moveTo>
                    <a:pt x="36" y="57"/>
                  </a:moveTo>
                  <a:cubicBezTo>
                    <a:pt x="200" y="100"/>
                    <a:pt x="328" y="263"/>
                    <a:pt x="331" y="393"/>
                  </a:cubicBezTo>
                  <a:cubicBezTo>
                    <a:pt x="330" y="2019"/>
                    <a:pt x="335" y="1928"/>
                    <a:pt x="322" y="1957"/>
                  </a:cubicBezTo>
                  <a:cubicBezTo>
                    <a:pt x="253" y="2150"/>
                    <a:pt x="57" y="2242"/>
                    <a:pt x="27" y="2224"/>
                  </a:cubicBezTo>
                  <a:cubicBezTo>
                    <a:pt x="16" y="2199"/>
                    <a:pt x="11" y="2171"/>
                    <a:pt x="11" y="2143"/>
                  </a:cubicBezTo>
                  <a:cubicBezTo>
                    <a:pt x="13" y="0"/>
                    <a:pt x="0" y="85"/>
                    <a:pt x="36" y="5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1" name="Freeform 217">
              <a:extLst>
                <a:ext uri="{FF2B5EF4-FFF2-40B4-BE49-F238E27FC236}">
                  <a16:creationId xmlns:a16="http://schemas.microsoft.com/office/drawing/2014/main" id="{8A4E9986-3E81-364E-94D8-3745CEAB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535" y="671392"/>
              <a:ext cx="7630" cy="48496"/>
            </a:xfrm>
            <a:custGeom>
              <a:avLst/>
              <a:gdLst>
                <a:gd name="T0" fmla="*/ 313 w 339"/>
                <a:gd name="T1" fmla="*/ 0 h 2173"/>
                <a:gd name="T2" fmla="*/ 313 w 339"/>
                <a:gd name="T3" fmla="*/ 2173 h 2173"/>
                <a:gd name="T4" fmla="*/ 11 w 339"/>
                <a:gd name="T5" fmla="*/ 1872 h 2173"/>
                <a:gd name="T6" fmla="*/ 9 w 339"/>
                <a:gd name="T7" fmla="*/ 348 h 2173"/>
                <a:gd name="T8" fmla="*/ 313 w 339"/>
                <a:gd name="T9" fmla="*/ 0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2173">
                  <a:moveTo>
                    <a:pt x="313" y="0"/>
                  </a:moveTo>
                  <a:cubicBezTo>
                    <a:pt x="335" y="61"/>
                    <a:pt x="339" y="2100"/>
                    <a:pt x="313" y="2173"/>
                  </a:cubicBezTo>
                  <a:cubicBezTo>
                    <a:pt x="168" y="2141"/>
                    <a:pt x="48" y="2014"/>
                    <a:pt x="11" y="1872"/>
                  </a:cubicBezTo>
                  <a:cubicBezTo>
                    <a:pt x="7" y="1364"/>
                    <a:pt x="10" y="856"/>
                    <a:pt x="9" y="348"/>
                  </a:cubicBezTo>
                  <a:cubicBezTo>
                    <a:pt x="0" y="196"/>
                    <a:pt x="179" y="18"/>
                    <a:pt x="313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2" name="Freeform 218">
              <a:extLst>
                <a:ext uri="{FF2B5EF4-FFF2-40B4-BE49-F238E27FC236}">
                  <a16:creationId xmlns:a16="http://schemas.microsoft.com/office/drawing/2014/main" id="{8E83A634-31FC-2B40-9E33-44E9397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400" y="671392"/>
              <a:ext cx="7800" cy="50700"/>
            </a:xfrm>
            <a:custGeom>
              <a:avLst/>
              <a:gdLst>
                <a:gd name="T0" fmla="*/ 300 w 348"/>
                <a:gd name="T1" fmla="*/ 14 h 2268"/>
                <a:gd name="T2" fmla="*/ 342 w 348"/>
                <a:gd name="T3" fmla="*/ 75 h 2268"/>
                <a:gd name="T4" fmla="*/ 327 w 348"/>
                <a:gd name="T5" fmla="*/ 2178 h 2268"/>
                <a:gd name="T6" fmla="*/ 24 w 348"/>
                <a:gd name="T7" fmla="*/ 1861 h 2268"/>
                <a:gd name="T8" fmla="*/ 100 w 348"/>
                <a:gd name="T9" fmla="*/ 163 h 2268"/>
                <a:gd name="T10" fmla="*/ 300 w 348"/>
                <a:gd name="T11" fmla="*/ 14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2268">
                  <a:moveTo>
                    <a:pt x="300" y="14"/>
                  </a:moveTo>
                  <a:cubicBezTo>
                    <a:pt x="337" y="0"/>
                    <a:pt x="338" y="51"/>
                    <a:pt x="342" y="75"/>
                  </a:cubicBezTo>
                  <a:cubicBezTo>
                    <a:pt x="348" y="2268"/>
                    <a:pt x="346" y="2136"/>
                    <a:pt x="327" y="2178"/>
                  </a:cubicBezTo>
                  <a:cubicBezTo>
                    <a:pt x="272" y="2209"/>
                    <a:pt x="17" y="2010"/>
                    <a:pt x="24" y="1861"/>
                  </a:cubicBezTo>
                  <a:cubicBezTo>
                    <a:pt x="23" y="162"/>
                    <a:pt x="0" y="297"/>
                    <a:pt x="100" y="163"/>
                  </a:cubicBezTo>
                  <a:cubicBezTo>
                    <a:pt x="148" y="92"/>
                    <a:pt x="224" y="47"/>
                    <a:pt x="300" y="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3" name="Oval 15">
            <a:extLst>
              <a:ext uri="{FF2B5EF4-FFF2-40B4-BE49-F238E27FC236}">
                <a16:creationId xmlns:a16="http://schemas.microsoft.com/office/drawing/2014/main" id="{5BB27B33-75CD-E748-B329-30221032EEDD}"/>
              </a:ext>
            </a:extLst>
          </p:cNvPr>
          <p:cNvSpPr>
            <a:spLocks noChangeAspect="1"/>
          </p:cNvSpPr>
          <p:nvPr/>
        </p:nvSpPr>
        <p:spPr>
          <a:xfrm>
            <a:off x="7282158" y="4477955"/>
            <a:ext cx="218900" cy="2189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93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E5DEDB">
                  <a:lumMod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8B93AED-5D60-8845-A13B-1B0A9CCE6076}"/>
              </a:ext>
            </a:extLst>
          </p:cNvPr>
          <p:cNvSpPr txBox="1"/>
          <p:nvPr/>
        </p:nvSpPr>
        <p:spPr>
          <a:xfrm>
            <a:off x="4299264" y="2793688"/>
            <a:ext cx="23690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Survey &amp; Consultations</a:t>
            </a:r>
            <a:r>
              <a:rPr kumimoji="0" lang="lv-LV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with regional &amp; local stakeholders on priorities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Online meeting outline">
            <a:extLst>
              <a:ext uri="{FF2B5EF4-FFF2-40B4-BE49-F238E27FC236}">
                <a16:creationId xmlns:a16="http://schemas.microsoft.com/office/drawing/2014/main" id="{296F0E79-B331-094B-AC1C-279D7AE67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1430" y="1876354"/>
            <a:ext cx="914400" cy="9144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347259E-D4EF-4A65-9464-3F0898F6E74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739" y="110322"/>
            <a:ext cx="1089990" cy="516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0204F3-44B0-0E42-9749-DC12F9C73CFF}"/>
              </a:ext>
            </a:extLst>
          </p:cNvPr>
          <p:cNvCxnSpPr>
            <a:cxnSpLocks/>
          </p:cNvCxnSpPr>
          <p:nvPr/>
        </p:nvCxnSpPr>
        <p:spPr>
          <a:xfrm>
            <a:off x="2453522" y="775183"/>
            <a:ext cx="0" cy="6082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3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D718-ED64-4A8A-951F-89A4F1E419F1}"/>
              </a:ext>
            </a:extLst>
          </p:cNvPr>
          <p:cNvSpPr txBox="1">
            <a:spLocks/>
          </p:cNvSpPr>
          <p:nvPr/>
        </p:nvSpPr>
        <p:spPr>
          <a:xfrm>
            <a:off x="0" y="-24611"/>
            <a:ext cx="12192000" cy="79586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" panose="020B0604020202020204" pitchFamily="34" charset="0"/>
                <a:ea typeface="+mj-ea"/>
                <a:cs typeface="+mj-cs"/>
              </a:rPr>
              <a:t>Survey of the stakeholders (End of 2020)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AutoShape 2" descr="Forms response chart. Question title: 1. Jūsu pārstāvētais reģions / Jūsų regionas:. Number of responses: 210 responses."/>
          <p:cNvSpPr>
            <a:spLocks noChangeAspect="1" noChangeArrowheads="1"/>
          </p:cNvSpPr>
          <p:nvPr/>
        </p:nvSpPr>
        <p:spPr bwMode="auto">
          <a:xfrm>
            <a:off x="1492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Forms response chart. Question title: 1. Jūsu pārstāvētais reģions / Jūsų regionas:. Number of responses: 210 responses."/>
          <p:cNvSpPr>
            <a:spLocks noChangeAspect="1" noChangeArrowheads="1"/>
          </p:cNvSpPr>
          <p:nvPr/>
        </p:nvSpPr>
        <p:spPr bwMode="auto">
          <a:xfrm>
            <a:off x="30162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6" descr="Forms response chart. Question title: 1. Jūsu pārstāvētais reģions / Jūsų regionas:. Number of responses: 210 responses."/>
          <p:cNvSpPr>
            <a:spLocks noChangeAspect="1" noChangeArrowheads="1"/>
          </p:cNvSpPr>
          <p:nvPr/>
        </p:nvSpPr>
        <p:spPr bwMode="auto">
          <a:xfrm>
            <a:off x="45402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8" descr="Forms response chart. Question title: 1. Jūsu pārstāvētais reģions / Jūsų regionas:. Number of responses: 210 responses."/>
          <p:cNvSpPr>
            <a:spLocks noChangeAspect="1" noChangeArrowheads="1"/>
          </p:cNvSpPr>
          <p:nvPr/>
        </p:nvSpPr>
        <p:spPr bwMode="auto">
          <a:xfrm>
            <a:off x="60642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225" y="4738768"/>
            <a:ext cx="1793575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260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respondents</a:t>
            </a:r>
            <a:endParaRPr kumimoji="0" lang="lv-LV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E7EF42BD-6459-439E-B735-40F96227AA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35" y="6305789"/>
            <a:ext cx="1370965" cy="54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91AFCF03-2DD5-450A-998E-5406E3E3C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658" y="5572968"/>
            <a:ext cx="777508" cy="39027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8B5CE-34B8-4C3E-8BCC-65885F15A8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58" r="1023" b="20175"/>
          <a:stretch/>
        </p:blipFill>
        <p:spPr>
          <a:xfrm>
            <a:off x="1247272" y="5542551"/>
            <a:ext cx="695527" cy="42069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DD3A1-26DE-42AC-84ED-52E5BB3AC651}"/>
              </a:ext>
            </a:extLst>
          </p:cNvPr>
          <p:cNvSpPr txBox="1"/>
          <p:nvPr/>
        </p:nvSpPr>
        <p:spPr>
          <a:xfrm>
            <a:off x="13251" y="5955285"/>
            <a:ext cx="1069975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121 (47%)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B4266-2BDE-4719-B2EB-D09DB25E2AA4}"/>
              </a:ext>
            </a:extLst>
          </p:cNvPr>
          <p:cNvSpPr txBox="1"/>
          <p:nvPr/>
        </p:nvSpPr>
        <p:spPr>
          <a:xfrm>
            <a:off x="1087264" y="5955284"/>
            <a:ext cx="1069975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139 (53%)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4ED059-81A2-A54C-BDF1-4759185D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30357"/>
              </p:ext>
            </p:extLst>
          </p:nvPr>
        </p:nvGraphicFramePr>
        <p:xfrm>
          <a:off x="2278468" y="891108"/>
          <a:ext cx="9840321" cy="582342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15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68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</a:rPr>
                        <a:t>Improving green infrastructure, improving access to nature objects, nature parks and reserves, promoting sustainable tourism on the basis of natural and cultural heritage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</a:pP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3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GB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3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Cooperation of public institutions in such areas as security, spatial planning, citizen involvement, e-services, cross-border services, technology transfer, development of a joint tourism offer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0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126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7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Small-scale cross-border cooperation in various fields (social inclusion, education, culture, preservation of traditions, development of crafts, etc.)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0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123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4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Strengthening the role of culture and tourism in economic development, social inclusion and social innovation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118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13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Adaptation to climate change, reduction of environmental risks, management of natural disaster risks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115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3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Cooperation between business support organizations, entrepreneurs, municipalities and educational institutions to promote employment (especially in social entrepreneurship)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97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13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Improving social services and developing integrated services for vulnerable groups, including social, educational and mental health elements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12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Joint water management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92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13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Training to promote employment, skills development in accordance with the needs of the labour market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89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3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Strengthening the capacity of public institutions to improve services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74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87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Health care services, access to cross-border health services, health promotion and healthy lifestyle</a:t>
                      </a:r>
                      <a:endParaRPr lang="en-GB" sz="18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GB" sz="1800" b="1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70</a:t>
                      </a:r>
                      <a:endParaRPr lang="en-GB" sz="1800" b="1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5953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E03FEAA-3011-9747-A426-76010CA34BDC}"/>
              </a:ext>
            </a:extLst>
          </p:cNvPr>
          <p:cNvSpPr/>
          <p:nvPr/>
        </p:nvSpPr>
        <p:spPr>
          <a:xfrm>
            <a:off x="14315" y="1746546"/>
            <a:ext cx="1778115" cy="17670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6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RANKING of SUPPORT PRIORITIES</a:t>
            </a:r>
            <a:endParaRPr lang="en-US" sz="2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AADA7406-D7E0-DC48-A81A-A48204022A5A}"/>
              </a:ext>
            </a:extLst>
          </p:cNvPr>
          <p:cNvSpPr/>
          <p:nvPr/>
        </p:nvSpPr>
        <p:spPr>
          <a:xfrm>
            <a:off x="1834466" y="2345946"/>
            <a:ext cx="444002" cy="8235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417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BC4833-7197-B548-82FE-CC4B6F2BF1FF}"/>
              </a:ext>
            </a:extLst>
          </p:cNvPr>
          <p:cNvSpPr txBox="1">
            <a:spLocks/>
          </p:cNvSpPr>
          <p:nvPr/>
        </p:nvSpPr>
        <p:spPr>
          <a:xfrm>
            <a:off x="1547487" y="1426826"/>
            <a:ext cx="10316090" cy="80975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lv-LV" sz="2500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r>
              <a:rPr lang="lv-LV" sz="25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50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lv-LV" sz="25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 discuss and exchange views </a:t>
            </a:r>
            <a:r>
              <a:rPr kumimoji="0" lang="lv-LV" sz="2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lv-LV" sz="2500" b="1">
                <a:latin typeface="Calibri" panose="020F0502020204030204" pitchFamily="34" charset="0"/>
                <a:cs typeface="Calibri" panose="020F0502020204030204" pitchFamily="34" charset="0"/>
              </a:rPr>
              <a:t>common &amp; cross-border</a:t>
            </a:r>
            <a:r>
              <a:rPr lang="lv-LV" sz="2500">
                <a:latin typeface="Calibri" panose="020F0502020204030204" pitchFamily="34" charset="0"/>
                <a:cs typeface="Calibri" panose="020F0502020204030204" pitchFamily="34" charset="0"/>
              </a:rPr>
              <a:t> challenges and 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7BC29-6941-6B49-BC21-733EEAA84D79}"/>
              </a:ext>
            </a:extLst>
          </p:cNvPr>
          <p:cNvSpPr/>
          <p:nvPr/>
        </p:nvSpPr>
        <p:spPr>
          <a:xfrm>
            <a:off x="479685" y="312742"/>
            <a:ext cx="11317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On-line Workshop-Discussion “LATVIA-LITHUANIA CROSS BORDER COOPERATION PRORAMME</a:t>
            </a:r>
            <a:r>
              <a:rPr lang="lv-LV" sz="3000" b="1"/>
              <a:t> 2021-2027</a:t>
            </a:r>
            <a:r>
              <a:rPr lang="en-US" sz="3000" b="1" dirty="0"/>
              <a:t>” (May, 2021)</a:t>
            </a:r>
            <a:endParaRPr lang="en-LV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B347B-9B57-F74E-AFAE-0C458D9EF408}"/>
              </a:ext>
            </a:extLst>
          </p:cNvPr>
          <p:cNvSpPr txBox="1"/>
          <p:nvPr/>
        </p:nvSpPr>
        <p:spPr>
          <a:xfrm>
            <a:off x="3868227" y="3645587"/>
            <a:ext cx="161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ker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3</a:t>
            </a:r>
            <a:r>
              <a:rPr kumimoji="0" lang="lv-LV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8 participants 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a 15">
            <a:extLst>
              <a:ext uri="{FF2B5EF4-FFF2-40B4-BE49-F238E27FC236}">
                <a16:creationId xmlns:a16="http://schemas.microsoft.com/office/drawing/2014/main" id="{7AB7A479-7B2E-E74A-B1F0-FFBDA9315989}"/>
              </a:ext>
            </a:extLst>
          </p:cNvPr>
          <p:cNvGrpSpPr/>
          <p:nvPr/>
        </p:nvGrpSpPr>
        <p:grpSpPr>
          <a:xfrm>
            <a:off x="4275634" y="2985594"/>
            <a:ext cx="696444" cy="680305"/>
            <a:chOff x="3149587" y="325140"/>
            <a:chExt cx="574657" cy="468000"/>
          </a:xfrm>
        </p:grpSpPr>
        <p:sp>
          <p:nvSpPr>
            <p:cNvPr id="10" name="Freeform 190">
              <a:extLst>
                <a:ext uri="{FF2B5EF4-FFF2-40B4-BE49-F238E27FC236}">
                  <a16:creationId xmlns:a16="http://schemas.microsoft.com/office/drawing/2014/main" id="{C582416C-2555-DF41-9F59-D0F620F6C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518" y="325140"/>
              <a:ext cx="217213" cy="187200"/>
            </a:xfrm>
            <a:custGeom>
              <a:avLst/>
              <a:gdLst>
                <a:gd name="T0" fmla="*/ 8933 w 9734"/>
                <a:gd name="T1" fmla="*/ 5081 h 8383"/>
                <a:gd name="T2" fmla="*/ 2882 w 9734"/>
                <a:gd name="T3" fmla="*/ 7335 h 8383"/>
                <a:gd name="T4" fmla="*/ 477 w 9734"/>
                <a:gd name="T5" fmla="*/ 8383 h 8383"/>
                <a:gd name="T6" fmla="*/ 1703 w 9734"/>
                <a:gd name="T7" fmla="*/ 6700 h 8383"/>
                <a:gd name="T8" fmla="*/ 1541 w 9734"/>
                <a:gd name="T9" fmla="*/ 2401 h 8383"/>
                <a:gd name="T10" fmla="*/ 8933 w 9734"/>
                <a:gd name="T11" fmla="*/ 5081 h 8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34" h="8383">
                  <a:moveTo>
                    <a:pt x="8933" y="5081"/>
                  </a:moveTo>
                  <a:cubicBezTo>
                    <a:pt x="8451" y="7032"/>
                    <a:pt x="5513" y="8261"/>
                    <a:pt x="2882" y="7335"/>
                  </a:cubicBezTo>
                  <a:cubicBezTo>
                    <a:pt x="2835" y="7313"/>
                    <a:pt x="598" y="8343"/>
                    <a:pt x="477" y="8383"/>
                  </a:cubicBezTo>
                  <a:cubicBezTo>
                    <a:pt x="564" y="8255"/>
                    <a:pt x="1645" y="6779"/>
                    <a:pt x="1703" y="6700"/>
                  </a:cubicBezTo>
                  <a:cubicBezTo>
                    <a:pt x="0" y="5385"/>
                    <a:pt x="198" y="3532"/>
                    <a:pt x="1541" y="2401"/>
                  </a:cubicBezTo>
                  <a:cubicBezTo>
                    <a:pt x="4386" y="0"/>
                    <a:pt x="9734" y="1920"/>
                    <a:pt x="8933" y="508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reeform 191">
              <a:extLst>
                <a:ext uri="{FF2B5EF4-FFF2-40B4-BE49-F238E27FC236}">
                  <a16:creationId xmlns:a16="http://schemas.microsoft.com/office/drawing/2014/main" id="{3ED926CD-4ED8-2F43-A36E-E355DBB4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209" y="404666"/>
              <a:ext cx="200935" cy="114117"/>
            </a:xfrm>
            <a:custGeom>
              <a:avLst/>
              <a:gdLst>
                <a:gd name="T0" fmla="*/ 3778 w 9015"/>
                <a:gd name="T1" fmla="*/ 314 h 5104"/>
                <a:gd name="T2" fmla="*/ 6734 w 9015"/>
                <a:gd name="T3" fmla="*/ 3851 h 5104"/>
                <a:gd name="T4" fmla="*/ 7713 w 9015"/>
                <a:gd name="T5" fmla="*/ 4973 h 5104"/>
                <a:gd name="T6" fmla="*/ 5815 w 9015"/>
                <a:gd name="T7" fmla="*/ 4269 h 5104"/>
                <a:gd name="T8" fmla="*/ 1184 w 9015"/>
                <a:gd name="T9" fmla="*/ 1582 h 5104"/>
                <a:gd name="T10" fmla="*/ 3778 w 9015"/>
                <a:gd name="T11" fmla="*/ 314 h 5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5" h="5104">
                  <a:moveTo>
                    <a:pt x="3778" y="314"/>
                  </a:moveTo>
                  <a:cubicBezTo>
                    <a:pt x="6980" y="0"/>
                    <a:pt x="9015" y="2387"/>
                    <a:pt x="6734" y="3851"/>
                  </a:cubicBezTo>
                  <a:cubicBezTo>
                    <a:pt x="7058" y="4227"/>
                    <a:pt x="7388" y="4598"/>
                    <a:pt x="7713" y="4973"/>
                  </a:cubicBezTo>
                  <a:cubicBezTo>
                    <a:pt x="6612" y="4565"/>
                    <a:pt x="5881" y="4289"/>
                    <a:pt x="5815" y="4269"/>
                  </a:cubicBezTo>
                  <a:cubicBezTo>
                    <a:pt x="2945" y="5104"/>
                    <a:pt x="0" y="3348"/>
                    <a:pt x="1184" y="1582"/>
                  </a:cubicBezTo>
                  <a:cubicBezTo>
                    <a:pt x="1715" y="790"/>
                    <a:pt x="2826" y="409"/>
                    <a:pt x="3778" y="3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192">
              <a:extLst>
                <a:ext uri="{FF2B5EF4-FFF2-40B4-BE49-F238E27FC236}">
                  <a16:creationId xmlns:a16="http://schemas.microsoft.com/office/drawing/2014/main" id="{5071BBF5-AC29-2543-961B-8F50300DA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587" y="470966"/>
              <a:ext cx="206022" cy="169565"/>
            </a:xfrm>
            <a:custGeom>
              <a:avLst/>
              <a:gdLst>
                <a:gd name="T0" fmla="*/ 6184 w 9235"/>
                <a:gd name="T1" fmla="*/ 1063 h 7586"/>
                <a:gd name="T2" fmla="*/ 7333 w 9235"/>
                <a:gd name="T3" fmla="*/ 5949 h 7586"/>
                <a:gd name="T4" fmla="*/ 8430 w 9235"/>
                <a:gd name="T5" fmla="*/ 7586 h 7586"/>
                <a:gd name="T6" fmla="*/ 6247 w 9235"/>
                <a:gd name="T7" fmla="*/ 6575 h 7586"/>
                <a:gd name="T8" fmla="*/ 788 w 9235"/>
                <a:gd name="T9" fmla="*/ 4568 h 7586"/>
                <a:gd name="T10" fmla="*/ 6184 w 9235"/>
                <a:gd name="T11" fmla="*/ 1063 h 7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5" h="7586">
                  <a:moveTo>
                    <a:pt x="6184" y="1063"/>
                  </a:moveTo>
                  <a:cubicBezTo>
                    <a:pt x="8537" y="1918"/>
                    <a:pt x="9235" y="4408"/>
                    <a:pt x="7333" y="5949"/>
                  </a:cubicBezTo>
                  <a:cubicBezTo>
                    <a:pt x="7292" y="5967"/>
                    <a:pt x="8243" y="7286"/>
                    <a:pt x="8430" y="7586"/>
                  </a:cubicBezTo>
                  <a:cubicBezTo>
                    <a:pt x="8004" y="7400"/>
                    <a:pt x="6290" y="6553"/>
                    <a:pt x="6247" y="6575"/>
                  </a:cubicBezTo>
                  <a:cubicBezTo>
                    <a:pt x="3927" y="7441"/>
                    <a:pt x="1344" y="6361"/>
                    <a:pt x="788" y="4568"/>
                  </a:cubicBezTo>
                  <a:cubicBezTo>
                    <a:pt x="0" y="2048"/>
                    <a:pt x="3276" y="0"/>
                    <a:pt x="6184" y="106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193">
              <a:extLst>
                <a:ext uri="{FF2B5EF4-FFF2-40B4-BE49-F238E27FC236}">
                  <a16:creationId xmlns:a16="http://schemas.microsoft.com/office/drawing/2014/main" id="{4DACE299-D993-2B4E-9787-80B28D090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996" y="475205"/>
              <a:ext cx="219248" cy="139722"/>
            </a:xfrm>
            <a:custGeom>
              <a:avLst/>
              <a:gdLst>
                <a:gd name="T0" fmla="*/ 2443 w 9838"/>
                <a:gd name="T1" fmla="*/ 1161 h 6253"/>
                <a:gd name="T2" fmla="*/ 7002 w 9838"/>
                <a:gd name="T3" fmla="*/ 4910 h 6253"/>
                <a:gd name="T4" fmla="*/ 2446 w 9838"/>
                <a:gd name="T5" fmla="*/ 5452 h 6253"/>
                <a:gd name="T6" fmla="*/ 285 w 9838"/>
                <a:gd name="T7" fmla="*/ 6253 h 6253"/>
                <a:gd name="T8" fmla="*/ 1396 w 9838"/>
                <a:gd name="T9" fmla="*/ 4978 h 6253"/>
                <a:gd name="T10" fmla="*/ 680 w 9838"/>
                <a:gd name="T11" fmla="*/ 4346 h 6253"/>
                <a:gd name="T12" fmla="*/ 1134 w 9838"/>
                <a:gd name="T13" fmla="*/ 1817 h 6253"/>
                <a:gd name="T14" fmla="*/ 2443 w 9838"/>
                <a:gd name="T15" fmla="*/ 1161 h 6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38" h="6253">
                  <a:moveTo>
                    <a:pt x="2443" y="1161"/>
                  </a:moveTo>
                  <a:cubicBezTo>
                    <a:pt x="6232" y="0"/>
                    <a:pt x="9838" y="2960"/>
                    <a:pt x="7002" y="4910"/>
                  </a:cubicBezTo>
                  <a:cubicBezTo>
                    <a:pt x="5788" y="5728"/>
                    <a:pt x="3962" y="5893"/>
                    <a:pt x="2446" y="5452"/>
                  </a:cubicBezTo>
                  <a:cubicBezTo>
                    <a:pt x="2399" y="5460"/>
                    <a:pt x="2537" y="5415"/>
                    <a:pt x="285" y="6253"/>
                  </a:cubicBezTo>
                  <a:cubicBezTo>
                    <a:pt x="654" y="5827"/>
                    <a:pt x="1028" y="5405"/>
                    <a:pt x="1396" y="4978"/>
                  </a:cubicBezTo>
                  <a:cubicBezTo>
                    <a:pt x="1363" y="4943"/>
                    <a:pt x="988" y="4734"/>
                    <a:pt x="680" y="4346"/>
                  </a:cubicBezTo>
                  <a:cubicBezTo>
                    <a:pt x="0" y="3484"/>
                    <a:pt x="269" y="2490"/>
                    <a:pt x="1134" y="1817"/>
                  </a:cubicBezTo>
                  <a:cubicBezTo>
                    <a:pt x="1522" y="1515"/>
                    <a:pt x="1975" y="1304"/>
                    <a:pt x="2443" y="116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194">
              <a:extLst>
                <a:ext uri="{FF2B5EF4-FFF2-40B4-BE49-F238E27FC236}">
                  <a16:creationId xmlns:a16="http://schemas.microsoft.com/office/drawing/2014/main" id="{59E00EF5-29C9-024C-843E-9784FA2F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587" y="520479"/>
              <a:ext cx="92413" cy="98348"/>
            </a:xfrm>
            <a:custGeom>
              <a:avLst/>
              <a:gdLst>
                <a:gd name="T0" fmla="*/ 1062 w 4144"/>
                <a:gd name="T1" fmla="*/ 710 h 4404"/>
                <a:gd name="T2" fmla="*/ 4015 w 4144"/>
                <a:gd name="T3" fmla="*/ 2381 h 4404"/>
                <a:gd name="T4" fmla="*/ 1184 w 4144"/>
                <a:gd name="T5" fmla="*/ 3812 h 4404"/>
                <a:gd name="T6" fmla="*/ 92 w 4144"/>
                <a:gd name="T7" fmla="*/ 4397 h 4404"/>
                <a:gd name="T8" fmla="*/ 654 w 4144"/>
                <a:gd name="T9" fmla="*/ 3465 h 4404"/>
                <a:gd name="T10" fmla="*/ 109 w 4144"/>
                <a:gd name="T11" fmla="*/ 2482 h 4404"/>
                <a:gd name="T12" fmla="*/ 1062 w 4144"/>
                <a:gd name="T13" fmla="*/ 710 h 4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4" h="4404">
                  <a:moveTo>
                    <a:pt x="1062" y="710"/>
                  </a:moveTo>
                  <a:cubicBezTo>
                    <a:pt x="2407" y="0"/>
                    <a:pt x="4144" y="932"/>
                    <a:pt x="4015" y="2381"/>
                  </a:cubicBezTo>
                  <a:cubicBezTo>
                    <a:pt x="3911" y="3574"/>
                    <a:pt x="2471" y="4364"/>
                    <a:pt x="1184" y="3812"/>
                  </a:cubicBezTo>
                  <a:cubicBezTo>
                    <a:pt x="88" y="4404"/>
                    <a:pt x="157" y="4367"/>
                    <a:pt x="92" y="4397"/>
                  </a:cubicBezTo>
                  <a:cubicBezTo>
                    <a:pt x="172" y="4256"/>
                    <a:pt x="623" y="3513"/>
                    <a:pt x="654" y="3465"/>
                  </a:cubicBezTo>
                  <a:cubicBezTo>
                    <a:pt x="586" y="3391"/>
                    <a:pt x="197" y="3055"/>
                    <a:pt x="109" y="2482"/>
                  </a:cubicBezTo>
                  <a:cubicBezTo>
                    <a:pt x="0" y="1731"/>
                    <a:pt x="409" y="1049"/>
                    <a:pt x="1062" y="71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Freeform 195">
              <a:extLst>
                <a:ext uri="{FF2B5EF4-FFF2-40B4-BE49-F238E27FC236}">
                  <a16:creationId xmlns:a16="http://schemas.microsoft.com/office/drawing/2014/main" id="{282E907E-EC67-FB4F-A33C-F949318A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79" y="628153"/>
              <a:ext cx="53244" cy="50700"/>
            </a:xfrm>
            <a:custGeom>
              <a:avLst/>
              <a:gdLst>
                <a:gd name="T0" fmla="*/ 1616 w 2384"/>
                <a:gd name="T1" fmla="*/ 408 h 2274"/>
                <a:gd name="T2" fmla="*/ 724 w 2384"/>
                <a:gd name="T3" fmla="*/ 1952 h 2274"/>
                <a:gd name="T4" fmla="*/ 175 w 2384"/>
                <a:gd name="T5" fmla="*/ 785 h 2274"/>
                <a:gd name="T6" fmla="*/ 1616 w 2384"/>
                <a:gd name="T7" fmla="*/ 408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2274">
                  <a:moveTo>
                    <a:pt x="1616" y="408"/>
                  </a:moveTo>
                  <a:cubicBezTo>
                    <a:pt x="2384" y="1127"/>
                    <a:pt x="1634" y="2274"/>
                    <a:pt x="724" y="1952"/>
                  </a:cubicBezTo>
                  <a:cubicBezTo>
                    <a:pt x="258" y="1793"/>
                    <a:pt x="0" y="1264"/>
                    <a:pt x="175" y="785"/>
                  </a:cubicBezTo>
                  <a:cubicBezTo>
                    <a:pt x="386" y="191"/>
                    <a:pt x="1148" y="0"/>
                    <a:pt x="1616" y="40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196">
              <a:extLst>
                <a:ext uri="{FF2B5EF4-FFF2-40B4-BE49-F238E27FC236}">
                  <a16:creationId xmlns:a16="http://schemas.microsoft.com/office/drawing/2014/main" id="{109F04DA-7F3A-C547-9034-2E2C5265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552" y="630018"/>
              <a:ext cx="54430" cy="50022"/>
            </a:xfrm>
            <a:custGeom>
              <a:avLst/>
              <a:gdLst>
                <a:gd name="T0" fmla="*/ 1024 w 2442"/>
                <a:gd name="T1" fmla="*/ 125 h 2240"/>
                <a:gd name="T2" fmla="*/ 1611 w 2442"/>
                <a:gd name="T3" fmla="*/ 1803 h 2240"/>
                <a:gd name="T4" fmla="*/ 293 w 2442"/>
                <a:gd name="T5" fmla="*/ 712 h 2240"/>
                <a:gd name="T6" fmla="*/ 1024 w 2442"/>
                <a:gd name="T7" fmla="*/ 125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2" h="2240">
                  <a:moveTo>
                    <a:pt x="1024" y="125"/>
                  </a:moveTo>
                  <a:cubicBezTo>
                    <a:pt x="2007" y="0"/>
                    <a:pt x="2442" y="1293"/>
                    <a:pt x="1611" y="1803"/>
                  </a:cubicBezTo>
                  <a:cubicBezTo>
                    <a:pt x="877" y="2240"/>
                    <a:pt x="0" y="1510"/>
                    <a:pt x="293" y="712"/>
                  </a:cubicBezTo>
                  <a:cubicBezTo>
                    <a:pt x="404" y="401"/>
                    <a:pt x="697" y="166"/>
                    <a:pt x="1024" y="12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197">
              <a:extLst>
                <a:ext uri="{FF2B5EF4-FFF2-40B4-BE49-F238E27FC236}">
                  <a16:creationId xmlns:a16="http://schemas.microsoft.com/office/drawing/2014/main" id="{D2BAA945-907E-FD4D-8A9B-E95830C1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383" y="627814"/>
              <a:ext cx="50870" cy="50870"/>
            </a:xfrm>
            <a:custGeom>
              <a:avLst/>
              <a:gdLst>
                <a:gd name="T0" fmla="*/ 1761 w 2279"/>
                <a:gd name="T1" fmla="*/ 594 h 2283"/>
                <a:gd name="T2" fmla="*/ 724 w 2279"/>
                <a:gd name="T3" fmla="*/ 1983 h 2283"/>
                <a:gd name="T4" fmla="*/ 175 w 2279"/>
                <a:gd name="T5" fmla="*/ 816 h 2283"/>
                <a:gd name="T6" fmla="*/ 1761 w 2279"/>
                <a:gd name="T7" fmla="*/ 594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9" h="2283">
                  <a:moveTo>
                    <a:pt x="1761" y="594"/>
                  </a:moveTo>
                  <a:cubicBezTo>
                    <a:pt x="2279" y="1298"/>
                    <a:pt x="1571" y="2283"/>
                    <a:pt x="724" y="1983"/>
                  </a:cubicBezTo>
                  <a:cubicBezTo>
                    <a:pt x="258" y="1823"/>
                    <a:pt x="0" y="1294"/>
                    <a:pt x="175" y="816"/>
                  </a:cubicBezTo>
                  <a:cubicBezTo>
                    <a:pt x="412" y="147"/>
                    <a:pt x="1335" y="0"/>
                    <a:pt x="1761" y="59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198">
              <a:extLst>
                <a:ext uri="{FF2B5EF4-FFF2-40B4-BE49-F238E27FC236}">
                  <a16:creationId xmlns:a16="http://schemas.microsoft.com/office/drawing/2014/main" id="{B0380785-596A-7B4E-8FEA-EAACB0EE0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300" y="628662"/>
              <a:ext cx="53413" cy="50870"/>
            </a:xfrm>
            <a:custGeom>
              <a:avLst/>
              <a:gdLst>
                <a:gd name="T0" fmla="*/ 1616 w 2393"/>
                <a:gd name="T1" fmla="*/ 410 h 2281"/>
                <a:gd name="T2" fmla="*/ 715 w 2393"/>
                <a:gd name="T3" fmla="*/ 1951 h 2281"/>
                <a:gd name="T4" fmla="*/ 175 w 2393"/>
                <a:gd name="T5" fmla="*/ 787 h 2281"/>
                <a:gd name="T6" fmla="*/ 1616 w 2393"/>
                <a:gd name="T7" fmla="*/ 410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3" h="2281">
                  <a:moveTo>
                    <a:pt x="1616" y="410"/>
                  </a:moveTo>
                  <a:cubicBezTo>
                    <a:pt x="2393" y="1136"/>
                    <a:pt x="1618" y="2281"/>
                    <a:pt x="715" y="1951"/>
                  </a:cubicBezTo>
                  <a:cubicBezTo>
                    <a:pt x="256" y="1788"/>
                    <a:pt x="0" y="1264"/>
                    <a:pt x="175" y="787"/>
                  </a:cubicBezTo>
                  <a:cubicBezTo>
                    <a:pt x="385" y="195"/>
                    <a:pt x="1146" y="0"/>
                    <a:pt x="1616" y="41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199">
              <a:extLst>
                <a:ext uri="{FF2B5EF4-FFF2-40B4-BE49-F238E27FC236}">
                  <a16:creationId xmlns:a16="http://schemas.microsoft.com/office/drawing/2014/main" id="{F76E3B4A-793E-7D48-84F9-50377BE3F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48" y="629001"/>
              <a:ext cx="50022" cy="51717"/>
            </a:xfrm>
            <a:custGeom>
              <a:avLst/>
              <a:gdLst>
                <a:gd name="T0" fmla="*/ 1733 w 2237"/>
                <a:gd name="T1" fmla="*/ 409 h 2315"/>
                <a:gd name="T2" fmla="*/ 1611 w 2237"/>
                <a:gd name="T3" fmla="*/ 1878 h 2315"/>
                <a:gd name="T4" fmla="*/ 293 w 2237"/>
                <a:gd name="T5" fmla="*/ 787 h 2315"/>
                <a:gd name="T6" fmla="*/ 1733 w 2237"/>
                <a:gd name="T7" fmla="*/ 409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315">
                  <a:moveTo>
                    <a:pt x="1733" y="409"/>
                  </a:moveTo>
                  <a:cubicBezTo>
                    <a:pt x="2237" y="880"/>
                    <a:pt x="2104" y="1575"/>
                    <a:pt x="1611" y="1878"/>
                  </a:cubicBezTo>
                  <a:cubicBezTo>
                    <a:pt x="876" y="2315"/>
                    <a:pt x="0" y="1585"/>
                    <a:pt x="293" y="787"/>
                  </a:cubicBezTo>
                  <a:cubicBezTo>
                    <a:pt x="503" y="195"/>
                    <a:pt x="1264" y="0"/>
                    <a:pt x="1733" y="40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 200">
              <a:extLst>
                <a:ext uri="{FF2B5EF4-FFF2-40B4-BE49-F238E27FC236}">
                  <a16:creationId xmlns:a16="http://schemas.microsoft.com/office/drawing/2014/main" id="{555493A5-60F6-D24F-97BC-F7FBE4E1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165" y="629170"/>
              <a:ext cx="53074" cy="50870"/>
            </a:xfrm>
            <a:custGeom>
              <a:avLst/>
              <a:gdLst>
                <a:gd name="T0" fmla="*/ 1616 w 2385"/>
                <a:gd name="T1" fmla="*/ 409 h 2276"/>
                <a:gd name="T2" fmla="*/ 725 w 2385"/>
                <a:gd name="T3" fmla="*/ 1953 h 2276"/>
                <a:gd name="T4" fmla="*/ 176 w 2385"/>
                <a:gd name="T5" fmla="*/ 786 h 2276"/>
                <a:gd name="T6" fmla="*/ 1616 w 2385"/>
                <a:gd name="T7" fmla="*/ 409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5" h="2276">
                  <a:moveTo>
                    <a:pt x="1616" y="409"/>
                  </a:moveTo>
                  <a:cubicBezTo>
                    <a:pt x="2385" y="1127"/>
                    <a:pt x="1635" y="2276"/>
                    <a:pt x="725" y="1953"/>
                  </a:cubicBezTo>
                  <a:cubicBezTo>
                    <a:pt x="259" y="1794"/>
                    <a:pt x="0" y="1265"/>
                    <a:pt x="176" y="786"/>
                  </a:cubicBezTo>
                  <a:cubicBezTo>
                    <a:pt x="386" y="193"/>
                    <a:pt x="1148" y="0"/>
                    <a:pt x="1616" y="40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Freeform 201">
              <a:extLst>
                <a:ext uri="{FF2B5EF4-FFF2-40B4-BE49-F238E27FC236}">
                  <a16:creationId xmlns:a16="http://schemas.microsoft.com/office/drawing/2014/main" id="{E5AB0F4D-0283-854F-829C-22FB80ABE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044" y="666644"/>
              <a:ext cx="41713" cy="119204"/>
            </a:xfrm>
            <a:custGeom>
              <a:avLst/>
              <a:gdLst>
                <a:gd name="T0" fmla="*/ 70 w 1867"/>
                <a:gd name="T1" fmla="*/ 166 h 5336"/>
                <a:gd name="T2" fmla="*/ 391 w 1867"/>
                <a:gd name="T3" fmla="*/ 166 h 5336"/>
                <a:gd name="T4" fmla="*/ 1435 w 1867"/>
                <a:gd name="T5" fmla="*/ 190 h 5336"/>
                <a:gd name="T6" fmla="*/ 1506 w 1867"/>
                <a:gd name="T7" fmla="*/ 165 h 5336"/>
                <a:gd name="T8" fmla="*/ 1854 w 1867"/>
                <a:gd name="T9" fmla="*/ 223 h 5336"/>
                <a:gd name="T10" fmla="*/ 1843 w 1867"/>
                <a:gd name="T11" fmla="*/ 5175 h 5336"/>
                <a:gd name="T12" fmla="*/ 1131 w 1867"/>
                <a:gd name="T13" fmla="*/ 5299 h 5336"/>
                <a:gd name="T14" fmla="*/ 969 w 1867"/>
                <a:gd name="T15" fmla="*/ 5175 h 5336"/>
                <a:gd name="T16" fmla="*/ 968 w 1867"/>
                <a:gd name="T17" fmla="*/ 3335 h 5336"/>
                <a:gd name="T18" fmla="*/ 920 w 1867"/>
                <a:gd name="T19" fmla="*/ 3335 h 5336"/>
                <a:gd name="T20" fmla="*/ 915 w 1867"/>
                <a:gd name="T21" fmla="*/ 5221 h 5336"/>
                <a:gd name="T22" fmla="*/ 168 w 1867"/>
                <a:gd name="T23" fmla="*/ 5299 h 5336"/>
                <a:gd name="T24" fmla="*/ 44 w 1867"/>
                <a:gd name="T25" fmla="*/ 5175 h 5336"/>
                <a:gd name="T26" fmla="*/ 70 w 1867"/>
                <a:gd name="T27" fmla="*/ 16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7" h="5336">
                  <a:moveTo>
                    <a:pt x="70" y="166"/>
                  </a:moveTo>
                  <a:cubicBezTo>
                    <a:pt x="177" y="165"/>
                    <a:pt x="285" y="164"/>
                    <a:pt x="391" y="166"/>
                  </a:cubicBezTo>
                  <a:cubicBezTo>
                    <a:pt x="423" y="176"/>
                    <a:pt x="898" y="476"/>
                    <a:pt x="1435" y="190"/>
                  </a:cubicBezTo>
                  <a:cubicBezTo>
                    <a:pt x="1457" y="178"/>
                    <a:pt x="1479" y="163"/>
                    <a:pt x="1506" y="165"/>
                  </a:cubicBezTo>
                  <a:cubicBezTo>
                    <a:pt x="1794" y="166"/>
                    <a:pt x="1867" y="149"/>
                    <a:pt x="1854" y="223"/>
                  </a:cubicBezTo>
                  <a:cubicBezTo>
                    <a:pt x="1853" y="4775"/>
                    <a:pt x="1850" y="945"/>
                    <a:pt x="1843" y="5175"/>
                  </a:cubicBezTo>
                  <a:cubicBezTo>
                    <a:pt x="1843" y="5336"/>
                    <a:pt x="1689" y="5295"/>
                    <a:pt x="1131" y="5299"/>
                  </a:cubicBezTo>
                  <a:cubicBezTo>
                    <a:pt x="973" y="5302"/>
                    <a:pt x="973" y="5234"/>
                    <a:pt x="969" y="5175"/>
                  </a:cubicBezTo>
                  <a:cubicBezTo>
                    <a:pt x="968" y="4561"/>
                    <a:pt x="970" y="3948"/>
                    <a:pt x="968" y="3335"/>
                  </a:cubicBezTo>
                  <a:cubicBezTo>
                    <a:pt x="952" y="3335"/>
                    <a:pt x="935" y="3335"/>
                    <a:pt x="920" y="3335"/>
                  </a:cubicBezTo>
                  <a:cubicBezTo>
                    <a:pt x="916" y="4519"/>
                    <a:pt x="923" y="5152"/>
                    <a:pt x="915" y="5221"/>
                  </a:cubicBezTo>
                  <a:cubicBezTo>
                    <a:pt x="851" y="5323"/>
                    <a:pt x="820" y="5299"/>
                    <a:pt x="168" y="5299"/>
                  </a:cubicBezTo>
                  <a:cubicBezTo>
                    <a:pt x="102" y="5303"/>
                    <a:pt x="40" y="5241"/>
                    <a:pt x="44" y="5175"/>
                  </a:cubicBezTo>
                  <a:cubicBezTo>
                    <a:pt x="46" y="0"/>
                    <a:pt x="0" y="155"/>
                    <a:pt x="70" y="16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202">
              <a:extLst>
                <a:ext uri="{FF2B5EF4-FFF2-40B4-BE49-F238E27FC236}">
                  <a16:creationId xmlns:a16="http://schemas.microsoft.com/office/drawing/2014/main" id="{5E2C2AE9-DFF9-934F-A014-A58A39ED0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27" y="668849"/>
              <a:ext cx="7800" cy="49852"/>
            </a:xfrm>
            <a:custGeom>
              <a:avLst/>
              <a:gdLst>
                <a:gd name="T0" fmla="*/ 35 w 354"/>
                <a:gd name="T1" fmla="*/ 65 h 2236"/>
                <a:gd name="T2" fmla="*/ 330 w 354"/>
                <a:gd name="T3" fmla="*/ 401 h 2236"/>
                <a:gd name="T4" fmla="*/ 259 w 354"/>
                <a:gd name="T5" fmla="*/ 2078 h 2236"/>
                <a:gd name="T6" fmla="*/ 45 w 354"/>
                <a:gd name="T7" fmla="*/ 2236 h 2236"/>
                <a:gd name="T8" fmla="*/ 27 w 354"/>
                <a:gd name="T9" fmla="*/ 2232 h 2236"/>
                <a:gd name="T10" fmla="*/ 11 w 354"/>
                <a:gd name="T11" fmla="*/ 2076 h 2236"/>
                <a:gd name="T12" fmla="*/ 35 w 354"/>
                <a:gd name="T13" fmla="*/ 65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2236">
                  <a:moveTo>
                    <a:pt x="35" y="65"/>
                  </a:moveTo>
                  <a:cubicBezTo>
                    <a:pt x="198" y="108"/>
                    <a:pt x="325" y="268"/>
                    <a:pt x="330" y="401"/>
                  </a:cubicBezTo>
                  <a:cubicBezTo>
                    <a:pt x="330" y="2073"/>
                    <a:pt x="354" y="1955"/>
                    <a:pt x="259" y="2078"/>
                  </a:cubicBezTo>
                  <a:cubicBezTo>
                    <a:pt x="207" y="2152"/>
                    <a:pt x="130" y="2207"/>
                    <a:pt x="45" y="2236"/>
                  </a:cubicBezTo>
                  <a:cubicBezTo>
                    <a:pt x="40" y="2235"/>
                    <a:pt x="31" y="2233"/>
                    <a:pt x="27" y="2232"/>
                  </a:cubicBezTo>
                  <a:cubicBezTo>
                    <a:pt x="3" y="2183"/>
                    <a:pt x="12" y="2128"/>
                    <a:pt x="11" y="2076"/>
                  </a:cubicBezTo>
                  <a:cubicBezTo>
                    <a:pt x="11" y="0"/>
                    <a:pt x="0" y="95"/>
                    <a:pt x="35" y="6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203">
              <a:extLst>
                <a:ext uri="{FF2B5EF4-FFF2-40B4-BE49-F238E27FC236}">
                  <a16:creationId xmlns:a16="http://schemas.microsoft.com/office/drawing/2014/main" id="{5F372C75-3E07-3948-B147-8E14B8D83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792" y="664779"/>
              <a:ext cx="41713" cy="121748"/>
            </a:xfrm>
            <a:custGeom>
              <a:avLst/>
              <a:gdLst>
                <a:gd name="T0" fmla="*/ 103 w 1869"/>
                <a:gd name="T1" fmla="*/ 259 h 5449"/>
                <a:gd name="T2" fmla="*/ 411 w 1869"/>
                <a:gd name="T3" fmla="*/ 263 h 5449"/>
                <a:gd name="T4" fmla="*/ 628 w 1869"/>
                <a:gd name="T5" fmla="*/ 357 h 5449"/>
                <a:gd name="T6" fmla="*/ 1469 w 1869"/>
                <a:gd name="T7" fmla="*/ 272 h 5449"/>
                <a:gd name="T8" fmla="*/ 1815 w 1869"/>
                <a:gd name="T9" fmla="*/ 260 h 5449"/>
                <a:gd name="T10" fmla="*/ 1864 w 1869"/>
                <a:gd name="T11" fmla="*/ 318 h 5449"/>
                <a:gd name="T12" fmla="*/ 1828 w 1869"/>
                <a:gd name="T13" fmla="*/ 5343 h 5449"/>
                <a:gd name="T14" fmla="*/ 1128 w 1869"/>
                <a:gd name="T15" fmla="*/ 5394 h 5449"/>
                <a:gd name="T16" fmla="*/ 979 w 1869"/>
                <a:gd name="T17" fmla="*/ 5269 h 5449"/>
                <a:gd name="T18" fmla="*/ 978 w 1869"/>
                <a:gd name="T19" fmla="*/ 3430 h 5449"/>
                <a:gd name="T20" fmla="*/ 930 w 1869"/>
                <a:gd name="T21" fmla="*/ 3429 h 5449"/>
                <a:gd name="T22" fmla="*/ 816 w 1869"/>
                <a:gd name="T23" fmla="*/ 5392 h 5449"/>
                <a:gd name="T24" fmla="*/ 178 w 1869"/>
                <a:gd name="T25" fmla="*/ 5394 h 5449"/>
                <a:gd name="T26" fmla="*/ 54 w 1869"/>
                <a:gd name="T27" fmla="*/ 5270 h 5449"/>
                <a:gd name="T28" fmla="*/ 103 w 1869"/>
                <a:gd name="T29" fmla="*/ 259 h 5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9" h="5449">
                  <a:moveTo>
                    <a:pt x="103" y="259"/>
                  </a:moveTo>
                  <a:cubicBezTo>
                    <a:pt x="206" y="262"/>
                    <a:pt x="309" y="255"/>
                    <a:pt x="411" y="263"/>
                  </a:cubicBezTo>
                  <a:cubicBezTo>
                    <a:pt x="482" y="296"/>
                    <a:pt x="552" y="335"/>
                    <a:pt x="628" y="357"/>
                  </a:cubicBezTo>
                  <a:cubicBezTo>
                    <a:pt x="904" y="445"/>
                    <a:pt x="1216" y="414"/>
                    <a:pt x="1469" y="272"/>
                  </a:cubicBezTo>
                  <a:cubicBezTo>
                    <a:pt x="1499" y="253"/>
                    <a:pt x="1802" y="260"/>
                    <a:pt x="1815" y="260"/>
                  </a:cubicBezTo>
                  <a:cubicBezTo>
                    <a:pt x="1845" y="259"/>
                    <a:pt x="1869" y="288"/>
                    <a:pt x="1864" y="318"/>
                  </a:cubicBezTo>
                  <a:cubicBezTo>
                    <a:pt x="1864" y="331"/>
                    <a:pt x="1869" y="5289"/>
                    <a:pt x="1828" y="5343"/>
                  </a:cubicBezTo>
                  <a:cubicBezTo>
                    <a:pt x="1779" y="5410"/>
                    <a:pt x="1740" y="5393"/>
                    <a:pt x="1128" y="5394"/>
                  </a:cubicBezTo>
                  <a:cubicBezTo>
                    <a:pt x="961" y="5396"/>
                    <a:pt x="981" y="5292"/>
                    <a:pt x="979" y="5269"/>
                  </a:cubicBezTo>
                  <a:cubicBezTo>
                    <a:pt x="978" y="4656"/>
                    <a:pt x="980" y="4043"/>
                    <a:pt x="978" y="3430"/>
                  </a:cubicBezTo>
                  <a:cubicBezTo>
                    <a:pt x="962" y="3429"/>
                    <a:pt x="946" y="3429"/>
                    <a:pt x="930" y="3429"/>
                  </a:cubicBezTo>
                  <a:cubicBezTo>
                    <a:pt x="922" y="5449"/>
                    <a:pt x="973" y="5345"/>
                    <a:pt x="816" y="5392"/>
                  </a:cubicBezTo>
                  <a:cubicBezTo>
                    <a:pt x="604" y="5395"/>
                    <a:pt x="391" y="5393"/>
                    <a:pt x="178" y="5394"/>
                  </a:cubicBezTo>
                  <a:cubicBezTo>
                    <a:pt x="112" y="5398"/>
                    <a:pt x="50" y="5335"/>
                    <a:pt x="54" y="5270"/>
                  </a:cubicBezTo>
                  <a:cubicBezTo>
                    <a:pt x="56" y="0"/>
                    <a:pt x="0" y="250"/>
                    <a:pt x="103" y="259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eform 204">
              <a:extLst>
                <a:ext uri="{FF2B5EF4-FFF2-40B4-BE49-F238E27FC236}">
                  <a16:creationId xmlns:a16="http://schemas.microsoft.com/office/drawing/2014/main" id="{08239FD7-7C74-5446-91E9-CB342E6E5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844" y="668849"/>
              <a:ext cx="7800" cy="50361"/>
            </a:xfrm>
            <a:custGeom>
              <a:avLst/>
              <a:gdLst>
                <a:gd name="T0" fmla="*/ 33 w 352"/>
                <a:gd name="T1" fmla="*/ 75 h 2257"/>
                <a:gd name="T2" fmla="*/ 328 w 352"/>
                <a:gd name="T3" fmla="*/ 410 h 2257"/>
                <a:gd name="T4" fmla="*/ 257 w 352"/>
                <a:gd name="T5" fmla="*/ 2088 h 2257"/>
                <a:gd name="T6" fmla="*/ 52 w 352"/>
                <a:gd name="T7" fmla="*/ 2244 h 2257"/>
                <a:gd name="T8" fmla="*/ 10 w 352"/>
                <a:gd name="T9" fmla="*/ 2184 h 2257"/>
                <a:gd name="T10" fmla="*/ 33 w 352"/>
                <a:gd name="T11" fmla="*/ 75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257">
                  <a:moveTo>
                    <a:pt x="33" y="75"/>
                  </a:moveTo>
                  <a:cubicBezTo>
                    <a:pt x="197" y="117"/>
                    <a:pt x="328" y="285"/>
                    <a:pt x="328" y="410"/>
                  </a:cubicBezTo>
                  <a:cubicBezTo>
                    <a:pt x="328" y="2082"/>
                    <a:pt x="352" y="1964"/>
                    <a:pt x="257" y="2088"/>
                  </a:cubicBezTo>
                  <a:cubicBezTo>
                    <a:pt x="207" y="2160"/>
                    <a:pt x="133" y="2211"/>
                    <a:pt x="52" y="2244"/>
                  </a:cubicBezTo>
                  <a:cubicBezTo>
                    <a:pt x="16" y="2257"/>
                    <a:pt x="14" y="2207"/>
                    <a:pt x="10" y="2184"/>
                  </a:cubicBezTo>
                  <a:cubicBezTo>
                    <a:pt x="4" y="0"/>
                    <a:pt x="0" y="105"/>
                    <a:pt x="33" y="7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205">
              <a:extLst>
                <a:ext uri="{FF2B5EF4-FFF2-40B4-BE49-F238E27FC236}">
                  <a16:creationId xmlns:a16="http://schemas.microsoft.com/office/drawing/2014/main" id="{CB9953BF-AC3C-B34F-AA43-0DB85212E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18" y="666305"/>
              <a:ext cx="41713" cy="120391"/>
            </a:xfrm>
            <a:custGeom>
              <a:avLst/>
              <a:gdLst>
                <a:gd name="T0" fmla="*/ 86 w 1871"/>
                <a:gd name="T1" fmla="*/ 188 h 5385"/>
                <a:gd name="T2" fmla="*/ 394 w 1871"/>
                <a:gd name="T3" fmla="*/ 192 h 5385"/>
                <a:gd name="T4" fmla="*/ 611 w 1871"/>
                <a:gd name="T5" fmla="*/ 286 h 5385"/>
                <a:gd name="T6" fmla="*/ 1452 w 1871"/>
                <a:gd name="T7" fmla="*/ 201 h 5385"/>
                <a:gd name="T8" fmla="*/ 1537 w 1871"/>
                <a:gd name="T9" fmla="*/ 188 h 5385"/>
                <a:gd name="T10" fmla="*/ 1847 w 1871"/>
                <a:gd name="T11" fmla="*/ 247 h 5385"/>
                <a:gd name="T12" fmla="*/ 1837 w 1871"/>
                <a:gd name="T13" fmla="*/ 3135 h 5385"/>
                <a:gd name="T14" fmla="*/ 1753 w 1871"/>
                <a:gd name="T15" fmla="*/ 5313 h 5385"/>
                <a:gd name="T16" fmla="*/ 1086 w 1871"/>
                <a:gd name="T17" fmla="*/ 5322 h 5385"/>
                <a:gd name="T18" fmla="*/ 961 w 1871"/>
                <a:gd name="T19" fmla="*/ 3358 h 5385"/>
                <a:gd name="T20" fmla="*/ 913 w 1871"/>
                <a:gd name="T21" fmla="*/ 3359 h 5385"/>
                <a:gd name="T22" fmla="*/ 799 w 1871"/>
                <a:gd name="T23" fmla="*/ 5321 h 5385"/>
                <a:gd name="T24" fmla="*/ 161 w 1871"/>
                <a:gd name="T25" fmla="*/ 5323 h 5385"/>
                <a:gd name="T26" fmla="*/ 37 w 1871"/>
                <a:gd name="T27" fmla="*/ 5199 h 5385"/>
                <a:gd name="T28" fmla="*/ 26 w 1871"/>
                <a:gd name="T29" fmla="*/ 2960 h 5385"/>
                <a:gd name="T30" fmla="*/ 86 w 1871"/>
                <a:gd name="T31" fmla="*/ 188 h 5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1" h="5385">
                  <a:moveTo>
                    <a:pt x="86" y="188"/>
                  </a:moveTo>
                  <a:cubicBezTo>
                    <a:pt x="189" y="191"/>
                    <a:pt x="292" y="184"/>
                    <a:pt x="394" y="192"/>
                  </a:cubicBezTo>
                  <a:cubicBezTo>
                    <a:pt x="465" y="225"/>
                    <a:pt x="535" y="264"/>
                    <a:pt x="611" y="286"/>
                  </a:cubicBezTo>
                  <a:cubicBezTo>
                    <a:pt x="887" y="374"/>
                    <a:pt x="1199" y="343"/>
                    <a:pt x="1452" y="201"/>
                  </a:cubicBezTo>
                  <a:cubicBezTo>
                    <a:pt x="1477" y="185"/>
                    <a:pt x="1508" y="189"/>
                    <a:pt x="1537" y="188"/>
                  </a:cubicBezTo>
                  <a:cubicBezTo>
                    <a:pt x="1773" y="192"/>
                    <a:pt x="1860" y="169"/>
                    <a:pt x="1847" y="247"/>
                  </a:cubicBezTo>
                  <a:cubicBezTo>
                    <a:pt x="1848" y="3183"/>
                    <a:pt x="1850" y="3021"/>
                    <a:pt x="1837" y="3135"/>
                  </a:cubicBezTo>
                  <a:cubicBezTo>
                    <a:pt x="1834" y="5322"/>
                    <a:pt x="1871" y="5278"/>
                    <a:pt x="1753" y="5313"/>
                  </a:cubicBezTo>
                  <a:cubicBezTo>
                    <a:pt x="1700" y="5329"/>
                    <a:pt x="1098" y="5322"/>
                    <a:pt x="1086" y="5322"/>
                  </a:cubicBezTo>
                  <a:cubicBezTo>
                    <a:pt x="914" y="5323"/>
                    <a:pt x="968" y="5345"/>
                    <a:pt x="961" y="3358"/>
                  </a:cubicBezTo>
                  <a:cubicBezTo>
                    <a:pt x="945" y="3358"/>
                    <a:pt x="929" y="3358"/>
                    <a:pt x="913" y="3359"/>
                  </a:cubicBezTo>
                  <a:cubicBezTo>
                    <a:pt x="906" y="5385"/>
                    <a:pt x="957" y="5278"/>
                    <a:pt x="799" y="5321"/>
                  </a:cubicBezTo>
                  <a:cubicBezTo>
                    <a:pt x="587" y="5324"/>
                    <a:pt x="374" y="5322"/>
                    <a:pt x="161" y="5323"/>
                  </a:cubicBezTo>
                  <a:cubicBezTo>
                    <a:pt x="95" y="5327"/>
                    <a:pt x="33" y="5264"/>
                    <a:pt x="37" y="5199"/>
                  </a:cubicBezTo>
                  <a:cubicBezTo>
                    <a:pt x="38" y="2839"/>
                    <a:pt x="26" y="2960"/>
                    <a:pt x="26" y="2960"/>
                  </a:cubicBezTo>
                  <a:cubicBezTo>
                    <a:pt x="29" y="0"/>
                    <a:pt x="0" y="180"/>
                    <a:pt x="86" y="18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206">
              <a:extLst>
                <a:ext uri="{FF2B5EF4-FFF2-40B4-BE49-F238E27FC236}">
                  <a16:creationId xmlns:a16="http://schemas.microsoft.com/office/drawing/2014/main" id="{E6F52811-3320-9648-818F-75DBA27DA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131" y="669018"/>
              <a:ext cx="7291" cy="50191"/>
            </a:xfrm>
            <a:custGeom>
              <a:avLst/>
              <a:gdLst>
                <a:gd name="T0" fmla="*/ 34 w 330"/>
                <a:gd name="T1" fmla="*/ 66 h 2246"/>
                <a:gd name="T2" fmla="*/ 328 w 330"/>
                <a:gd name="T3" fmla="*/ 365 h 2246"/>
                <a:gd name="T4" fmla="*/ 328 w 330"/>
                <a:gd name="T5" fmla="*/ 1937 h 2246"/>
                <a:gd name="T6" fmla="*/ 53 w 330"/>
                <a:gd name="T7" fmla="*/ 2234 h 2246"/>
                <a:gd name="T8" fmla="*/ 10 w 330"/>
                <a:gd name="T9" fmla="*/ 2163 h 2246"/>
                <a:gd name="T10" fmla="*/ 34 w 330"/>
                <a:gd name="T11" fmla="*/ 66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2246">
                  <a:moveTo>
                    <a:pt x="34" y="66"/>
                  </a:moveTo>
                  <a:cubicBezTo>
                    <a:pt x="175" y="102"/>
                    <a:pt x="292" y="224"/>
                    <a:pt x="328" y="365"/>
                  </a:cubicBezTo>
                  <a:cubicBezTo>
                    <a:pt x="330" y="889"/>
                    <a:pt x="330" y="1413"/>
                    <a:pt x="328" y="1937"/>
                  </a:cubicBezTo>
                  <a:cubicBezTo>
                    <a:pt x="294" y="2073"/>
                    <a:pt x="182" y="2184"/>
                    <a:pt x="53" y="2234"/>
                  </a:cubicBezTo>
                  <a:cubicBezTo>
                    <a:pt x="13" y="2246"/>
                    <a:pt x="13" y="2188"/>
                    <a:pt x="10" y="2163"/>
                  </a:cubicBezTo>
                  <a:cubicBezTo>
                    <a:pt x="10" y="0"/>
                    <a:pt x="0" y="88"/>
                    <a:pt x="34" y="6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Freeform 207">
              <a:extLst>
                <a:ext uri="{FF2B5EF4-FFF2-40B4-BE49-F238E27FC236}">
                  <a16:creationId xmlns:a16="http://schemas.microsoft.com/office/drawing/2014/main" id="{29B455E7-4306-4149-BBF8-2E12D031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396" y="670205"/>
              <a:ext cx="8817" cy="51209"/>
            </a:xfrm>
            <a:custGeom>
              <a:avLst/>
              <a:gdLst>
                <a:gd name="T0" fmla="*/ 352 w 400"/>
                <a:gd name="T1" fmla="*/ 14 h 2290"/>
                <a:gd name="T2" fmla="*/ 394 w 400"/>
                <a:gd name="T3" fmla="*/ 75 h 2290"/>
                <a:gd name="T4" fmla="*/ 379 w 400"/>
                <a:gd name="T5" fmla="*/ 2178 h 2290"/>
                <a:gd name="T6" fmla="*/ 77 w 400"/>
                <a:gd name="T7" fmla="*/ 1884 h 2290"/>
                <a:gd name="T8" fmla="*/ 352 w 400"/>
                <a:gd name="T9" fmla="*/ 14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90">
                  <a:moveTo>
                    <a:pt x="352" y="14"/>
                  </a:moveTo>
                  <a:cubicBezTo>
                    <a:pt x="388" y="0"/>
                    <a:pt x="390" y="51"/>
                    <a:pt x="394" y="75"/>
                  </a:cubicBezTo>
                  <a:cubicBezTo>
                    <a:pt x="400" y="2290"/>
                    <a:pt x="398" y="2138"/>
                    <a:pt x="379" y="2178"/>
                  </a:cubicBezTo>
                  <a:cubicBezTo>
                    <a:pt x="348" y="2200"/>
                    <a:pt x="127" y="2088"/>
                    <a:pt x="77" y="1884"/>
                  </a:cubicBezTo>
                  <a:cubicBezTo>
                    <a:pt x="66" y="314"/>
                    <a:pt x="0" y="165"/>
                    <a:pt x="352" y="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208">
              <a:extLst>
                <a:ext uri="{FF2B5EF4-FFF2-40B4-BE49-F238E27FC236}">
                  <a16:creationId xmlns:a16="http://schemas.microsoft.com/office/drawing/2014/main" id="{99D48149-A76F-AB46-9048-0C5E0FAD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657" y="661557"/>
              <a:ext cx="42052" cy="131583"/>
            </a:xfrm>
            <a:custGeom>
              <a:avLst/>
              <a:gdLst>
                <a:gd name="T0" fmla="*/ 125 w 1886"/>
                <a:gd name="T1" fmla="*/ 417 h 5893"/>
                <a:gd name="T2" fmla="*/ 420 w 1886"/>
                <a:gd name="T3" fmla="*/ 421 h 5893"/>
                <a:gd name="T4" fmla="*/ 637 w 1886"/>
                <a:gd name="T5" fmla="*/ 514 h 5893"/>
                <a:gd name="T6" fmla="*/ 1478 w 1886"/>
                <a:gd name="T7" fmla="*/ 429 h 5893"/>
                <a:gd name="T8" fmla="*/ 1563 w 1886"/>
                <a:gd name="T9" fmla="*/ 417 h 5893"/>
                <a:gd name="T10" fmla="*/ 1873 w 1886"/>
                <a:gd name="T11" fmla="*/ 475 h 5893"/>
                <a:gd name="T12" fmla="*/ 1862 w 1886"/>
                <a:gd name="T13" fmla="*/ 5427 h 5893"/>
                <a:gd name="T14" fmla="*/ 1739 w 1886"/>
                <a:gd name="T15" fmla="*/ 5549 h 5893"/>
                <a:gd name="T16" fmla="*/ 1007 w 1886"/>
                <a:gd name="T17" fmla="*/ 5508 h 5893"/>
                <a:gd name="T18" fmla="*/ 987 w 1886"/>
                <a:gd name="T19" fmla="*/ 3587 h 5893"/>
                <a:gd name="T20" fmla="*/ 939 w 1886"/>
                <a:gd name="T21" fmla="*/ 3587 h 5893"/>
                <a:gd name="T22" fmla="*/ 825 w 1886"/>
                <a:gd name="T23" fmla="*/ 5550 h 5893"/>
                <a:gd name="T24" fmla="*/ 187 w 1886"/>
                <a:gd name="T25" fmla="*/ 5551 h 5893"/>
                <a:gd name="T26" fmla="*/ 63 w 1886"/>
                <a:gd name="T27" fmla="*/ 5427 h 5893"/>
                <a:gd name="T28" fmla="*/ 125 w 1886"/>
                <a:gd name="T29" fmla="*/ 417 h 5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6" h="5893">
                  <a:moveTo>
                    <a:pt x="125" y="417"/>
                  </a:moveTo>
                  <a:cubicBezTo>
                    <a:pt x="223" y="420"/>
                    <a:pt x="322" y="412"/>
                    <a:pt x="420" y="421"/>
                  </a:cubicBezTo>
                  <a:cubicBezTo>
                    <a:pt x="491" y="454"/>
                    <a:pt x="561" y="492"/>
                    <a:pt x="637" y="514"/>
                  </a:cubicBezTo>
                  <a:cubicBezTo>
                    <a:pt x="913" y="603"/>
                    <a:pt x="1225" y="572"/>
                    <a:pt x="1478" y="429"/>
                  </a:cubicBezTo>
                  <a:cubicBezTo>
                    <a:pt x="1503" y="413"/>
                    <a:pt x="1534" y="417"/>
                    <a:pt x="1563" y="417"/>
                  </a:cubicBezTo>
                  <a:cubicBezTo>
                    <a:pt x="1799" y="421"/>
                    <a:pt x="1886" y="398"/>
                    <a:pt x="1873" y="475"/>
                  </a:cubicBezTo>
                  <a:cubicBezTo>
                    <a:pt x="1872" y="5893"/>
                    <a:pt x="1869" y="898"/>
                    <a:pt x="1862" y="5427"/>
                  </a:cubicBezTo>
                  <a:cubicBezTo>
                    <a:pt x="1862" y="5493"/>
                    <a:pt x="1805" y="5549"/>
                    <a:pt x="1739" y="5549"/>
                  </a:cubicBezTo>
                  <a:cubicBezTo>
                    <a:pt x="1066" y="5564"/>
                    <a:pt x="1047" y="5553"/>
                    <a:pt x="1007" y="5508"/>
                  </a:cubicBezTo>
                  <a:cubicBezTo>
                    <a:pt x="974" y="5480"/>
                    <a:pt x="993" y="5554"/>
                    <a:pt x="987" y="3587"/>
                  </a:cubicBezTo>
                  <a:cubicBezTo>
                    <a:pt x="971" y="3587"/>
                    <a:pt x="955" y="3587"/>
                    <a:pt x="939" y="3587"/>
                  </a:cubicBezTo>
                  <a:cubicBezTo>
                    <a:pt x="931" y="5607"/>
                    <a:pt x="982" y="5503"/>
                    <a:pt x="825" y="5550"/>
                  </a:cubicBezTo>
                  <a:cubicBezTo>
                    <a:pt x="613" y="5553"/>
                    <a:pt x="400" y="5550"/>
                    <a:pt x="187" y="5551"/>
                  </a:cubicBezTo>
                  <a:cubicBezTo>
                    <a:pt x="121" y="5555"/>
                    <a:pt x="59" y="5493"/>
                    <a:pt x="63" y="5427"/>
                  </a:cubicBezTo>
                  <a:cubicBezTo>
                    <a:pt x="65" y="0"/>
                    <a:pt x="0" y="426"/>
                    <a:pt x="125" y="41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209">
              <a:extLst>
                <a:ext uri="{FF2B5EF4-FFF2-40B4-BE49-F238E27FC236}">
                  <a16:creationId xmlns:a16="http://schemas.microsoft.com/office/drawing/2014/main" id="{995B7730-A802-C24B-BA7B-E4907F422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879" y="669527"/>
              <a:ext cx="7800" cy="50022"/>
            </a:xfrm>
            <a:custGeom>
              <a:avLst/>
              <a:gdLst>
                <a:gd name="T0" fmla="*/ 34 w 346"/>
                <a:gd name="T1" fmla="*/ 57 h 2238"/>
                <a:gd name="T2" fmla="*/ 328 w 346"/>
                <a:gd name="T3" fmla="*/ 356 h 2238"/>
                <a:gd name="T4" fmla="*/ 258 w 346"/>
                <a:gd name="T5" fmla="*/ 2069 h 2238"/>
                <a:gd name="T6" fmla="*/ 53 w 346"/>
                <a:gd name="T7" fmla="*/ 2225 h 2238"/>
                <a:gd name="T8" fmla="*/ 10 w 346"/>
                <a:gd name="T9" fmla="*/ 2154 h 2238"/>
                <a:gd name="T10" fmla="*/ 34 w 346"/>
                <a:gd name="T11" fmla="*/ 57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238">
                  <a:moveTo>
                    <a:pt x="34" y="57"/>
                  </a:moveTo>
                  <a:cubicBezTo>
                    <a:pt x="175" y="93"/>
                    <a:pt x="292" y="216"/>
                    <a:pt x="328" y="356"/>
                  </a:cubicBezTo>
                  <a:cubicBezTo>
                    <a:pt x="339" y="2057"/>
                    <a:pt x="346" y="1957"/>
                    <a:pt x="258" y="2069"/>
                  </a:cubicBezTo>
                  <a:cubicBezTo>
                    <a:pt x="208" y="2141"/>
                    <a:pt x="134" y="2193"/>
                    <a:pt x="53" y="2225"/>
                  </a:cubicBezTo>
                  <a:cubicBezTo>
                    <a:pt x="13" y="2238"/>
                    <a:pt x="13" y="2180"/>
                    <a:pt x="10" y="2154"/>
                  </a:cubicBezTo>
                  <a:cubicBezTo>
                    <a:pt x="10" y="0"/>
                    <a:pt x="0" y="79"/>
                    <a:pt x="34" y="5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210">
              <a:extLst>
                <a:ext uri="{FF2B5EF4-FFF2-40B4-BE49-F238E27FC236}">
                  <a16:creationId xmlns:a16="http://schemas.microsoft.com/office/drawing/2014/main" id="{B61188BD-3A97-1E40-B544-525DD06EF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70" y="670883"/>
              <a:ext cx="7630" cy="48496"/>
            </a:xfrm>
            <a:custGeom>
              <a:avLst/>
              <a:gdLst>
                <a:gd name="T0" fmla="*/ 314 w 341"/>
                <a:gd name="T1" fmla="*/ 0 h 2172"/>
                <a:gd name="T2" fmla="*/ 313 w 341"/>
                <a:gd name="T3" fmla="*/ 2172 h 2172"/>
                <a:gd name="T4" fmla="*/ 10 w 341"/>
                <a:gd name="T5" fmla="*/ 1837 h 2172"/>
                <a:gd name="T6" fmla="*/ 9 w 341"/>
                <a:gd name="T7" fmla="*/ 348 h 2172"/>
                <a:gd name="T8" fmla="*/ 314 w 341"/>
                <a:gd name="T9" fmla="*/ 0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172">
                  <a:moveTo>
                    <a:pt x="314" y="0"/>
                  </a:moveTo>
                  <a:cubicBezTo>
                    <a:pt x="341" y="76"/>
                    <a:pt x="335" y="2113"/>
                    <a:pt x="313" y="2172"/>
                  </a:cubicBezTo>
                  <a:cubicBezTo>
                    <a:pt x="171" y="2151"/>
                    <a:pt x="6" y="1969"/>
                    <a:pt x="10" y="1837"/>
                  </a:cubicBezTo>
                  <a:cubicBezTo>
                    <a:pt x="10" y="1341"/>
                    <a:pt x="10" y="844"/>
                    <a:pt x="9" y="348"/>
                  </a:cubicBezTo>
                  <a:cubicBezTo>
                    <a:pt x="0" y="198"/>
                    <a:pt x="178" y="18"/>
                    <a:pt x="31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211">
              <a:extLst>
                <a:ext uri="{FF2B5EF4-FFF2-40B4-BE49-F238E27FC236}">
                  <a16:creationId xmlns:a16="http://schemas.microsoft.com/office/drawing/2014/main" id="{E3D3A0BF-6D1A-C64E-BFA2-26860EBBA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787" y="670544"/>
              <a:ext cx="7970" cy="49852"/>
            </a:xfrm>
            <a:custGeom>
              <a:avLst/>
              <a:gdLst>
                <a:gd name="T0" fmla="*/ 292 w 353"/>
                <a:gd name="T1" fmla="*/ 13 h 2227"/>
                <a:gd name="T2" fmla="*/ 335 w 353"/>
                <a:gd name="T3" fmla="*/ 84 h 2227"/>
                <a:gd name="T4" fmla="*/ 292 w 353"/>
                <a:gd name="T5" fmla="*/ 2179 h 2227"/>
                <a:gd name="T6" fmla="*/ 17 w 353"/>
                <a:gd name="T7" fmla="*/ 1882 h 2227"/>
                <a:gd name="T8" fmla="*/ 91 w 353"/>
                <a:gd name="T9" fmla="*/ 161 h 2227"/>
                <a:gd name="T10" fmla="*/ 292 w 353"/>
                <a:gd name="T11" fmla="*/ 13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2227">
                  <a:moveTo>
                    <a:pt x="292" y="13"/>
                  </a:moveTo>
                  <a:cubicBezTo>
                    <a:pt x="332" y="0"/>
                    <a:pt x="331" y="59"/>
                    <a:pt x="335" y="84"/>
                  </a:cubicBezTo>
                  <a:cubicBezTo>
                    <a:pt x="335" y="2227"/>
                    <a:pt x="353" y="2199"/>
                    <a:pt x="292" y="2179"/>
                  </a:cubicBezTo>
                  <a:cubicBezTo>
                    <a:pt x="162" y="2129"/>
                    <a:pt x="51" y="2019"/>
                    <a:pt x="17" y="1882"/>
                  </a:cubicBezTo>
                  <a:cubicBezTo>
                    <a:pt x="5" y="157"/>
                    <a:pt x="0" y="283"/>
                    <a:pt x="91" y="161"/>
                  </a:cubicBezTo>
                  <a:cubicBezTo>
                    <a:pt x="139" y="90"/>
                    <a:pt x="215" y="46"/>
                    <a:pt x="292" y="1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Freeform 212">
              <a:extLst>
                <a:ext uri="{FF2B5EF4-FFF2-40B4-BE49-F238E27FC236}">
                  <a16:creationId xmlns:a16="http://schemas.microsoft.com/office/drawing/2014/main" id="{1F616347-6759-184E-A395-E4B9B0833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504" y="670714"/>
              <a:ext cx="41713" cy="115813"/>
            </a:xfrm>
            <a:custGeom>
              <a:avLst/>
              <a:gdLst>
                <a:gd name="T0" fmla="*/ 339 w 1873"/>
                <a:gd name="T1" fmla="*/ 18 h 5182"/>
                <a:gd name="T2" fmla="*/ 1257 w 1873"/>
                <a:gd name="T3" fmla="*/ 106 h 5182"/>
                <a:gd name="T4" fmla="*/ 1453 w 1873"/>
                <a:gd name="T5" fmla="*/ 19 h 5182"/>
                <a:gd name="T6" fmla="*/ 1763 w 1873"/>
                <a:gd name="T7" fmla="*/ 18 h 5182"/>
                <a:gd name="T8" fmla="*/ 1824 w 1873"/>
                <a:gd name="T9" fmla="*/ 76 h 5182"/>
                <a:gd name="T10" fmla="*/ 1813 w 1873"/>
                <a:gd name="T11" fmla="*/ 3202 h 5182"/>
                <a:gd name="T12" fmla="*/ 1651 w 1873"/>
                <a:gd name="T13" fmla="*/ 5152 h 5182"/>
                <a:gd name="T14" fmla="*/ 939 w 1873"/>
                <a:gd name="T15" fmla="*/ 5053 h 5182"/>
                <a:gd name="T16" fmla="*/ 938 w 1873"/>
                <a:gd name="T17" fmla="*/ 3188 h 5182"/>
                <a:gd name="T18" fmla="*/ 889 w 1873"/>
                <a:gd name="T19" fmla="*/ 3187 h 5182"/>
                <a:gd name="T20" fmla="*/ 869 w 1873"/>
                <a:gd name="T21" fmla="*/ 5095 h 5182"/>
                <a:gd name="T22" fmla="*/ 137 w 1873"/>
                <a:gd name="T23" fmla="*/ 5152 h 5182"/>
                <a:gd name="T24" fmla="*/ 13 w 1873"/>
                <a:gd name="T25" fmla="*/ 5028 h 5182"/>
                <a:gd name="T26" fmla="*/ 3 w 1873"/>
                <a:gd name="T27" fmla="*/ 64 h 5182"/>
                <a:gd name="T28" fmla="*/ 339 w 1873"/>
                <a:gd name="T29" fmla="*/ 18 h 5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3" h="5182">
                  <a:moveTo>
                    <a:pt x="339" y="18"/>
                  </a:moveTo>
                  <a:cubicBezTo>
                    <a:pt x="411" y="11"/>
                    <a:pt x="746" y="284"/>
                    <a:pt x="1257" y="106"/>
                  </a:cubicBezTo>
                  <a:cubicBezTo>
                    <a:pt x="1326" y="85"/>
                    <a:pt x="1388" y="49"/>
                    <a:pt x="1453" y="19"/>
                  </a:cubicBezTo>
                  <a:cubicBezTo>
                    <a:pt x="1556" y="15"/>
                    <a:pt x="1660" y="19"/>
                    <a:pt x="1763" y="18"/>
                  </a:cubicBezTo>
                  <a:cubicBezTo>
                    <a:pt x="1796" y="13"/>
                    <a:pt x="1830" y="41"/>
                    <a:pt x="1824" y="76"/>
                  </a:cubicBezTo>
                  <a:cubicBezTo>
                    <a:pt x="1822" y="4579"/>
                    <a:pt x="1828" y="1473"/>
                    <a:pt x="1813" y="3202"/>
                  </a:cubicBezTo>
                  <a:cubicBezTo>
                    <a:pt x="1813" y="5145"/>
                    <a:pt x="1873" y="5155"/>
                    <a:pt x="1651" y="5152"/>
                  </a:cubicBezTo>
                  <a:cubicBezTo>
                    <a:pt x="1109" y="5149"/>
                    <a:pt x="927" y="5182"/>
                    <a:pt x="939" y="5053"/>
                  </a:cubicBezTo>
                  <a:cubicBezTo>
                    <a:pt x="937" y="4431"/>
                    <a:pt x="940" y="3809"/>
                    <a:pt x="938" y="3188"/>
                  </a:cubicBezTo>
                  <a:cubicBezTo>
                    <a:pt x="921" y="3187"/>
                    <a:pt x="905" y="3187"/>
                    <a:pt x="889" y="3187"/>
                  </a:cubicBezTo>
                  <a:cubicBezTo>
                    <a:pt x="883" y="5161"/>
                    <a:pt x="902" y="5068"/>
                    <a:pt x="869" y="5095"/>
                  </a:cubicBezTo>
                  <a:cubicBezTo>
                    <a:pt x="790" y="5169"/>
                    <a:pt x="834" y="5151"/>
                    <a:pt x="137" y="5152"/>
                  </a:cubicBezTo>
                  <a:cubicBezTo>
                    <a:pt x="72" y="5156"/>
                    <a:pt x="9" y="5093"/>
                    <a:pt x="13" y="5028"/>
                  </a:cubicBezTo>
                  <a:cubicBezTo>
                    <a:pt x="14" y="2423"/>
                    <a:pt x="3" y="3614"/>
                    <a:pt x="3" y="64"/>
                  </a:cubicBezTo>
                  <a:cubicBezTo>
                    <a:pt x="0" y="0"/>
                    <a:pt x="18" y="21"/>
                    <a:pt x="339" y="18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Freeform 213">
              <a:extLst>
                <a:ext uri="{FF2B5EF4-FFF2-40B4-BE49-F238E27FC236}">
                  <a16:creationId xmlns:a16="http://schemas.microsoft.com/office/drawing/2014/main" id="{EA981BD7-2263-BD4E-80D6-FCF91A911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709" y="669697"/>
              <a:ext cx="7461" cy="50191"/>
            </a:xfrm>
            <a:custGeom>
              <a:avLst/>
              <a:gdLst>
                <a:gd name="T0" fmla="*/ 34 w 338"/>
                <a:gd name="T1" fmla="*/ 65 h 2246"/>
                <a:gd name="T2" fmla="*/ 329 w 338"/>
                <a:gd name="T3" fmla="*/ 413 h 2246"/>
                <a:gd name="T4" fmla="*/ 327 w 338"/>
                <a:gd name="T5" fmla="*/ 1937 h 2246"/>
                <a:gd name="T6" fmla="*/ 52 w 338"/>
                <a:gd name="T7" fmla="*/ 2234 h 2246"/>
                <a:gd name="T8" fmla="*/ 10 w 338"/>
                <a:gd name="T9" fmla="*/ 2163 h 2246"/>
                <a:gd name="T10" fmla="*/ 34 w 338"/>
                <a:gd name="T11" fmla="*/ 6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2246">
                  <a:moveTo>
                    <a:pt x="34" y="65"/>
                  </a:moveTo>
                  <a:cubicBezTo>
                    <a:pt x="179" y="98"/>
                    <a:pt x="338" y="272"/>
                    <a:pt x="329" y="413"/>
                  </a:cubicBezTo>
                  <a:cubicBezTo>
                    <a:pt x="327" y="921"/>
                    <a:pt x="331" y="1429"/>
                    <a:pt x="327" y="1937"/>
                  </a:cubicBezTo>
                  <a:cubicBezTo>
                    <a:pt x="293" y="2073"/>
                    <a:pt x="182" y="2184"/>
                    <a:pt x="52" y="2234"/>
                  </a:cubicBezTo>
                  <a:cubicBezTo>
                    <a:pt x="12" y="2246"/>
                    <a:pt x="13" y="2188"/>
                    <a:pt x="10" y="2163"/>
                  </a:cubicBezTo>
                  <a:cubicBezTo>
                    <a:pt x="9" y="0"/>
                    <a:pt x="0" y="91"/>
                    <a:pt x="34" y="65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214">
              <a:extLst>
                <a:ext uri="{FF2B5EF4-FFF2-40B4-BE49-F238E27FC236}">
                  <a16:creationId xmlns:a16="http://schemas.microsoft.com/office/drawing/2014/main" id="{F5B5A2A1-D9F4-C240-AAA6-6BD1174A7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348" y="670883"/>
              <a:ext cx="9326" cy="49683"/>
            </a:xfrm>
            <a:custGeom>
              <a:avLst/>
              <a:gdLst>
                <a:gd name="T0" fmla="*/ 352 w 413"/>
                <a:gd name="T1" fmla="*/ 13 h 2223"/>
                <a:gd name="T2" fmla="*/ 395 w 413"/>
                <a:gd name="T3" fmla="*/ 85 h 2223"/>
                <a:gd name="T4" fmla="*/ 352 w 413"/>
                <a:gd name="T5" fmla="*/ 2180 h 2223"/>
                <a:gd name="T6" fmla="*/ 77 w 413"/>
                <a:gd name="T7" fmla="*/ 1883 h 2223"/>
                <a:gd name="T8" fmla="*/ 352 w 413"/>
                <a:gd name="T9" fmla="*/ 1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223">
                  <a:moveTo>
                    <a:pt x="352" y="13"/>
                  </a:moveTo>
                  <a:cubicBezTo>
                    <a:pt x="392" y="0"/>
                    <a:pt x="391" y="59"/>
                    <a:pt x="395" y="85"/>
                  </a:cubicBezTo>
                  <a:cubicBezTo>
                    <a:pt x="395" y="2223"/>
                    <a:pt x="413" y="2199"/>
                    <a:pt x="352" y="2180"/>
                  </a:cubicBezTo>
                  <a:cubicBezTo>
                    <a:pt x="222" y="2130"/>
                    <a:pt x="111" y="2019"/>
                    <a:pt x="77" y="1883"/>
                  </a:cubicBezTo>
                  <a:cubicBezTo>
                    <a:pt x="66" y="314"/>
                    <a:pt x="0" y="164"/>
                    <a:pt x="352" y="1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215">
              <a:extLst>
                <a:ext uri="{FF2B5EF4-FFF2-40B4-BE49-F238E27FC236}">
                  <a16:creationId xmlns:a16="http://schemas.microsoft.com/office/drawing/2014/main" id="{9F148208-61FB-5F4E-A178-CDD4BC74D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200" y="666983"/>
              <a:ext cx="41374" cy="126157"/>
            </a:xfrm>
            <a:custGeom>
              <a:avLst/>
              <a:gdLst>
                <a:gd name="T0" fmla="*/ 83 w 1857"/>
                <a:gd name="T1" fmla="*/ 197 h 5649"/>
                <a:gd name="T2" fmla="*/ 391 w 1857"/>
                <a:gd name="T3" fmla="*/ 201 h 5649"/>
                <a:gd name="T4" fmla="*/ 607 w 1857"/>
                <a:gd name="T5" fmla="*/ 294 h 5649"/>
                <a:gd name="T6" fmla="*/ 1448 w 1857"/>
                <a:gd name="T7" fmla="*/ 209 h 5649"/>
                <a:gd name="T8" fmla="*/ 1533 w 1857"/>
                <a:gd name="T9" fmla="*/ 197 h 5649"/>
                <a:gd name="T10" fmla="*/ 1844 w 1857"/>
                <a:gd name="T11" fmla="*/ 255 h 5649"/>
                <a:gd name="T12" fmla="*/ 1774 w 1857"/>
                <a:gd name="T13" fmla="*/ 5310 h 5649"/>
                <a:gd name="T14" fmla="*/ 1082 w 1857"/>
                <a:gd name="T15" fmla="*/ 5330 h 5649"/>
                <a:gd name="T16" fmla="*/ 958 w 1857"/>
                <a:gd name="T17" fmla="*/ 3367 h 5649"/>
                <a:gd name="T18" fmla="*/ 909 w 1857"/>
                <a:gd name="T19" fmla="*/ 3367 h 5649"/>
                <a:gd name="T20" fmla="*/ 796 w 1857"/>
                <a:gd name="T21" fmla="*/ 5330 h 5649"/>
                <a:gd name="T22" fmla="*/ 157 w 1857"/>
                <a:gd name="T23" fmla="*/ 5331 h 5649"/>
                <a:gd name="T24" fmla="*/ 33 w 1857"/>
                <a:gd name="T25" fmla="*/ 5207 h 5649"/>
                <a:gd name="T26" fmla="*/ 24 w 1857"/>
                <a:gd name="T27" fmla="*/ 3019 h 5649"/>
                <a:gd name="T28" fmla="*/ 83 w 1857"/>
                <a:gd name="T29" fmla="*/ 197 h 5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5649">
                  <a:moveTo>
                    <a:pt x="83" y="197"/>
                  </a:moveTo>
                  <a:cubicBezTo>
                    <a:pt x="185" y="200"/>
                    <a:pt x="289" y="192"/>
                    <a:pt x="391" y="201"/>
                  </a:cubicBezTo>
                  <a:cubicBezTo>
                    <a:pt x="462" y="234"/>
                    <a:pt x="531" y="272"/>
                    <a:pt x="607" y="294"/>
                  </a:cubicBezTo>
                  <a:cubicBezTo>
                    <a:pt x="883" y="383"/>
                    <a:pt x="1195" y="352"/>
                    <a:pt x="1448" y="209"/>
                  </a:cubicBezTo>
                  <a:cubicBezTo>
                    <a:pt x="1474" y="193"/>
                    <a:pt x="1504" y="197"/>
                    <a:pt x="1533" y="197"/>
                  </a:cubicBezTo>
                  <a:cubicBezTo>
                    <a:pt x="1769" y="201"/>
                    <a:pt x="1857" y="178"/>
                    <a:pt x="1844" y="255"/>
                  </a:cubicBezTo>
                  <a:cubicBezTo>
                    <a:pt x="1844" y="5649"/>
                    <a:pt x="1848" y="5268"/>
                    <a:pt x="1774" y="5310"/>
                  </a:cubicBezTo>
                  <a:cubicBezTo>
                    <a:pt x="1738" y="5332"/>
                    <a:pt x="1748" y="5338"/>
                    <a:pt x="1082" y="5330"/>
                  </a:cubicBezTo>
                  <a:cubicBezTo>
                    <a:pt x="911" y="5331"/>
                    <a:pt x="965" y="5354"/>
                    <a:pt x="958" y="3367"/>
                  </a:cubicBezTo>
                  <a:cubicBezTo>
                    <a:pt x="941" y="3367"/>
                    <a:pt x="925" y="3367"/>
                    <a:pt x="909" y="3367"/>
                  </a:cubicBezTo>
                  <a:cubicBezTo>
                    <a:pt x="902" y="5387"/>
                    <a:pt x="953" y="5283"/>
                    <a:pt x="796" y="5330"/>
                  </a:cubicBezTo>
                  <a:cubicBezTo>
                    <a:pt x="583" y="5333"/>
                    <a:pt x="370" y="5330"/>
                    <a:pt x="157" y="5331"/>
                  </a:cubicBezTo>
                  <a:cubicBezTo>
                    <a:pt x="92" y="5335"/>
                    <a:pt x="29" y="5273"/>
                    <a:pt x="33" y="5207"/>
                  </a:cubicBezTo>
                  <a:cubicBezTo>
                    <a:pt x="34" y="2982"/>
                    <a:pt x="35" y="3117"/>
                    <a:pt x="24" y="3019"/>
                  </a:cubicBezTo>
                  <a:cubicBezTo>
                    <a:pt x="21" y="0"/>
                    <a:pt x="0" y="189"/>
                    <a:pt x="83" y="19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216">
              <a:extLst>
                <a:ext uri="{FF2B5EF4-FFF2-40B4-BE49-F238E27FC236}">
                  <a16:creationId xmlns:a16="http://schemas.microsoft.com/office/drawing/2014/main" id="{396687FB-B2C8-D946-9175-FA216C73E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744" y="670036"/>
              <a:ext cx="7461" cy="50191"/>
            </a:xfrm>
            <a:custGeom>
              <a:avLst/>
              <a:gdLst>
                <a:gd name="T0" fmla="*/ 36 w 335"/>
                <a:gd name="T1" fmla="*/ 57 h 2242"/>
                <a:gd name="T2" fmla="*/ 331 w 335"/>
                <a:gd name="T3" fmla="*/ 393 h 2242"/>
                <a:gd name="T4" fmla="*/ 322 w 335"/>
                <a:gd name="T5" fmla="*/ 1957 h 2242"/>
                <a:gd name="T6" fmla="*/ 27 w 335"/>
                <a:gd name="T7" fmla="*/ 2224 h 2242"/>
                <a:gd name="T8" fmla="*/ 11 w 335"/>
                <a:gd name="T9" fmla="*/ 2143 h 2242"/>
                <a:gd name="T10" fmla="*/ 36 w 335"/>
                <a:gd name="T11" fmla="*/ 57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2242">
                  <a:moveTo>
                    <a:pt x="36" y="57"/>
                  </a:moveTo>
                  <a:cubicBezTo>
                    <a:pt x="200" y="100"/>
                    <a:pt x="328" y="263"/>
                    <a:pt x="331" y="393"/>
                  </a:cubicBezTo>
                  <a:cubicBezTo>
                    <a:pt x="330" y="2019"/>
                    <a:pt x="335" y="1928"/>
                    <a:pt x="322" y="1957"/>
                  </a:cubicBezTo>
                  <a:cubicBezTo>
                    <a:pt x="253" y="2150"/>
                    <a:pt x="57" y="2242"/>
                    <a:pt x="27" y="2224"/>
                  </a:cubicBezTo>
                  <a:cubicBezTo>
                    <a:pt x="16" y="2199"/>
                    <a:pt x="11" y="2171"/>
                    <a:pt x="11" y="2143"/>
                  </a:cubicBezTo>
                  <a:cubicBezTo>
                    <a:pt x="13" y="0"/>
                    <a:pt x="0" y="85"/>
                    <a:pt x="36" y="57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217">
              <a:extLst>
                <a:ext uri="{FF2B5EF4-FFF2-40B4-BE49-F238E27FC236}">
                  <a16:creationId xmlns:a16="http://schemas.microsoft.com/office/drawing/2014/main" id="{2FBFC96C-22CB-5C4E-8CF6-8C0D7A64F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535" y="671392"/>
              <a:ext cx="7630" cy="48496"/>
            </a:xfrm>
            <a:custGeom>
              <a:avLst/>
              <a:gdLst>
                <a:gd name="T0" fmla="*/ 313 w 339"/>
                <a:gd name="T1" fmla="*/ 0 h 2173"/>
                <a:gd name="T2" fmla="*/ 313 w 339"/>
                <a:gd name="T3" fmla="*/ 2173 h 2173"/>
                <a:gd name="T4" fmla="*/ 11 w 339"/>
                <a:gd name="T5" fmla="*/ 1872 h 2173"/>
                <a:gd name="T6" fmla="*/ 9 w 339"/>
                <a:gd name="T7" fmla="*/ 348 h 2173"/>
                <a:gd name="T8" fmla="*/ 313 w 339"/>
                <a:gd name="T9" fmla="*/ 0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2173">
                  <a:moveTo>
                    <a:pt x="313" y="0"/>
                  </a:moveTo>
                  <a:cubicBezTo>
                    <a:pt x="335" y="61"/>
                    <a:pt x="339" y="2100"/>
                    <a:pt x="313" y="2173"/>
                  </a:cubicBezTo>
                  <a:cubicBezTo>
                    <a:pt x="168" y="2141"/>
                    <a:pt x="48" y="2014"/>
                    <a:pt x="11" y="1872"/>
                  </a:cubicBezTo>
                  <a:cubicBezTo>
                    <a:pt x="7" y="1364"/>
                    <a:pt x="10" y="856"/>
                    <a:pt x="9" y="348"/>
                  </a:cubicBezTo>
                  <a:cubicBezTo>
                    <a:pt x="0" y="196"/>
                    <a:pt x="179" y="18"/>
                    <a:pt x="313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218">
              <a:extLst>
                <a:ext uri="{FF2B5EF4-FFF2-40B4-BE49-F238E27FC236}">
                  <a16:creationId xmlns:a16="http://schemas.microsoft.com/office/drawing/2014/main" id="{F09C4954-FF46-5D4F-84B4-C89CC1CC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400" y="671392"/>
              <a:ext cx="7800" cy="50700"/>
            </a:xfrm>
            <a:custGeom>
              <a:avLst/>
              <a:gdLst>
                <a:gd name="T0" fmla="*/ 300 w 348"/>
                <a:gd name="T1" fmla="*/ 14 h 2268"/>
                <a:gd name="T2" fmla="*/ 342 w 348"/>
                <a:gd name="T3" fmla="*/ 75 h 2268"/>
                <a:gd name="T4" fmla="*/ 327 w 348"/>
                <a:gd name="T5" fmla="*/ 2178 h 2268"/>
                <a:gd name="T6" fmla="*/ 24 w 348"/>
                <a:gd name="T7" fmla="*/ 1861 h 2268"/>
                <a:gd name="T8" fmla="*/ 100 w 348"/>
                <a:gd name="T9" fmla="*/ 163 h 2268"/>
                <a:gd name="T10" fmla="*/ 300 w 348"/>
                <a:gd name="T11" fmla="*/ 14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2268">
                  <a:moveTo>
                    <a:pt x="300" y="14"/>
                  </a:moveTo>
                  <a:cubicBezTo>
                    <a:pt x="337" y="0"/>
                    <a:pt x="338" y="51"/>
                    <a:pt x="342" y="75"/>
                  </a:cubicBezTo>
                  <a:cubicBezTo>
                    <a:pt x="348" y="2268"/>
                    <a:pt x="346" y="2136"/>
                    <a:pt x="327" y="2178"/>
                  </a:cubicBezTo>
                  <a:cubicBezTo>
                    <a:pt x="272" y="2209"/>
                    <a:pt x="17" y="2010"/>
                    <a:pt x="24" y="1861"/>
                  </a:cubicBezTo>
                  <a:cubicBezTo>
                    <a:pt x="23" y="162"/>
                    <a:pt x="0" y="297"/>
                    <a:pt x="100" y="163"/>
                  </a:cubicBezTo>
                  <a:cubicBezTo>
                    <a:pt x="148" y="92"/>
                    <a:pt x="224" y="47"/>
                    <a:pt x="300" y="1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5DEDB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1AD6D25-24C5-F44F-B03B-2B70888A0ABE}"/>
              </a:ext>
            </a:extLst>
          </p:cNvPr>
          <p:cNvSpPr/>
          <p:nvPr/>
        </p:nvSpPr>
        <p:spPr>
          <a:xfrm>
            <a:off x="-37814" y="5099893"/>
            <a:ext cx="2326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4</a:t>
            </a:r>
            <a:r>
              <a:rPr lang="en-US" sz="1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th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priority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Economic potential of tourism and heritage</a:t>
            </a:r>
            <a:r>
              <a:rPr lang="en-LV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45C706-C4E6-AD43-9E48-18724E2C3519}"/>
              </a:ext>
            </a:extLst>
          </p:cNvPr>
          <p:cNvSpPr/>
          <p:nvPr/>
        </p:nvSpPr>
        <p:spPr>
          <a:xfrm>
            <a:off x="0" y="2236577"/>
            <a:ext cx="23879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</a:t>
            </a:r>
            <a:r>
              <a:rPr lang="en-US" sz="1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priority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Capacity building and people-to-people cooperation</a:t>
            </a:r>
            <a:endParaRPr lang="en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BF729C-4DDF-E846-9ECB-0579D6B9DC00}"/>
              </a:ext>
            </a:extLst>
          </p:cNvPr>
          <p:cNvSpPr/>
          <p:nvPr/>
        </p:nvSpPr>
        <p:spPr>
          <a:xfrm>
            <a:off x="293969" y="3266021"/>
            <a:ext cx="20943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</a:t>
            </a:r>
            <a:r>
              <a:rPr lang="en-US" sz="1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priority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Green, resilient and sustainable development</a:t>
            </a:r>
            <a:endParaRPr lang="en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4940DB-99FA-2649-B6DF-831292A918AC}"/>
              </a:ext>
            </a:extLst>
          </p:cNvPr>
          <p:cNvSpPr/>
          <p:nvPr/>
        </p:nvSpPr>
        <p:spPr>
          <a:xfrm>
            <a:off x="311929" y="4252088"/>
            <a:ext cx="209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3</a:t>
            </a:r>
            <a:r>
              <a:rPr lang="en-US" sz="1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priority</a:t>
            </a:r>
          </a:p>
          <a:p>
            <a:pPr lvl="0" algn="r"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Fair and inclusive society</a:t>
            </a:r>
            <a:endParaRPr lang="en-LV" sz="14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4D0128-1F37-F44A-A18D-30E12691891D}"/>
              </a:ext>
            </a:extLst>
          </p:cNvPr>
          <p:cNvSpPr txBox="1"/>
          <p:nvPr/>
        </p:nvSpPr>
        <p:spPr>
          <a:xfrm>
            <a:off x="293969" y="5993153"/>
            <a:ext cx="25979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300" ker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Some of participants cover several sectors and Programme prioritities</a:t>
            </a:r>
            <a:endParaRPr kumimoji="0" lang="en-US" sz="13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7A242EB-3AE2-B04E-A6AC-7B13A234143D}"/>
              </a:ext>
            </a:extLst>
          </p:cNvPr>
          <p:cNvSpPr/>
          <p:nvPr/>
        </p:nvSpPr>
        <p:spPr>
          <a:xfrm>
            <a:off x="2496177" y="4299836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E75E931-85FC-1644-8E3C-68811B374843}"/>
              </a:ext>
            </a:extLst>
          </p:cNvPr>
          <p:cNvSpPr/>
          <p:nvPr/>
        </p:nvSpPr>
        <p:spPr>
          <a:xfrm>
            <a:off x="2496177" y="3372249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87BDDD-9E48-714F-B305-48323F62D0B8}"/>
              </a:ext>
            </a:extLst>
          </p:cNvPr>
          <p:cNvSpPr/>
          <p:nvPr/>
        </p:nvSpPr>
        <p:spPr>
          <a:xfrm>
            <a:off x="2483809" y="2339885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b="1" dirty="0">
                <a:solidFill>
                  <a:sysClr val="windowText" lastClr="000000"/>
                </a:solidFill>
              </a:rPr>
              <a:t>11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F161EC4-44C0-8842-8A44-72F0EBE7D9D5}"/>
              </a:ext>
            </a:extLst>
          </p:cNvPr>
          <p:cNvSpPr/>
          <p:nvPr/>
        </p:nvSpPr>
        <p:spPr>
          <a:xfrm>
            <a:off x="2533185" y="5214360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b="1" dirty="0">
                <a:solidFill>
                  <a:sysClr val="windowText" lastClr="000000"/>
                </a:solidFill>
              </a:rPr>
              <a:t>6</a:t>
            </a: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BDB23A30-697F-0D4A-8DB2-4955FC963127}"/>
              </a:ext>
            </a:extLst>
          </p:cNvPr>
          <p:cNvCxnSpPr>
            <a:cxnSpLocks/>
            <a:stCxn id="8" idx="1"/>
            <a:endCxn id="48" idx="6"/>
          </p:cNvCxnSpPr>
          <p:nvPr/>
        </p:nvCxnSpPr>
        <p:spPr>
          <a:xfrm rot="10800000">
            <a:off x="3180987" y="2633535"/>
            <a:ext cx="687240" cy="11967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42B0E0D2-2F7C-2442-BF8C-B4458DFC6DE4}"/>
              </a:ext>
            </a:extLst>
          </p:cNvPr>
          <p:cNvCxnSpPr>
            <a:cxnSpLocks/>
            <a:stCxn id="8" idx="1"/>
            <a:endCxn id="47" idx="6"/>
          </p:cNvCxnSpPr>
          <p:nvPr/>
        </p:nvCxnSpPr>
        <p:spPr>
          <a:xfrm rot="10800000">
            <a:off x="3193355" y="3665899"/>
            <a:ext cx="674872" cy="16435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ADD28666-255E-2F4A-AEFD-DF26FA301A6D}"/>
              </a:ext>
            </a:extLst>
          </p:cNvPr>
          <p:cNvCxnSpPr>
            <a:cxnSpLocks/>
            <a:stCxn id="8" idx="1"/>
            <a:endCxn id="46" idx="6"/>
          </p:cNvCxnSpPr>
          <p:nvPr/>
        </p:nvCxnSpPr>
        <p:spPr>
          <a:xfrm rot="10800000" flipV="1">
            <a:off x="3193355" y="3830252"/>
            <a:ext cx="674872" cy="76323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E2BF27BD-30E0-FE40-B6E3-26BC452DE2E7}"/>
              </a:ext>
            </a:extLst>
          </p:cNvPr>
          <p:cNvCxnSpPr>
            <a:cxnSpLocks/>
            <a:stCxn id="8" idx="1"/>
            <a:endCxn id="49" idx="6"/>
          </p:cNvCxnSpPr>
          <p:nvPr/>
        </p:nvCxnSpPr>
        <p:spPr>
          <a:xfrm rot="10800000" flipV="1">
            <a:off x="3230363" y="3830252"/>
            <a:ext cx="637864" cy="167775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870D7CA-1C96-674B-9527-01265F3BA6E0}"/>
              </a:ext>
            </a:extLst>
          </p:cNvPr>
          <p:cNvSpPr/>
          <p:nvPr/>
        </p:nvSpPr>
        <p:spPr>
          <a:xfrm>
            <a:off x="6419785" y="4951896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0933008-2CDA-C244-9D15-1245994E2867}"/>
              </a:ext>
            </a:extLst>
          </p:cNvPr>
          <p:cNvSpPr/>
          <p:nvPr/>
        </p:nvSpPr>
        <p:spPr>
          <a:xfrm>
            <a:off x="7116963" y="4986406"/>
            <a:ext cx="1505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From Programme bodies</a:t>
            </a:r>
            <a:endParaRPr lang="en-LV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238D9924-98B2-424E-A264-7BB2927AC476}"/>
              </a:ext>
            </a:extLst>
          </p:cNvPr>
          <p:cNvCxnSpPr>
            <a:cxnSpLocks/>
            <a:stCxn id="8" idx="3"/>
            <a:endCxn id="65" idx="2"/>
          </p:cNvCxnSpPr>
          <p:nvPr/>
        </p:nvCxnSpPr>
        <p:spPr>
          <a:xfrm>
            <a:off x="5484913" y="3830253"/>
            <a:ext cx="934872" cy="1415293"/>
          </a:xfrm>
          <a:prstGeom prst="curvedConnector3">
            <a:avLst>
              <a:gd name="adj1" fmla="val 3810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A21B54D1-49D5-0343-8358-D268C697AD30}"/>
              </a:ext>
            </a:extLst>
          </p:cNvPr>
          <p:cNvSpPr/>
          <p:nvPr/>
        </p:nvSpPr>
        <p:spPr>
          <a:xfrm>
            <a:off x="6389850" y="2451093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4712F1-EA5B-9E44-A80F-9187AC05CBF3}"/>
              </a:ext>
            </a:extLst>
          </p:cNvPr>
          <p:cNvSpPr/>
          <p:nvPr/>
        </p:nvSpPr>
        <p:spPr>
          <a:xfrm>
            <a:off x="7087028" y="2630932"/>
            <a:ext cx="697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NGO</a:t>
            </a:r>
            <a:endParaRPr lang="en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6BD7F5-89B7-6C43-9C7A-6060128446C9}"/>
              </a:ext>
            </a:extLst>
          </p:cNvPr>
          <p:cNvSpPr/>
          <p:nvPr/>
        </p:nvSpPr>
        <p:spPr>
          <a:xfrm>
            <a:off x="6389850" y="3073155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dirty="0">
                <a:solidFill>
                  <a:sysClr val="windowText" lastClr="000000"/>
                </a:solidFill>
              </a:rPr>
              <a:t>12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6B9DDB2-CD06-1A42-917B-BA62F95F8BE7}"/>
              </a:ext>
            </a:extLst>
          </p:cNvPr>
          <p:cNvSpPr/>
          <p:nvPr/>
        </p:nvSpPr>
        <p:spPr>
          <a:xfrm>
            <a:off x="6904132" y="3090794"/>
            <a:ext cx="1500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Government institutions</a:t>
            </a:r>
            <a:endParaRPr lang="en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8A63A22-C5F9-C54B-A6A8-B0D42DBFA278}"/>
              </a:ext>
            </a:extLst>
          </p:cNvPr>
          <p:cNvSpPr/>
          <p:nvPr/>
        </p:nvSpPr>
        <p:spPr>
          <a:xfrm>
            <a:off x="6405614" y="3678094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AB0142-034A-3A45-88E7-4B6F53742175}"/>
              </a:ext>
            </a:extLst>
          </p:cNvPr>
          <p:cNvSpPr/>
          <p:nvPr/>
        </p:nvSpPr>
        <p:spPr>
          <a:xfrm>
            <a:off x="7087028" y="3718369"/>
            <a:ext cx="1843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Research &amp; education institutions</a:t>
            </a:r>
            <a:endParaRPr lang="en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C7C5DBE-6334-8945-BBE8-49CB10ADD996}"/>
              </a:ext>
            </a:extLst>
          </p:cNvPr>
          <p:cNvSpPr/>
          <p:nvPr/>
        </p:nvSpPr>
        <p:spPr>
          <a:xfrm>
            <a:off x="6389850" y="4305669"/>
            <a:ext cx="697178" cy="58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B9124F5-1171-5A45-A770-2532206211A8}"/>
              </a:ext>
            </a:extLst>
          </p:cNvPr>
          <p:cNvSpPr/>
          <p:nvPr/>
        </p:nvSpPr>
        <p:spPr>
          <a:xfrm>
            <a:off x="7071264" y="4345944"/>
            <a:ext cx="1843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Local authorities</a:t>
            </a:r>
            <a:endParaRPr lang="en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3" name="Curved Connector 122">
            <a:extLst>
              <a:ext uri="{FF2B5EF4-FFF2-40B4-BE49-F238E27FC236}">
                <a16:creationId xmlns:a16="http://schemas.microsoft.com/office/drawing/2014/main" id="{8517FCBB-5444-8E46-A399-42802AD1E45B}"/>
              </a:ext>
            </a:extLst>
          </p:cNvPr>
          <p:cNvCxnSpPr>
            <a:cxnSpLocks/>
            <a:stCxn id="8" idx="3"/>
            <a:endCxn id="77" idx="2"/>
          </p:cNvCxnSpPr>
          <p:nvPr/>
        </p:nvCxnSpPr>
        <p:spPr>
          <a:xfrm>
            <a:off x="5484913" y="3830253"/>
            <a:ext cx="904937" cy="76906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>
            <a:extLst>
              <a:ext uri="{FF2B5EF4-FFF2-40B4-BE49-F238E27FC236}">
                <a16:creationId xmlns:a16="http://schemas.microsoft.com/office/drawing/2014/main" id="{E96843AB-9302-C146-9446-B5B9745BA6E9}"/>
              </a:ext>
            </a:extLst>
          </p:cNvPr>
          <p:cNvCxnSpPr>
            <a:cxnSpLocks/>
            <a:stCxn id="8" idx="3"/>
            <a:endCxn id="75" idx="2"/>
          </p:cNvCxnSpPr>
          <p:nvPr/>
        </p:nvCxnSpPr>
        <p:spPr>
          <a:xfrm>
            <a:off x="5484913" y="3830253"/>
            <a:ext cx="920701" cy="14149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>
            <a:extLst>
              <a:ext uri="{FF2B5EF4-FFF2-40B4-BE49-F238E27FC236}">
                <a16:creationId xmlns:a16="http://schemas.microsoft.com/office/drawing/2014/main" id="{5DB41F9A-B643-E84F-8865-DDA43BF6A28E}"/>
              </a:ext>
            </a:extLst>
          </p:cNvPr>
          <p:cNvCxnSpPr>
            <a:cxnSpLocks/>
            <a:stCxn id="8" idx="3"/>
            <a:endCxn id="73" idx="2"/>
          </p:cNvCxnSpPr>
          <p:nvPr/>
        </p:nvCxnSpPr>
        <p:spPr>
          <a:xfrm flipV="1">
            <a:off x="5484913" y="3366805"/>
            <a:ext cx="904937" cy="46344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1723A7A3-56C9-4747-8A99-7E4C604FFDE4}"/>
              </a:ext>
            </a:extLst>
          </p:cNvPr>
          <p:cNvCxnSpPr>
            <a:cxnSpLocks/>
            <a:stCxn id="8" idx="3"/>
            <a:endCxn id="71" idx="2"/>
          </p:cNvCxnSpPr>
          <p:nvPr/>
        </p:nvCxnSpPr>
        <p:spPr>
          <a:xfrm flipV="1">
            <a:off x="5484913" y="2744743"/>
            <a:ext cx="904937" cy="108551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20A2F9E-D794-0D4B-92D9-D0E88B7029B7}"/>
              </a:ext>
            </a:extLst>
          </p:cNvPr>
          <p:cNvGrpSpPr/>
          <p:nvPr/>
        </p:nvGrpSpPr>
        <p:grpSpPr>
          <a:xfrm>
            <a:off x="3951765" y="4220749"/>
            <a:ext cx="1431849" cy="772434"/>
            <a:chOff x="4437389" y="5473663"/>
            <a:chExt cx="1431849" cy="772434"/>
          </a:xfrm>
        </p:grpSpPr>
        <p:pic>
          <p:nvPicPr>
            <p:cNvPr id="139" name="Picture 13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48F0DDC-A2A4-0C4D-8DF8-BEB125FD0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437389" y="5493450"/>
              <a:ext cx="695527" cy="390278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80FA1E60-652C-064B-8C3A-0EABF9738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958" r="1023" b="20175"/>
            <a:stretch/>
          </p:blipFill>
          <p:spPr>
            <a:xfrm>
              <a:off x="5173711" y="5473663"/>
              <a:ext cx="695527" cy="420695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4C5C441-490B-3142-B604-61AFA3813973}"/>
                </a:ext>
              </a:extLst>
            </p:cNvPr>
            <p:cNvSpPr txBox="1"/>
            <p:nvPr/>
          </p:nvSpPr>
          <p:spPr>
            <a:xfrm>
              <a:off x="4437389" y="5922932"/>
              <a:ext cx="695527" cy="3231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26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14262EE-0AC4-854C-8242-64BBFB7E111B}"/>
                </a:ext>
              </a:extLst>
            </p:cNvPr>
            <p:cNvSpPr txBox="1"/>
            <p:nvPr/>
          </p:nvSpPr>
          <p:spPr>
            <a:xfrm>
              <a:off x="5184759" y="5918890"/>
              <a:ext cx="673429" cy="3231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1A916E0-8F08-AA4E-92F5-110E420E1848}"/>
              </a:ext>
            </a:extLst>
          </p:cNvPr>
          <p:cNvCxnSpPr>
            <a:cxnSpLocks/>
          </p:cNvCxnSpPr>
          <p:nvPr/>
        </p:nvCxnSpPr>
        <p:spPr>
          <a:xfrm>
            <a:off x="8882137" y="2081761"/>
            <a:ext cx="0" cy="4566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0C892DE9-1090-364E-A5A7-C4846F192121}"/>
              </a:ext>
            </a:extLst>
          </p:cNvPr>
          <p:cNvSpPr txBox="1"/>
          <p:nvPr/>
        </p:nvSpPr>
        <p:spPr>
          <a:xfrm>
            <a:off x="9141634" y="2242401"/>
            <a:ext cx="259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ker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As a result, discussed: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E0F448-73A2-0A4D-BB56-EB1B560AFEA1}"/>
              </a:ext>
            </a:extLst>
          </p:cNvPr>
          <p:cNvSpPr txBox="1"/>
          <p:nvPr/>
        </p:nvSpPr>
        <p:spPr>
          <a:xfrm>
            <a:off x="8867526" y="2638013"/>
            <a:ext cx="3205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Previous knowledge that shall be used for CBC directions in new Programme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More precise</a:t>
            </a:r>
            <a:r>
              <a:rPr lang="lv-LV" sz="1600" ker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focus &amp; scope for CBC challenges for PO2/SO4 &amp; PO2/SO7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16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1600" ker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Most important challenges &amp; target groups to be approached by CBC under PO4/SO3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lv-LV" sz="1600" kern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1600" ker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Capitalisation of previous results &amp; new CBC challenges of PO4/SO5</a:t>
            </a:r>
            <a:endParaRPr lang="en-US" sz="1600" kern="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4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742CBC3-2B12-4B1E-81FB-F2CC091736D3}"/>
              </a:ext>
            </a:extLst>
          </p:cNvPr>
          <p:cNvSpPr txBox="1"/>
          <p:nvPr/>
        </p:nvSpPr>
        <p:spPr>
          <a:xfrm>
            <a:off x="0" y="-27873"/>
            <a:ext cx="12228512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  <a:r>
              <a:rPr lang="lv-LV" sz="3600" dirty="0">
                <a:solidFill>
                  <a:schemeClr val="bg1"/>
                </a:solidFill>
                <a:latin typeface="Verdana Pro" panose="020B0604020202020204" pitchFamily="34" charset="0"/>
                <a:ea typeface="+mn-ea"/>
                <a:cs typeface="+mn-cs"/>
              </a:rPr>
              <a:t>SELECTED PRIORITIES</a:t>
            </a:r>
            <a:r>
              <a:rPr lang="lv-LV" sz="3600">
                <a:solidFill>
                  <a:schemeClr val="bg1"/>
                </a:solidFill>
                <a:latin typeface="Verdana Pro" panose="020B0604020202020204" pitchFamily="34" charset="0"/>
                <a:ea typeface="+mn-ea"/>
                <a:cs typeface="+mn-cs"/>
              </a:rPr>
              <a:t>, </a:t>
            </a:r>
            <a:r>
              <a:rPr lang="lv-LV" sz="3600">
                <a:solidFill>
                  <a:schemeClr val="bg1"/>
                </a:solidFill>
                <a:latin typeface="Verdana Pro" panose="020B0604020202020204" pitchFamily="34" charset="0"/>
              </a:rPr>
              <a:t>PO, SO, ISO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 Pro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6CBD51-EF43-4CF6-BC5C-6E2BCC3508F0}"/>
              </a:ext>
            </a:extLst>
          </p:cNvPr>
          <p:cNvSpPr/>
          <p:nvPr/>
        </p:nvSpPr>
        <p:spPr>
          <a:xfrm>
            <a:off x="533393" y="1327599"/>
            <a:ext cx="2622546" cy="99185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/>
              <a:t>1. Capacity </a:t>
            </a:r>
            <a:r>
              <a:rPr lang="lv-LV" sz="2000" dirty="0"/>
              <a:t>building and people-to-people cooperation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DC71C7-1CAB-4C13-A98A-3CCE9F5AAFE9}"/>
              </a:ext>
            </a:extLst>
          </p:cNvPr>
          <p:cNvSpPr/>
          <p:nvPr/>
        </p:nvSpPr>
        <p:spPr>
          <a:xfrm>
            <a:off x="3365233" y="1342670"/>
            <a:ext cx="2810713" cy="976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/>
              <a:t>2. Green</a:t>
            </a:r>
            <a:r>
              <a:rPr lang="lv-LV" sz="2000" dirty="0"/>
              <a:t>, resilient and sustainable development 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9BF26-9FC4-44CA-83D4-B7B81F767549}"/>
              </a:ext>
            </a:extLst>
          </p:cNvPr>
          <p:cNvSpPr/>
          <p:nvPr/>
        </p:nvSpPr>
        <p:spPr>
          <a:xfrm>
            <a:off x="6377720" y="1355371"/>
            <a:ext cx="2661350" cy="96407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/>
              <a:t>3. Fair </a:t>
            </a:r>
            <a:r>
              <a:rPr lang="lv-LV" sz="2000" dirty="0"/>
              <a:t>and inclusive society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5607A-A544-4F9F-9C61-F4AD99BEC1B5}"/>
              </a:ext>
            </a:extLst>
          </p:cNvPr>
          <p:cNvSpPr/>
          <p:nvPr/>
        </p:nvSpPr>
        <p:spPr>
          <a:xfrm>
            <a:off x="9209559" y="1355372"/>
            <a:ext cx="2441897" cy="96407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/>
              <a:t>4. Economic </a:t>
            </a:r>
            <a:r>
              <a:rPr lang="lv-LV" sz="2000" dirty="0"/>
              <a:t>potential of tourism and heritage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871C59-E17E-47C0-9346-4421D8F82933}"/>
              </a:ext>
            </a:extLst>
          </p:cNvPr>
          <p:cNvSpPr/>
          <p:nvPr/>
        </p:nvSpPr>
        <p:spPr>
          <a:xfrm>
            <a:off x="683750" y="2550460"/>
            <a:ext cx="2321832" cy="15499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ISO/</a:t>
            </a:r>
            <a:r>
              <a:rPr lang="en-GB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SO </a:t>
            </a:r>
            <a:r>
              <a:rPr lang="lv-LV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</a:t>
            </a:r>
            <a:r>
              <a:rPr lang="en-GB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Other actions to support better cooperation governance</a:t>
            </a:r>
            <a:endParaRPr lang="en-US" sz="19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0AC94-5499-48AF-A55E-BAECB62B9FB9}"/>
              </a:ext>
            </a:extLst>
          </p:cNvPr>
          <p:cNvSpPr/>
          <p:nvPr/>
        </p:nvSpPr>
        <p:spPr>
          <a:xfrm>
            <a:off x="3350087" y="2545106"/>
            <a:ext cx="2810713" cy="21077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PO2/</a:t>
            </a:r>
            <a:r>
              <a:rPr lang="en-GB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SO4: 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Promoting </a:t>
            </a:r>
            <a:r>
              <a:rPr lang="en-US" sz="1900" b="1" i="0" dirty="0">
                <a:solidFill>
                  <a:srgbClr val="000000"/>
                </a:solidFill>
                <a:effectLst/>
              </a:rPr>
              <a:t>climate change adaptation and disaster risk prevention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, resilience, taking into account eco-system based approaches</a:t>
            </a:r>
            <a:endParaRPr lang="en-US" sz="19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22C005-4AF3-420B-A0B1-3E76C97F522B}"/>
              </a:ext>
            </a:extLst>
          </p:cNvPr>
          <p:cNvSpPr/>
          <p:nvPr/>
        </p:nvSpPr>
        <p:spPr>
          <a:xfrm>
            <a:off x="3365233" y="4697805"/>
            <a:ext cx="2810713" cy="2107728"/>
          </a:xfrm>
          <a:prstGeom prst="rect">
            <a:avLst/>
          </a:prstGeom>
          <a:solidFill>
            <a:srgbClr val="BFEBC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PO2/ </a:t>
            </a:r>
            <a:r>
              <a:rPr lang="en-GB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SO</a:t>
            </a:r>
            <a:r>
              <a:rPr lang="lv-LV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7 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Enhancing protection and </a:t>
            </a:r>
            <a:r>
              <a:rPr lang="en-US" sz="1900" b="1" i="0" dirty="0">
                <a:solidFill>
                  <a:srgbClr val="000000"/>
                </a:solidFill>
                <a:effectLst/>
              </a:rPr>
              <a:t>preservation of nature, biodiversity and green infrastructure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, including in urban areas, and reducing all forms of pollution</a:t>
            </a:r>
            <a:endParaRPr lang="en-US" sz="19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439893-B218-4610-A70D-F481D5D67689}"/>
              </a:ext>
            </a:extLst>
          </p:cNvPr>
          <p:cNvSpPr/>
          <p:nvPr/>
        </p:nvSpPr>
        <p:spPr>
          <a:xfrm>
            <a:off x="6377721" y="2515665"/>
            <a:ext cx="2661350" cy="35543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PO4/</a:t>
            </a:r>
            <a:r>
              <a:rPr lang="en-GB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</a:t>
            </a:r>
            <a:r>
              <a:rPr lang="lv-LV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GB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endParaRPr lang="en-US" sz="19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1900" b="0" i="0" dirty="0">
                <a:solidFill>
                  <a:srgbClr val="000000"/>
                </a:solidFill>
                <a:effectLst/>
              </a:rPr>
              <a:t>Promoting the </a:t>
            </a:r>
            <a:r>
              <a:rPr lang="en-US" sz="1900" b="1" i="0" dirty="0">
                <a:solidFill>
                  <a:srgbClr val="000000"/>
                </a:solidFill>
                <a:effectLst/>
              </a:rPr>
              <a:t>socioeconomic inclusion of </a:t>
            </a:r>
            <a:r>
              <a:rPr lang="en-US" sz="1900" i="0" dirty="0">
                <a:solidFill>
                  <a:srgbClr val="000000"/>
                </a:solidFill>
                <a:effectLst/>
              </a:rPr>
              <a:t>marginalised communities, low-income households 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and </a:t>
            </a:r>
            <a:r>
              <a:rPr lang="en-US" sz="1900" b="1" i="0" dirty="0">
                <a:solidFill>
                  <a:srgbClr val="000000"/>
                </a:solidFill>
                <a:effectLst/>
              </a:rPr>
              <a:t>disadvantaged groups 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including people with special needs, through integrated actions including housing and social services</a:t>
            </a:r>
            <a:endParaRPr lang="en-US" sz="19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30B7B052-7747-4880-ADD8-459A054D9C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752" y="6350558"/>
            <a:ext cx="1229248" cy="50744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BA3B87-EBFB-40AB-8A40-FFD5F3DC6DED}"/>
              </a:ext>
            </a:extLst>
          </p:cNvPr>
          <p:cNvSpPr/>
          <p:nvPr/>
        </p:nvSpPr>
        <p:spPr>
          <a:xfrm>
            <a:off x="9209558" y="2515666"/>
            <a:ext cx="2441897" cy="2400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PO4/</a:t>
            </a:r>
            <a:r>
              <a:rPr lang="en-GB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SO5: </a:t>
            </a:r>
            <a:endParaRPr lang="en-US" sz="19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1900" b="0" i="0" dirty="0">
                <a:solidFill>
                  <a:srgbClr val="000000"/>
                </a:solidFill>
                <a:effectLst/>
              </a:rPr>
              <a:t>Enhancing the role of </a:t>
            </a:r>
            <a:r>
              <a:rPr lang="en-US" sz="1900" b="1" i="0" dirty="0">
                <a:solidFill>
                  <a:srgbClr val="000000"/>
                </a:solidFill>
                <a:effectLst/>
              </a:rPr>
              <a:t>culture and sustainable tourism </a:t>
            </a:r>
            <a:r>
              <a:rPr lang="en-US" sz="1900" b="0" i="0" dirty="0">
                <a:solidFill>
                  <a:srgbClr val="000000"/>
                </a:solidFill>
                <a:effectLst/>
              </a:rPr>
              <a:t>in economic development, social inclusion and social innovation</a:t>
            </a:r>
            <a:endParaRPr lang="en-US" sz="1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E70233-07A9-814B-A166-CA8D6BA2E8EA}"/>
              </a:ext>
            </a:extLst>
          </p:cNvPr>
          <p:cNvSpPr/>
          <p:nvPr/>
        </p:nvSpPr>
        <p:spPr>
          <a:xfrm>
            <a:off x="0" y="787963"/>
            <a:ext cx="12191999" cy="308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2200" dirty="0"/>
              <a:t>Policy Objectives (PO), Specific Objectives (SO) &amp; INTERREG Specific Objectives (ISO) as the framework defined by EC</a:t>
            </a:r>
          </a:p>
        </p:txBody>
      </p:sp>
    </p:spTree>
    <p:extLst>
      <p:ext uri="{BB962C8B-B14F-4D97-AF65-F5344CB8AC3E}">
        <p14:creationId xmlns:p14="http://schemas.microsoft.com/office/powerpoint/2010/main" val="77589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8BAC449-DE6E-49BB-B4FA-77F0366E5C7E}"/>
              </a:ext>
            </a:extLst>
          </p:cNvPr>
          <p:cNvSpPr/>
          <p:nvPr/>
        </p:nvSpPr>
        <p:spPr>
          <a:xfrm>
            <a:off x="9719563" y="2345255"/>
            <a:ext cx="2427466" cy="202477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erritorial inequalities in terms of welfare, jobs, education, healthcare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4" name="Graphic 13" descr="Connections with solid fill">
            <a:extLst>
              <a:ext uri="{FF2B5EF4-FFF2-40B4-BE49-F238E27FC236}">
                <a16:creationId xmlns:a16="http://schemas.microsoft.com/office/drawing/2014/main" id="{094D044D-6FE5-4E34-9738-8C809B5AE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5967" y="2111646"/>
            <a:ext cx="3525520" cy="35255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BA0A37-4F06-4163-B5DB-D88DACE1E493}"/>
              </a:ext>
            </a:extLst>
          </p:cNvPr>
          <p:cNvSpPr/>
          <p:nvPr/>
        </p:nvSpPr>
        <p:spPr>
          <a:xfrm>
            <a:off x="7686391" y="4768151"/>
            <a:ext cx="2427465" cy="1949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 new solutions and additional administrative capacity needed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6CFB87-A529-4614-9249-6C3590F7D113}"/>
              </a:ext>
            </a:extLst>
          </p:cNvPr>
          <p:cNvSpPr/>
          <p:nvPr/>
        </p:nvSpPr>
        <p:spPr>
          <a:xfrm>
            <a:off x="7263524" y="629894"/>
            <a:ext cx="2427465" cy="187214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nsufficient involvement of society in decision making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A3575-6FBA-4FD5-8C95-E6F85A8CFDA6}"/>
              </a:ext>
            </a:extLst>
          </p:cNvPr>
          <p:cNvSpPr txBox="1"/>
          <p:nvPr/>
        </p:nvSpPr>
        <p:spPr>
          <a:xfrm>
            <a:off x="172238" y="-7240"/>
            <a:ext cx="11727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Capacity Building and People-to-People cooperation - CHALLENGES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8668254-F91C-4488-BC43-FA119AD5F9B7}"/>
              </a:ext>
            </a:extLst>
          </p:cNvPr>
          <p:cNvSpPr/>
          <p:nvPr/>
        </p:nvSpPr>
        <p:spPr>
          <a:xfrm>
            <a:off x="4451420" y="2405545"/>
            <a:ext cx="2427466" cy="1949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rgbClr val="374C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remote areas have fewer  opportunities, less access to  public services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39766-7389-4AE0-A9CC-DAF32D98D290}"/>
              </a:ext>
            </a:extLst>
          </p:cNvPr>
          <p:cNvSpPr txBox="1"/>
          <p:nvPr/>
        </p:nvSpPr>
        <p:spPr>
          <a:xfrm>
            <a:off x="172238" y="2150277"/>
            <a:ext cx="49337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Depopulation of Programme area 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(6,6% in LT, and 6.1% in LV)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240DA-6439-4E7F-8BE7-C2EB02EB01D7}"/>
              </a:ext>
            </a:extLst>
          </p:cNvPr>
          <p:cNvSpPr txBox="1"/>
          <p:nvPr/>
        </p:nvSpPr>
        <p:spPr>
          <a:xfrm>
            <a:off x="159519" y="3199434"/>
            <a:ext cx="4714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population density in the </a:t>
            </a:r>
          </a:p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D73B13-075F-451D-A530-644E75B92F2D}"/>
              </a:ext>
            </a:extLst>
          </p:cNvPr>
          <p:cNvSpPr txBox="1"/>
          <p:nvPr/>
        </p:nvSpPr>
        <p:spPr>
          <a:xfrm>
            <a:off x="172238" y="4234067"/>
            <a:ext cx="6360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 territorial and thematic settings in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LV and LT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ABD8A4-1364-448F-B0E6-C6D1864A9E4E}"/>
              </a:ext>
            </a:extLst>
          </p:cNvPr>
          <p:cNvSpPr txBox="1"/>
          <p:nvPr/>
        </p:nvSpPr>
        <p:spPr>
          <a:xfrm>
            <a:off x="159518" y="5283224"/>
            <a:ext cx="5296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 pandemic lockdown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Graphic 24" descr="Right pointing backhand index outline">
            <a:extLst>
              <a:ext uri="{FF2B5EF4-FFF2-40B4-BE49-F238E27FC236}">
                <a16:creationId xmlns:a16="http://schemas.microsoft.com/office/drawing/2014/main" id="{C440F166-A4C9-4650-83CA-1F9D906BA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2560" y="5673432"/>
            <a:ext cx="1258860" cy="12588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D80E12-A348-4FAC-B1A6-4995CAC5B39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10" y="6362062"/>
            <a:ext cx="1089990" cy="51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1C468AC-9E69-4612-A0A7-5034522295FB}"/>
              </a:ext>
            </a:extLst>
          </p:cNvPr>
          <p:cNvSpPr/>
          <p:nvPr/>
        </p:nvSpPr>
        <p:spPr>
          <a:xfrm>
            <a:off x="1778558" y="40193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71515" cy="6858000"/>
          </a:xfr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/>
          <a:p>
            <a:br>
              <a:rPr lang="lv-LV"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</a:t>
            </a:r>
            <a:r>
              <a:rPr lang="en-GB" sz="3600" b="1" dirty="0">
                <a:solidFill>
                  <a:schemeClr val="bg1"/>
                </a:solidFill>
              </a:rPr>
              <a:t>Capacity building and people-to-people cooperation</a:t>
            </a:r>
            <a:br>
              <a:rPr lang="en-GB" sz="3600" b="1" dirty="0">
                <a:solidFill>
                  <a:schemeClr val="bg1"/>
                </a:solidFill>
              </a:rPr>
            </a:br>
            <a:br>
              <a:rPr lang="lv-LV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3EA17-B829-41DB-AD06-FB0737DEB1A7}"/>
              </a:ext>
            </a:extLst>
          </p:cNvPr>
          <p:cNvSpPr txBox="1"/>
          <p:nvPr/>
        </p:nvSpPr>
        <p:spPr>
          <a:xfrm>
            <a:off x="4479017" y="1165104"/>
            <a:ext cx="7486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fficient joint solutions and pilot actions for development/ improvement of public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567E1-416C-4D79-A247-B93AD02E63A8}"/>
              </a:ext>
            </a:extLst>
          </p:cNvPr>
          <p:cNvSpPr txBox="1"/>
          <p:nvPr/>
        </p:nvSpPr>
        <p:spPr>
          <a:xfrm>
            <a:off x="4456056" y="2166657"/>
            <a:ext cx="7486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400" b="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>
                <a:solidFill>
                  <a:schemeClr val="tx1"/>
                </a:solidFill>
              </a:rPr>
              <a:t>eople-to-people actions and involvement of society </a:t>
            </a:r>
            <a:r>
              <a:rPr lang="en-GB" sz="2400" dirty="0"/>
              <a:t>in the field of healthy lifestyle, education</a:t>
            </a:r>
            <a:r>
              <a:rPr lang="en-LV" sz="2400" dirty="0"/>
              <a:t>, </a:t>
            </a:r>
            <a:r>
              <a:rPr lang="en-GB" sz="2400" dirty="0"/>
              <a:t>cultural heritage promotion</a:t>
            </a:r>
            <a:endParaRPr lang="en-GB" sz="2400" b="1" dirty="0">
              <a:solidFill>
                <a:srgbClr val="20212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834470-D46A-4A22-8D95-F8E13793A619}"/>
              </a:ext>
            </a:extLst>
          </p:cNvPr>
          <p:cNvSpPr txBox="1"/>
          <p:nvPr/>
        </p:nvSpPr>
        <p:spPr>
          <a:xfrm>
            <a:off x="4456056" y="3464493"/>
            <a:ext cx="7157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C</a:t>
            </a:r>
            <a:r>
              <a:rPr lang="en-GB" sz="2400" dirty="0">
                <a:solidFill>
                  <a:schemeClr val="tx1"/>
                </a:solidFill>
              </a:rPr>
              <a:t>apacity building, transfer of good practices and development of necessary competences of local and regional authorities </a:t>
            </a:r>
          </a:p>
        </p:txBody>
      </p:sp>
      <p:pic>
        <p:nvPicPr>
          <p:cNvPr id="12" name="Graphic 11" descr="A puzzle">
            <a:extLst>
              <a:ext uri="{FF2B5EF4-FFF2-40B4-BE49-F238E27FC236}">
                <a16:creationId xmlns:a16="http://schemas.microsoft.com/office/drawing/2014/main" id="{CAB9FBE7-2441-40A8-9D13-F88701E7F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2567305" y="4856321"/>
            <a:ext cx="2356312" cy="2356312"/>
          </a:xfrm>
          <a:prstGeom prst="rect">
            <a:avLst/>
          </a:prstGeom>
        </p:spPr>
      </p:pic>
      <p:pic>
        <p:nvPicPr>
          <p:cNvPr id="15" name="Graphic 14" descr="A puzzle piece">
            <a:extLst>
              <a:ext uri="{FF2B5EF4-FFF2-40B4-BE49-F238E27FC236}">
                <a16:creationId xmlns:a16="http://schemas.microsoft.com/office/drawing/2014/main" id="{CBFCDF93-2090-472B-A576-D94371852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52102" y="-823336"/>
            <a:ext cx="2280902" cy="2280902"/>
          </a:xfrm>
          <a:prstGeom prst="rect">
            <a:avLst/>
          </a:prstGeom>
        </p:spPr>
      </p:pic>
      <p:pic>
        <p:nvPicPr>
          <p:cNvPr id="6" name="Graphic 5" descr="Users with solid fill">
            <a:extLst>
              <a:ext uri="{FF2B5EF4-FFF2-40B4-BE49-F238E27FC236}">
                <a16:creationId xmlns:a16="http://schemas.microsoft.com/office/drawing/2014/main" id="{450E9D59-D4FF-0B40-BB3E-F5D09B5AB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7485" y="4851943"/>
            <a:ext cx="1172383" cy="11723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7629A5-10A1-9D47-BF9C-987EC6F32FAB}"/>
              </a:ext>
            </a:extLst>
          </p:cNvPr>
          <p:cNvSpPr/>
          <p:nvPr/>
        </p:nvSpPr>
        <p:spPr>
          <a:xfrm>
            <a:off x="4479017" y="5703617"/>
            <a:ext cx="74868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Potential partners</a:t>
            </a:r>
            <a:endParaRPr lang="en-LV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national, regional, local public authorities, public equivalent bodies and NGO’s</a:t>
            </a:r>
            <a:r>
              <a:rPr lang="en-LV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6" name="Graphic 15" descr="Postit Notes with solid fill">
            <a:extLst>
              <a:ext uri="{FF2B5EF4-FFF2-40B4-BE49-F238E27FC236}">
                <a16:creationId xmlns:a16="http://schemas.microsoft.com/office/drawing/2014/main" id="{1A426BF6-FFCC-F141-9B6F-27CAD5B96F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39621" y="158754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FDF8C0-9D73-834E-9DD7-9CE520D4C644}"/>
              </a:ext>
            </a:extLst>
          </p:cNvPr>
          <p:cNvSpPr/>
          <p:nvPr/>
        </p:nvSpPr>
        <p:spPr>
          <a:xfrm>
            <a:off x="6800066" y="465935"/>
            <a:ext cx="2644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Indicative activities</a:t>
            </a:r>
            <a:endParaRPr lang="en-LV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6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98E315-3909-4338-BDC9-7F3CD5E6BAC5}"/>
              </a:ext>
            </a:extLst>
          </p:cNvPr>
          <p:cNvSpPr/>
          <p:nvPr/>
        </p:nvSpPr>
        <p:spPr>
          <a:xfrm>
            <a:off x="0" y="6553026"/>
            <a:ext cx="12192000" cy="51683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CBE16-32DC-4B07-AA78-C408D3352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40" y="91441"/>
            <a:ext cx="11225719" cy="1143000"/>
          </a:xfrm>
        </p:spPr>
        <p:txBody>
          <a:bodyPr>
            <a:noAutofit/>
          </a:bodyPr>
          <a:lstStyle/>
          <a:p>
            <a:r>
              <a:rPr lang="en-GB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 and nature protection – CHALLENGES </a:t>
            </a:r>
            <a:endParaRPr lang="en-US" sz="3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Graphic 14" descr="A bird perched on a nest with eggs">
            <a:extLst>
              <a:ext uri="{FF2B5EF4-FFF2-40B4-BE49-F238E27FC236}">
                <a16:creationId xmlns:a16="http://schemas.microsoft.com/office/drawing/2014/main" id="{37CB40CE-295B-44AC-993C-FE76952B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540" y="5018670"/>
            <a:ext cx="2446663" cy="2446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F51FDA-5C36-4946-B94D-515D7234CBE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10" y="6553026"/>
            <a:ext cx="1089990" cy="516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3B1D7F-8363-894B-A396-C89744855178}"/>
              </a:ext>
            </a:extLst>
          </p:cNvPr>
          <p:cNvSpPr/>
          <p:nvPr/>
        </p:nvSpPr>
        <p:spPr>
          <a:xfrm>
            <a:off x="568741" y="783638"/>
            <a:ext cx="105332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Nutrient and chemical pollution</a:t>
            </a:r>
            <a:r>
              <a:rPr lang="en-LV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water bodies and coastal waters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LV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Loss of  biodiversity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and decline in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quality of the ecosystem</a:t>
            </a:r>
            <a:r>
              <a:rPr lang="en-LV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LV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Lack of common approaches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for protecting biodiversity, safeguarding ecosystem services and adapting to climate change</a:t>
            </a:r>
            <a:r>
              <a:rPr lang="en-LV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LV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Insufficient awareness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among society on pro-environmental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Increased pressure on natural resources and biodiversity due to environmental pollution and climate change</a:t>
            </a:r>
            <a:r>
              <a:rPr lang="en-LV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491207"/>
      </p:ext>
    </p:extLst>
  </p:cSld>
  <p:clrMapOvr>
    <a:masterClrMapping/>
  </p:clrMapOvr>
</p:sld>
</file>

<file path=ppt/theme/theme1.xml><?xml version="1.0" encoding="utf-8"?>
<a:theme xmlns:a="http://schemas.openxmlformats.org/drawingml/2006/main" name="VERT">
  <a:themeElements>
    <a:clrScheme name="VERT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8A3685"/>
      </a:accent1>
      <a:accent2>
        <a:srgbClr val="ACC22D"/>
      </a:accent2>
      <a:accent3>
        <a:srgbClr val="FFFFFF"/>
      </a:accent3>
      <a:accent4>
        <a:srgbClr val="000000"/>
      </a:accent4>
      <a:accent5>
        <a:srgbClr val="C4AEC2"/>
      </a:accent5>
      <a:accent6>
        <a:srgbClr val="9BB028"/>
      </a:accent6>
      <a:hlink>
        <a:srgbClr val="000000"/>
      </a:hlink>
      <a:folHlink>
        <a:srgbClr val="8A3685"/>
      </a:folHlink>
    </a:clrScheme>
    <a:fontScheme name="VERT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Arial" pitchFamily="36" charset="0"/>
            <a:cs typeface="Arial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Arial" pitchFamily="36" charset="0"/>
            <a:cs typeface="Arial" pitchFamily="36" charset="0"/>
          </a:defRPr>
        </a:defPPr>
      </a:lstStyle>
    </a:lnDef>
  </a:objectDefaults>
  <a:extraClrSchemeLst>
    <a:extraClrScheme>
      <a:clrScheme name="VERT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8A3685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C4AEC2"/>
        </a:accent5>
        <a:accent6>
          <a:srgbClr val="9BB028"/>
        </a:accent6>
        <a:hlink>
          <a:srgbClr val="000000"/>
        </a:hlink>
        <a:folHlink>
          <a:srgbClr val="8A36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dizain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1561</Words>
  <Application>Microsoft Macintosh PowerPoint</Application>
  <PresentationFormat>Widescreen</PresentationFormat>
  <Paragraphs>187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Franklin Gothic Book</vt:lpstr>
      <vt:lpstr>Lato Light</vt:lpstr>
      <vt:lpstr>Lucida Grande</vt:lpstr>
      <vt:lpstr>Montserrat</vt:lpstr>
      <vt:lpstr>montserratlight</vt:lpstr>
      <vt:lpstr>Open Sans</vt:lpstr>
      <vt:lpstr>Times New Roman</vt:lpstr>
      <vt:lpstr>Verdana</vt:lpstr>
      <vt:lpstr>Verdana Pro</vt:lpstr>
      <vt:lpstr>Wingdings</vt:lpstr>
      <vt:lpstr>VERT</vt:lpstr>
      <vt:lpstr>1_Office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(1) Capacity building and people-to-people cooperation  </vt:lpstr>
      <vt:lpstr>PowerPoint Presentation</vt:lpstr>
      <vt:lpstr>    (2) Green, resilient and sustainable development  Promoting climate change adaption, risk prevention and disaster resilience    </vt:lpstr>
      <vt:lpstr>    (2) Green, resilient and sustainable development  Enhancing protection and preservation of nature, biodiversity and green infrastructure, including in urban areas, and reducing all forms of pollution     </vt:lpstr>
      <vt:lpstr>PowerPoint Presentation</vt:lpstr>
      <vt:lpstr>(3) Fair and Inclusive Society </vt:lpstr>
      <vt:lpstr>Economic potential of tourism and heritage - CHALLENGES</vt:lpstr>
      <vt:lpstr>      (4) Economic potential of tourism and heritage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Safege Baltija</dc:creator>
  <cp:lastModifiedBy>Inga Uvarova | BA.LV</cp:lastModifiedBy>
  <cp:revision>58</cp:revision>
  <dcterms:created xsi:type="dcterms:W3CDTF">2021-01-27T09:33:45Z</dcterms:created>
  <dcterms:modified xsi:type="dcterms:W3CDTF">2021-08-10T09:21:28Z</dcterms:modified>
</cp:coreProperties>
</file>